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9.xml" ContentType="application/vnd.openxmlformats-officedocument.presentationml.notesSlide+xml"/>
  <Override PartName="/ppt/theme/themeOverride5.xml" ContentType="application/vnd.openxmlformats-officedocument.themeOverride+xml"/>
  <Override PartName="/ppt/notesSlides/notesSlide10.xml" ContentType="application/vnd.openxmlformats-officedocument.presentationml.notesSlide+xml"/>
  <Override PartName="/ppt/theme/themeOverride6.xml" ContentType="application/vnd.openxmlformats-officedocument.themeOverr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slides/slide130.xml" ContentType="application/vnd.openxmlformats-officedocument.presentationml.slide+xml"/>
  <Override PartName="/ppt/slides/slide240.xml" ContentType="application/vnd.openxmlformats-officedocument.presentationml.slide+xml"/>
  <Override PartName="/ppt/slides/slide260.xml" ContentType="application/vnd.openxmlformats-officedocument.presentationml.slide+xml"/>
  <Override PartName="/ppt/slideLayouts/slideLayout70.xml" ContentType="application/vnd.openxmlformats-officedocument.presentationml.slideLayout+xml"/>
  <Override PartName="/ppt/slideLayouts/slideLayout290.xml" ContentType="application/vnd.openxmlformats-officedocument.presentationml.slideLayout+xml"/>
  <Override PartName="/ppt/slideMasters/slideMaster10.xml" ContentType="application/vnd.openxmlformats-officedocument.presentationml.slideMaster+xml"/>
  <Override PartName="/ppt/slideMasters/slideMaster30.xml" ContentType="application/vnd.openxmlformats-officedocument.presentationml.slideMaster+xml"/>
  <Override PartName="/ppt/slideLayouts/slideLayout80.xml" ContentType="application/vnd.openxmlformats-officedocument.presentationml.slideLayout+xml"/>
  <Override PartName="/ppt/slideLayouts/slideLayout310.xml" ContentType="application/vnd.openxmlformats-officedocument.presentationml.slideLayout+xml"/>
  <Override PartName="/ppt/theme/theme10.xml" ContentType="application/vnd.openxmlformats-officedocument.theme+xml"/>
  <Override PartName="/ppt/slideLayouts/slideLayout210.xml" ContentType="application/vnd.openxmlformats-officedocument.presentationml.slideLayout+xml"/>
  <Override PartName="/ppt/slideLayouts/slideLayout110.xml" ContentType="application/vnd.openxmlformats-officedocument.presentationml.slideLayout+xml"/>
  <Override PartName="/ppt/slideLayouts/slideLayout60.xml" ContentType="application/vnd.openxmlformats-officedocument.presentationml.slideLayout+xml"/>
  <Override PartName="/ppt/slideLayouts/slideLayout111.xml" ContentType="application/vnd.openxmlformats-officedocument.presentationml.slideLayout+xml"/>
  <Override PartName="/ppt/slideLayouts/slideLayout50.xml" ContentType="application/vnd.openxmlformats-officedocument.presentationml.slideLayout+xml"/>
  <Override PartName="/ppt/slideLayouts/slideLayout100.xml" ContentType="application/vnd.openxmlformats-officedocument.presentationml.slideLayout+xml"/>
  <Override PartName="/ppt/slideLayouts/slideLayout45.xml" ContentType="application/vnd.openxmlformats-officedocument.presentationml.slideLayout+xml"/>
  <Override PartName="/ppt/slideLayouts/slideLayout90.xml" ContentType="application/vnd.openxmlformats-officedocument.presentationml.slideLayout+xml"/>
  <Override PartName="/ppt/slideLayouts/slideLayout300.xml" ContentType="application/vnd.openxmlformats-officedocument.presentationml.slideLayout+xml"/>
  <Override PartName="/ppt/slideLayouts/slideLayout250.xml" ContentType="application/vnd.openxmlformats-officedocument.presentationml.slideLayout+xml"/>
  <Override PartName="/ppt/theme/theme30.xml" ContentType="application/vnd.openxmlformats-officedocument.theme+xml"/>
  <Override PartName="/ppt/slideLayouts/slideLayout240.xml" ContentType="application/vnd.openxmlformats-officedocument.presentationml.slideLayout+xml"/>
  <Override PartName="/ppt/slideLayouts/slideLayout230.xml" ContentType="application/vnd.openxmlformats-officedocument.presentationml.slideLayout+xml"/>
  <Override PartName="/ppt/slideLayouts/slideLayout280.xml" ContentType="application/vnd.openxmlformats-officedocument.presentationml.slideLayout+xml"/>
  <Override PartName="/ppt/slideLayouts/slideLayout330.xml" ContentType="application/vnd.openxmlformats-officedocument.presentationml.slideLayout+xml"/>
  <Override PartName="/ppt/slideLayouts/slideLayout270.xml" ContentType="application/vnd.openxmlformats-officedocument.presentationml.slideLayout+xml"/>
  <Override PartName="/ppt/slideLayouts/slideLayout320.xml" ContentType="application/vnd.openxmlformats-officedocument.presentationml.slideLayout+xml"/>
  <Override PartName="/ppt/slideLayouts/slideLayout260.xml" ContentType="application/vnd.openxmlformats-officedocument.presentationml.slideLayout+xml"/>
  <Override PartName="/ppt/slideLayouts/slideLayout3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 id="2147483708" r:id="rId3"/>
    <p:sldMasterId id="2147483720" r:id="rId4"/>
  </p:sldMasterIdLst>
  <p:notesMasterIdLst>
    <p:notesMasterId r:id="rId36"/>
  </p:notesMasterIdLst>
  <p:sldIdLst>
    <p:sldId id="260" r:id="rId5"/>
    <p:sldId id="524" r:id="rId6"/>
    <p:sldId id="573" r:id="rId7"/>
    <p:sldId id="554" r:id="rId8"/>
    <p:sldId id="520" r:id="rId9"/>
    <p:sldId id="392" r:id="rId10"/>
    <p:sldId id="574" r:id="rId11"/>
    <p:sldId id="729" r:id="rId12"/>
    <p:sldId id="730" r:id="rId13"/>
    <p:sldId id="493" r:id="rId14"/>
    <p:sldId id="575" r:id="rId15"/>
    <p:sldId id="576" r:id="rId16"/>
    <p:sldId id="331" r:id="rId17"/>
    <p:sldId id="577" r:id="rId18"/>
    <p:sldId id="578" r:id="rId19"/>
    <p:sldId id="579" r:id="rId20"/>
    <p:sldId id="333" r:id="rId21"/>
    <p:sldId id="335" r:id="rId22"/>
    <p:sldId id="580" r:id="rId23"/>
    <p:sldId id="498" r:id="rId24"/>
    <p:sldId id="581" r:id="rId25"/>
    <p:sldId id="334" r:id="rId26"/>
    <p:sldId id="271" r:id="rId27"/>
    <p:sldId id="548" r:id="rId28"/>
    <p:sldId id="549" r:id="rId29"/>
    <p:sldId id="582" r:id="rId30"/>
    <p:sldId id="583" r:id="rId31"/>
    <p:sldId id="496" r:id="rId32"/>
    <p:sldId id="584" r:id="rId33"/>
    <p:sldId id="700" r:id="rId34"/>
    <p:sldId id="499" r:id="rId3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4E6D2C-8A11-2D7A-2863-4EE8E60006EE}" name="DE BRUYN Fabrice" initials="DBF" userId="S::brnfbr@forem.be::bc1efbe2-a7ca-486b-9ed5-2f3baf5f9d7a" providerId="AD"/>
  <p188:author id="{566847D2-01EB-8991-9257-D36979723AE3}" name="SALMON Isabelle" initials="SI" userId="S::slmsbl@forem.be::f967d878-aa11-4f92-ada9-395e31ed21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MON Isabelle" initials="SI" lastIdx="12" clrIdx="0">
    <p:extLst>
      <p:ext uri="{19B8F6BF-5375-455C-9EA6-DF929625EA0E}">
        <p15:presenceInfo xmlns:p15="http://schemas.microsoft.com/office/powerpoint/2012/main" userId="S::slmsbl@forem.be::f967d878-aa11-4f92-ada9-395e31ed21b8" providerId="AD"/>
      </p:ext>
    </p:extLst>
  </p:cmAuthor>
  <p:cmAuthor id="2" name="KACIMI Farida" initials="KF" lastIdx="1" clrIdx="1">
    <p:extLst>
      <p:ext uri="{19B8F6BF-5375-455C-9EA6-DF929625EA0E}">
        <p15:presenceInfo xmlns:p15="http://schemas.microsoft.com/office/powerpoint/2012/main" userId="S::kcmfrd@forem.be::6a70b816-c1d5-4848-b580-20bf1b94272d" providerId="AD"/>
      </p:ext>
    </p:extLst>
  </p:cmAuthor>
  <p:cmAuthor id="3" name="DE BRUYN Fabrice" initials="DBF" lastIdx="12" clrIdx="2">
    <p:extLst>
      <p:ext uri="{19B8F6BF-5375-455C-9EA6-DF929625EA0E}">
        <p15:presenceInfo xmlns:p15="http://schemas.microsoft.com/office/powerpoint/2012/main" userId="S::brnfbr@forem.be::bc1efbe2-a7ca-486b-9ed5-2f3baf5f9d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699"/>
    <a:srgbClr val="F4B183"/>
    <a:srgbClr val="FF3399"/>
    <a:srgbClr val="742217"/>
    <a:srgbClr val="FFC000"/>
    <a:srgbClr val="C5E0B4"/>
    <a:srgbClr val="6699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C7FFA0-6F59-4F55-9CEE-F5D13FC5B1B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143721E-9ACC-4FBE-957F-6A93C35482D7}">
      <dgm:prSet/>
      <dgm:spPr/>
      <dgm:t>
        <a:bodyPr/>
        <a:lstStyle/>
        <a:p>
          <a:r>
            <a:rPr lang="fr-BE"/>
            <a:t>Les thématiques communes de l’IBEFE comprennent :</a:t>
          </a:r>
          <a:endParaRPr lang="en-US"/>
        </a:p>
      </dgm:t>
    </dgm:pt>
    <dgm:pt modelId="{196546EA-9252-4FFE-91F6-ABF8654E0763}" type="parTrans" cxnId="{5F9000CC-1EB6-4864-A6D6-D109B239264E}">
      <dgm:prSet/>
      <dgm:spPr/>
      <dgm:t>
        <a:bodyPr/>
        <a:lstStyle/>
        <a:p>
          <a:endParaRPr lang="en-US"/>
        </a:p>
      </dgm:t>
    </dgm:pt>
    <dgm:pt modelId="{9841258B-6AC8-45A6-9C4A-9DAEBFFA7B84}" type="sibTrans" cxnId="{5F9000CC-1EB6-4864-A6D6-D109B239264E}">
      <dgm:prSet/>
      <dgm:spPr/>
      <dgm:t>
        <a:bodyPr/>
        <a:lstStyle/>
        <a:p>
          <a:endParaRPr lang="en-US"/>
        </a:p>
      </dgm:t>
    </dgm:pt>
    <dgm:pt modelId="{4E88AD3B-34B1-4894-9387-3D19319223C0}">
      <dgm:prSet/>
      <dgm:spPr/>
      <dgm:t>
        <a:bodyPr/>
        <a:lstStyle/>
        <a:p>
          <a:r>
            <a:rPr lang="en-US" dirty="0">
              <a:solidFill>
                <a:srgbClr val="FFC000"/>
              </a:solidFill>
            </a:rPr>
            <a:t>Une </a:t>
          </a:r>
          <a:r>
            <a:rPr lang="en-US" dirty="0" err="1">
              <a:solidFill>
                <a:srgbClr val="FFC000"/>
              </a:solidFill>
            </a:rPr>
            <a:t>liste</a:t>
          </a:r>
          <a:r>
            <a:rPr lang="en-US" dirty="0">
              <a:solidFill>
                <a:srgbClr val="FFC000"/>
              </a:solidFill>
            </a:rPr>
            <a:t> des métiers </a:t>
          </a:r>
          <a:r>
            <a:rPr lang="en-US" dirty="0" err="1">
              <a:solidFill>
                <a:srgbClr val="FFC000"/>
              </a:solidFill>
            </a:rPr>
            <a:t>prioritaires</a:t>
          </a:r>
          <a:r>
            <a:rPr lang="en-US" dirty="0">
              <a:solidFill>
                <a:srgbClr val="FFC000"/>
              </a:solidFill>
            </a:rPr>
            <a:t> </a:t>
          </a:r>
          <a:r>
            <a:rPr lang="en-US" dirty="0"/>
            <a:t>pour le </a:t>
          </a:r>
          <a:r>
            <a:rPr lang="en-US" dirty="0" err="1"/>
            <a:t>développement</a:t>
          </a:r>
          <a:r>
            <a:rPr lang="en-US" dirty="0"/>
            <a:t> de la </a:t>
          </a:r>
          <a:r>
            <a:rPr lang="en-US" dirty="0" err="1"/>
            <a:t>programmation</a:t>
          </a:r>
          <a:r>
            <a:rPr lang="en-US" dirty="0"/>
            <a:t> de </a:t>
          </a:r>
          <a:r>
            <a:rPr lang="en-US" dirty="0" err="1"/>
            <a:t>l’offre</a:t>
          </a:r>
          <a:r>
            <a:rPr lang="en-US" dirty="0"/>
            <a:t> : métiers </a:t>
          </a:r>
          <a:r>
            <a:rPr lang="en-US" dirty="0" err="1"/>
            <a:t>prioritaires</a:t>
          </a:r>
          <a:r>
            <a:rPr lang="en-US" dirty="0"/>
            <a:t> à </a:t>
          </a:r>
          <a:r>
            <a:rPr lang="en-US" dirty="0" err="1"/>
            <a:t>créer</a:t>
          </a:r>
          <a:r>
            <a:rPr lang="en-US" dirty="0"/>
            <a:t> et à </a:t>
          </a:r>
          <a:r>
            <a:rPr lang="en-US" dirty="0" err="1"/>
            <a:t>maintenir</a:t>
          </a:r>
          <a:r>
            <a:rPr lang="en-US" dirty="0"/>
            <a:t> </a:t>
          </a:r>
        </a:p>
      </dgm:t>
    </dgm:pt>
    <dgm:pt modelId="{80FFF5A2-B935-4C4A-B896-9A4055C9CE3B}" type="parTrans" cxnId="{F0DB522A-E740-4281-B9A0-FAB8E68F93D1}">
      <dgm:prSet/>
      <dgm:spPr/>
      <dgm:t>
        <a:bodyPr/>
        <a:lstStyle/>
        <a:p>
          <a:endParaRPr lang="en-US"/>
        </a:p>
      </dgm:t>
    </dgm:pt>
    <dgm:pt modelId="{46319859-295A-48A4-BC43-DD4DF4B6BE52}" type="sibTrans" cxnId="{F0DB522A-E740-4281-B9A0-FAB8E68F93D1}">
      <dgm:prSet/>
      <dgm:spPr/>
      <dgm:t>
        <a:bodyPr/>
        <a:lstStyle/>
        <a:p>
          <a:endParaRPr lang="en-US"/>
        </a:p>
      </dgm:t>
    </dgm:pt>
    <dgm:pt modelId="{93D2B0CB-DBF6-4585-9718-6F8C4DF15271}">
      <dgm:prSet/>
      <dgm:spPr/>
      <dgm:t>
        <a:bodyPr/>
        <a:lstStyle/>
        <a:p>
          <a:r>
            <a:rPr lang="en-US" dirty="0">
              <a:solidFill>
                <a:srgbClr val="FFC000"/>
              </a:solidFill>
            </a:rPr>
            <a:t>Des </a:t>
          </a:r>
          <a:r>
            <a:rPr lang="en-US" dirty="0" err="1">
              <a:solidFill>
                <a:srgbClr val="FFC000"/>
              </a:solidFill>
            </a:rPr>
            <a:t>recommandations</a:t>
          </a:r>
          <a:r>
            <a:rPr lang="en-US" dirty="0">
              <a:solidFill>
                <a:srgbClr val="FFC000"/>
              </a:solidFill>
            </a:rPr>
            <a:t> sur des métiers</a:t>
          </a:r>
          <a:r>
            <a:rPr lang="en-US" dirty="0"/>
            <a:t>, </a:t>
          </a:r>
          <a:r>
            <a:rPr lang="en-US" dirty="0" err="1"/>
            <a:t>ainsi</a:t>
          </a:r>
          <a:r>
            <a:rPr lang="en-US" dirty="0"/>
            <a:t> que sur </a:t>
          </a:r>
          <a:r>
            <a:rPr lang="en-US" dirty="0" err="1"/>
            <a:t>d’autres</a:t>
          </a:r>
          <a:r>
            <a:rPr lang="en-US" dirty="0"/>
            <a:t> </a:t>
          </a:r>
          <a:r>
            <a:rPr lang="en-US" dirty="0" err="1"/>
            <a:t>enjeux</a:t>
          </a:r>
          <a:r>
            <a:rPr lang="en-US" dirty="0"/>
            <a:t> </a:t>
          </a:r>
          <a:r>
            <a:rPr lang="en-US" dirty="0" err="1"/>
            <a:t>transversaux</a:t>
          </a:r>
          <a:r>
            <a:rPr lang="en-US" dirty="0"/>
            <a:t> et </a:t>
          </a:r>
          <a:r>
            <a:rPr lang="en-US" dirty="0" err="1"/>
            <a:t>globaux</a:t>
          </a:r>
          <a:r>
            <a:rPr lang="en-US" dirty="0"/>
            <a:t> : adaptation du </a:t>
          </a:r>
          <a:r>
            <a:rPr lang="en-US" dirty="0" err="1"/>
            <a:t>contenu</a:t>
          </a:r>
          <a:r>
            <a:rPr lang="en-US" dirty="0"/>
            <a:t> </a:t>
          </a:r>
          <a:r>
            <a:rPr lang="en-US" dirty="0" err="1"/>
            <a:t>ou</a:t>
          </a:r>
          <a:r>
            <a:rPr lang="en-US" dirty="0"/>
            <a:t> de la </a:t>
          </a:r>
          <a:r>
            <a:rPr lang="en-US" dirty="0" err="1"/>
            <a:t>pédagogique</a:t>
          </a:r>
          <a:r>
            <a:rPr lang="en-US" dirty="0"/>
            <a:t> de </a:t>
          </a:r>
          <a:r>
            <a:rPr lang="en-US" dirty="0" err="1"/>
            <a:t>certaines</a:t>
          </a:r>
          <a:r>
            <a:rPr lang="en-US" dirty="0"/>
            <a:t> </a:t>
          </a:r>
          <a:r>
            <a:rPr lang="en-US" dirty="0" err="1"/>
            <a:t>offres</a:t>
          </a:r>
          <a:r>
            <a:rPr lang="en-US" dirty="0"/>
            <a:t>, orientation et promotion des métiers, places de stages et alternance, partage des </a:t>
          </a:r>
          <a:r>
            <a:rPr lang="en-US" dirty="0" err="1"/>
            <a:t>équipements</a:t>
          </a:r>
          <a:r>
            <a:rPr lang="en-US" dirty="0"/>
            <a:t> </a:t>
          </a:r>
          <a:r>
            <a:rPr lang="en-US" dirty="0" err="1"/>
            <a:t>pédagogiques</a:t>
          </a:r>
          <a:r>
            <a:rPr lang="en-US" dirty="0"/>
            <a:t>, etc. </a:t>
          </a:r>
        </a:p>
      </dgm:t>
    </dgm:pt>
    <dgm:pt modelId="{857E6337-6EDD-4034-B351-184E314E52A2}" type="parTrans" cxnId="{DA443AEB-4242-4ED3-BA12-B4D12A520735}">
      <dgm:prSet/>
      <dgm:spPr/>
      <dgm:t>
        <a:bodyPr/>
        <a:lstStyle/>
        <a:p>
          <a:endParaRPr lang="en-US"/>
        </a:p>
      </dgm:t>
    </dgm:pt>
    <dgm:pt modelId="{20957DA2-2E82-4AEC-8232-CD07538F3A53}" type="sibTrans" cxnId="{DA443AEB-4242-4ED3-BA12-B4D12A520735}">
      <dgm:prSet/>
      <dgm:spPr/>
      <dgm:t>
        <a:bodyPr/>
        <a:lstStyle/>
        <a:p>
          <a:endParaRPr lang="en-US"/>
        </a:p>
      </dgm:t>
    </dgm:pt>
    <dgm:pt modelId="{DBE6D72D-9098-44BA-8286-E0722616346F}" type="pres">
      <dgm:prSet presAssocID="{05C7FFA0-6F59-4F55-9CEE-F5D13FC5B1B5}" presName="linear" presStyleCnt="0">
        <dgm:presLayoutVars>
          <dgm:animLvl val="lvl"/>
          <dgm:resizeHandles val="exact"/>
        </dgm:presLayoutVars>
      </dgm:prSet>
      <dgm:spPr/>
    </dgm:pt>
    <dgm:pt modelId="{8AFC73C1-425B-4471-8312-98A39059C223}" type="pres">
      <dgm:prSet presAssocID="{9143721E-9ACC-4FBE-957F-6A93C35482D7}" presName="parentText" presStyleLbl="node1" presStyleIdx="0" presStyleCnt="3" custScaleY="28048" custLinFactY="-6212" custLinFactNeighborX="0" custLinFactNeighborY="-100000">
        <dgm:presLayoutVars>
          <dgm:chMax val="0"/>
          <dgm:bulletEnabled val="1"/>
        </dgm:presLayoutVars>
      </dgm:prSet>
      <dgm:spPr>
        <a:prstGeom prst="rect">
          <a:avLst/>
        </a:prstGeom>
      </dgm:spPr>
    </dgm:pt>
    <dgm:pt modelId="{29B67BC1-9C68-4399-84DC-00D6AA8E2E9D}" type="pres">
      <dgm:prSet presAssocID="{9841258B-6AC8-45A6-9C4A-9DAEBFFA7B84}" presName="spacer" presStyleCnt="0"/>
      <dgm:spPr/>
    </dgm:pt>
    <dgm:pt modelId="{C02B934D-774F-4F15-81BF-C813998C6AD5}" type="pres">
      <dgm:prSet presAssocID="{4E88AD3B-34B1-4894-9387-3D19319223C0}" presName="parentText" presStyleLbl="node1" presStyleIdx="1" presStyleCnt="3" custLinFactNeighborX="-567" custLinFactNeighborY="27419">
        <dgm:presLayoutVars>
          <dgm:chMax val="0"/>
          <dgm:bulletEnabled val="1"/>
        </dgm:presLayoutVars>
      </dgm:prSet>
      <dgm:spPr>
        <a:prstGeom prst="rect">
          <a:avLst/>
        </a:prstGeom>
      </dgm:spPr>
    </dgm:pt>
    <dgm:pt modelId="{D79DFA63-344B-446B-A5DE-4DCC3881E129}" type="pres">
      <dgm:prSet presAssocID="{46319859-295A-48A4-BC43-DD4DF4B6BE52}" presName="spacer" presStyleCnt="0"/>
      <dgm:spPr/>
    </dgm:pt>
    <dgm:pt modelId="{F8886984-0C98-4B1E-B68C-BDC856C0FD2C}" type="pres">
      <dgm:prSet presAssocID="{93D2B0CB-DBF6-4585-9718-6F8C4DF15271}" presName="parentText" presStyleLbl="node1" presStyleIdx="2" presStyleCnt="3" custLinFactY="3347" custLinFactNeighborY="100000">
        <dgm:presLayoutVars>
          <dgm:chMax val="0"/>
          <dgm:bulletEnabled val="1"/>
        </dgm:presLayoutVars>
      </dgm:prSet>
      <dgm:spPr>
        <a:prstGeom prst="rect">
          <a:avLst/>
        </a:prstGeom>
      </dgm:spPr>
    </dgm:pt>
  </dgm:ptLst>
  <dgm:cxnLst>
    <dgm:cxn modelId="{F0DB522A-E740-4281-B9A0-FAB8E68F93D1}" srcId="{05C7FFA0-6F59-4F55-9CEE-F5D13FC5B1B5}" destId="{4E88AD3B-34B1-4894-9387-3D19319223C0}" srcOrd="1" destOrd="0" parTransId="{80FFF5A2-B935-4C4A-B896-9A4055C9CE3B}" sibTransId="{46319859-295A-48A4-BC43-DD4DF4B6BE52}"/>
    <dgm:cxn modelId="{504D1136-A080-4EC9-86AC-FF6894D4842E}" type="presOf" srcId="{93D2B0CB-DBF6-4585-9718-6F8C4DF15271}" destId="{F8886984-0C98-4B1E-B68C-BDC856C0FD2C}" srcOrd="0" destOrd="0" presId="urn:microsoft.com/office/officeart/2005/8/layout/vList2"/>
    <dgm:cxn modelId="{7ACF3862-BE29-4509-83A7-9E5372487097}" type="presOf" srcId="{4E88AD3B-34B1-4894-9387-3D19319223C0}" destId="{C02B934D-774F-4F15-81BF-C813998C6AD5}" srcOrd="0" destOrd="0" presId="urn:microsoft.com/office/officeart/2005/8/layout/vList2"/>
    <dgm:cxn modelId="{9CAFE381-1D0F-4279-B81A-F5DDA03A68F6}" type="presOf" srcId="{05C7FFA0-6F59-4F55-9CEE-F5D13FC5B1B5}" destId="{DBE6D72D-9098-44BA-8286-E0722616346F}" srcOrd="0" destOrd="0" presId="urn:microsoft.com/office/officeart/2005/8/layout/vList2"/>
    <dgm:cxn modelId="{5F9000CC-1EB6-4864-A6D6-D109B239264E}" srcId="{05C7FFA0-6F59-4F55-9CEE-F5D13FC5B1B5}" destId="{9143721E-9ACC-4FBE-957F-6A93C35482D7}" srcOrd="0" destOrd="0" parTransId="{196546EA-9252-4FFE-91F6-ABF8654E0763}" sibTransId="{9841258B-6AC8-45A6-9C4A-9DAEBFFA7B84}"/>
    <dgm:cxn modelId="{137F3BE3-208B-4426-B10E-D7F2E6A0B399}" type="presOf" srcId="{9143721E-9ACC-4FBE-957F-6A93C35482D7}" destId="{8AFC73C1-425B-4471-8312-98A39059C223}" srcOrd="0" destOrd="0" presId="urn:microsoft.com/office/officeart/2005/8/layout/vList2"/>
    <dgm:cxn modelId="{DA443AEB-4242-4ED3-BA12-B4D12A520735}" srcId="{05C7FFA0-6F59-4F55-9CEE-F5D13FC5B1B5}" destId="{93D2B0CB-DBF6-4585-9718-6F8C4DF15271}" srcOrd="2" destOrd="0" parTransId="{857E6337-6EDD-4034-B351-184E314E52A2}" sibTransId="{20957DA2-2E82-4AEC-8232-CD07538F3A53}"/>
    <dgm:cxn modelId="{FEC96581-6457-49CA-BE02-6D6A2A7978CD}" type="presParOf" srcId="{DBE6D72D-9098-44BA-8286-E0722616346F}" destId="{8AFC73C1-425B-4471-8312-98A39059C223}" srcOrd="0" destOrd="0" presId="urn:microsoft.com/office/officeart/2005/8/layout/vList2"/>
    <dgm:cxn modelId="{C1247D14-9905-4224-9D9E-906FAE8C2527}" type="presParOf" srcId="{DBE6D72D-9098-44BA-8286-E0722616346F}" destId="{29B67BC1-9C68-4399-84DC-00D6AA8E2E9D}" srcOrd="1" destOrd="0" presId="urn:microsoft.com/office/officeart/2005/8/layout/vList2"/>
    <dgm:cxn modelId="{D5A378EA-482C-4EDB-A44D-4860C99009BF}" type="presParOf" srcId="{DBE6D72D-9098-44BA-8286-E0722616346F}" destId="{C02B934D-774F-4F15-81BF-C813998C6AD5}" srcOrd="2" destOrd="0" presId="urn:microsoft.com/office/officeart/2005/8/layout/vList2"/>
    <dgm:cxn modelId="{C2C6D239-285A-497D-816C-F18C0AF71856}" type="presParOf" srcId="{DBE6D72D-9098-44BA-8286-E0722616346F}" destId="{D79DFA63-344B-446B-A5DE-4DCC3881E129}" srcOrd="3" destOrd="0" presId="urn:microsoft.com/office/officeart/2005/8/layout/vList2"/>
    <dgm:cxn modelId="{226E557F-949B-45FB-9D39-C38A9C0AF0A5}" type="presParOf" srcId="{DBE6D72D-9098-44BA-8286-E0722616346F}" destId="{F8886984-0C98-4B1E-B68C-BDC856C0FD2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r>
            <a:rPr lang="fr-BE"/>
            <a:t>Boucher</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dgm:spPr/>
      <dgm:t>
        <a:bodyPr/>
        <a:lstStyle/>
        <a:p>
          <a:r>
            <a:rPr lang="fr-BE"/>
            <a:t>Boulanger</a:t>
          </a: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6F5B3BB7-2D1E-4726-A227-5A2FA936289C}">
      <dgm:prSet/>
      <dgm:spPr/>
      <dgm:t>
        <a:bodyPr/>
        <a:lstStyle/>
        <a:p>
          <a:r>
            <a:rPr lang="fr-BE"/>
            <a:t>Exploitant de maison d’hôte (Formation adultes)</a:t>
          </a:r>
        </a:p>
      </dgm:t>
    </dgm:pt>
    <dgm:pt modelId="{30E98CF0-E1BC-49DD-818D-5CC9FE0DCB8F}" type="parTrans" cxnId="{54A51E99-5E5E-4E92-91E2-BF29DC1351AE}">
      <dgm:prSet/>
      <dgm:spPr/>
      <dgm:t>
        <a:bodyPr/>
        <a:lstStyle/>
        <a:p>
          <a:endParaRPr lang="fr-BE"/>
        </a:p>
      </dgm:t>
    </dgm:pt>
    <dgm:pt modelId="{72A6257E-E6CF-49BA-898A-B69113E50A6A}" type="sibTrans" cxnId="{54A51E99-5E5E-4E92-91E2-BF29DC1351AE}">
      <dgm:prSet/>
      <dgm:spPr/>
      <dgm:t>
        <a:bodyPr/>
        <a:lstStyle/>
        <a:p>
          <a:endParaRPr lang="fr-BE"/>
        </a:p>
      </dgm:t>
    </dgm:pt>
    <dgm:pt modelId="{5E7361ED-DC0A-49ED-8E47-045F19652975}">
      <dgm:prSet/>
      <dgm:spPr/>
      <dgm:t>
        <a:bodyPr/>
        <a:lstStyle/>
        <a:p>
          <a:r>
            <a:rPr lang="fr-BE"/>
            <a:t>Serveur de café, bar-brasserie (Alternance)</a:t>
          </a:r>
        </a:p>
      </dgm:t>
    </dgm:pt>
    <dgm:pt modelId="{BDE60CC7-94D5-47F3-95F0-0262537E38B3}" type="parTrans" cxnId="{729089BE-BABB-4B60-B236-68767EE84487}">
      <dgm:prSet/>
      <dgm:spPr/>
      <dgm:t>
        <a:bodyPr/>
        <a:lstStyle/>
        <a:p>
          <a:endParaRPr lang="fr-BE"/>
        </a:p>
      </dgm:t>
    </dgm:pt>
    <dgm:pt modelId="{56F6A862-48DE-4E0E-82BB-5FFA2E6511A8}" type="sibTrans" cxnId="{729089BE-BABB-4B60-B236-68767EE84487}">
      <dgm:prSet/>
      <dgm:spPr/>
      <dgm:t>
        <a:bodyPr/>
        <a:lstStyle/>
        <a:p>
          <a:endParaRPr lang="fr-BE"/>
        </a:p>
      </dgm:t>
    </dgm:pt>
    <dgm:pt modelId="{D0A8265B-7C53-461B-BE93-841616D5A09B}">
      <dgm:prSet/>
      <dgm:spPr/>
      <dgm:t>
        <a:bodyPr/>
        <a:lstStyle/>
        <a:p>
          <a:endParaRPr lang="fr-BE"/>
        </a:p>
      </dgm:t>
    </dgm:pt>
    <dgm:pt modelId="{A41A6F64-CA4C-40A0-9840-F1E6893FFC7E}" type="parTrans" cxnId="{564DAFE0-CB25-40A4-A536-8DF7D2EDF077}">
      <dgm:prSet/>
      <dgm:spPr/>
      <dgm:t>
        <a:bodyPr/>
        <a:lstStyle/>
        <a:p>
          <a:endParaRPr lang="fr-BE"/>
        </a:p>
      </dgm:t>
    </dgm:pt>
    <dgm:pt modelId="{21A0825D-C12F-48B2-A4B1-BF99A169148C}" type="sibTrans" cxnId="{564DAFE0-CB25-40A4-A536-8DF7D2EDF077}">
      <dgm:prSet/>
      <dgm:spPr/>
      <dgm:t>
        <a:bodyPr/>
        <a:lstStyle/>
        <a:p>
          <a:endParaRPr lang="fr-BE"/>
        </a:p>
      </dgm:t>
    </dgm:pt>
    <dgm:pt modelId="{EC0BF0BC-0E99-4E4A-A04C-7D1DFCFE1370}">
      <dgm:prSet/>
      <dgm:spPr/>
      <dgm:t>
        <a:bodyPr/>
        <a:lstStyle/>
        <a:p>
          <a:r>
            <a:rPr lang="fr-BE"/>
            <a:t>Pâtissier</a:t>
          </a:r>
        </a:p>
      </dgm:t>
    </dgm:pt>
    <dgm:pt modelId="{5F4416C3-04C3-4BEB-BD60-F59A04570E7D}" type="parTrans" cxnId="{0FFF5624-DA2A-4128-8A9D-6D61203AEB76}">
      <dgm:prSet/>
      <dgm:spPr/>
      <dgm:t>
        <a:bodyPr/>
        <a:lstStyle/>
        <a:p>
          <a:endParaRPr lang="fr-BE"/>
        </a:p>
      </dgm:t>
    </dgm:pt>
    <dgm:pt modelId="{34766A65-C364-4DF6-9451-0FB5BA0585C8}" type="sibTrans" cxnId="{0FFF5624-DA2A-4128-8A9D-6D61203AEB76}">
      <dgm:prSet/>
      <dgm:spPr/>
      <dgm:t>
        <a:bodyPr/>
        <a:lstStyle/>
        <a:p>
          <a:endParaRPr lang="fr-BE"/>
        </a:p>
      </dgm:t>
    </dgm:pt>
    <dgm:pt modelId="{D3422A31-DDC0-4B9C-B155-D68F659D1C09}">
      <dgm:prSet/>
      <dgm:spPr/>
      <dgm:t>
        <a:bodyPr/>
        <a:lstStyle/>
        <a:p>
          <a:r>
            <a:rPr lang="fr-BE" dirty="0"/>
            <a:t>Commis de cuisine/personnel de cuisine </a:t>
          </a:r>
        </a:p>
      </dgm:t>
    </dgm:pt>
    <dgm:pt modelId="{65550EB8-DC30-454B-A836-34676426A608}" type="parTrans" cxnId="{FFB1350D-C9C3-4421-937D-C32191C5B7C9}">
      <dgm:prSet/>
      <dgm:spPr/>
      <dgm:t>
        <a:bodyPr/>
        <a:lstStyle/>
        <a:p>
          <a:endParaRPr lang="fr-BE"/>
        </a:p>
      </dgm:t>
    </dgm:pt>
    <dgm:pt modelId="{CA1B0B5A-4EB4-4BAA-9B9C-436A71E7AF6E}" type="sibTrans" cxnId="{FFB1350D-C9C3-4421-937D-C32191C5B7C9}">
      <dgm:prSet/>
      <dgm:spPr/>
      <dgm:t>
        <a:bodyPr/>
        <a:lstStyle/>
        <a:p>
          <a:endParaRPr lang="fr-BE"/>
        </a:p>
      </dgm:t>
    </dgm:pt>
    <dgm:pt modelId="{501281FE-2747-401D-8F90-9D1682D2E84B}">
      <dgm:prSet/>
      <dgm:spPr/>
      <dgm:t>
        <a:bodyPr/>
        <a:lstStyle/>
        <a:p>
          <a:r>
            <a:rPr lang="fr-BE" dirty="0"/>
            <a:t>Commis de salle/serveur en restauration (Formation adulte + Formation initiale en alternance)</a:t>
          </a:r>
        </a:p>
      </dgm:t>
    </dgm:pt>
    <dgm:pt modelId="{CC949E6D-8A25-45FA-8E67-FFA416B5BFEA}" type="parTrans" cxnId="{4A8C493C-5167-48AB-A800-C647659EDEEF}">
      <dgm:prSet/>
      <dgm:spPr/>
      <dgm:t>
        <a:bodyPr/>
        <a:lstStyle/>
        <a:p>
          <a:endParaRPr lang="fr-BE"/>
        </a:p>
      </dgm:t>
    </dgm:pt>
    <dgm:pt modelId="{CB9A81E2-ECF5-40B6-B451-557ED3439D91}" type="sibTrans" cxnId="{4A8C493C-5167-48AB-A800-C647659EDEEF}">
      <dgm:prSet/>
      <dgm:spPr/>
      <dgm:t>
        <a:bodyPr/>
        <a:lstStyle/>
        <a:p>
          <a:endParaRPr lang="fr-BE"/>
        </a:p>
      </dgm:t>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454CDE0C-EE1C-4F04-8CAD-29B032457C0D}" type="presOf" srcId="{301F6B56-A41F-4E64-9254-6EE67FFB4361}" destId="{BC661F6A-0281-4EB4-8654-06AAF3ACC93F}" srcOrd="0" destOrd="5" presId="urn:microsoft.com/office/officeart/2005/8/layout/hList1"/>
    <dgm:cxn modelId="{FFB1350D-C9C3-4421-937D-C32191C5B7C9}" srcId="{6E27F4D8-44F6-4596-A67A-E0B356520A86}" destId="{D3422A31-DDC0-4B9C-B155-D68F659D1C09}" srcOrd="2" destOrd="0" parTransId="{65550EB8-DC30-454B-A836-34676426A608}" sibTransId="{CA1B0B5A-4EB4-4BAA-9B9C-436A71E7AF6E}"/>
    <dgm:cxn modelId="{3D55250E-3747-4AC2-97E7-367749313CB8}" type="presOf" srcId="{D3422A31-DDC0-4B9C-B155-D68F659D1C09}" destId="{60FAD415-ACB3-4697-B4AE-8CB7FC5170F3}" srcOrd="0" destOrd="2" presId="urn:microsoft.com/office/officeart/2005/8/layout/hList1"/>
    <dgm:cxn modelId="{58FE2710-18DD-4559-AD57-B0ABCBDAFCEA}" type="presOf" srcId="{D0A8265B-7C53-461B-BE93-841616D5A09B}" destId="{BC661F6A-0281-4EB4-8654-06AAF3ACC93F}" srcOrd="0" destOrd="4" presId="urn:microsoft.com/office/officeart/2005/8/layout/hList1"/>
    <dgm:cxn modelId="{0FFF5624-DA2A-4128-8A9D-6D61203AEB76}" srcId="{6E27F4D8-44F6-4596-A67A-E0B356520A86}" destId="{EC0BF0BC-0E99-4E4A-A04C-7D1DFCFE1370}" srcOrd="1" destOrd="0" parTransId="{5F4416C3-04C3-4BEB-BD60-F59A04570E7D}" sibTransId="{34766A65-C364-4DF6-9451-0FB5BA0585C8}"/>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4A8C493C-5167-48AB-A800-C647659EDEEF}" srcId="{08782179-FEFA-4460-9973-7161621A5971}" destId="{501281FE-2747-401D-8F90-9D1682D2E84B}" srcOrd="3" destOrd="0" parTransId="{CC949E6D-8A25-45FA-8E67-FFA416B5BFEA}" sibTransId="{CB9A81E2-ECF5-40B6-B451-557ED3439D91}"/>
    <dgm:cxn modelId="{EAC0DB3C-DFC8-460E-86F2-0A7F74829527}" type="presOf" srcId="{6F5B3BB7-2D1E-4726-A227-5A2FA936289C}" destId="{BC661F6A-0281-4EB4-8654-06AAF3ACC93F}" srcOrd="0" destOrd="1" presId="urn:microsoft.com/office/officeart/2005/8/layout/hList1"/>
    <dgm:cxn modelId="{88A19D3E-2A0E-40C1-8C51-5C96521191CE}" type="presOf" srcId="{6E27F4D8-44F6-4596-A67A-E0B356520A86}" destId="{DA865B6E-40EB-40B0-A366-73F4673B05A9}" srcOrd="0" destOrd="0" presId="urn:microsoft.com/office/officeart/2005/8/layout/hList1"/>
    <dgm:cxn modelId="{5C242340-0200-4F7A-8949-ACF13BA02CAD}" type="presOf" srcId="{5E7361ED-DC0A-49ED-8E47-045F19652975}" destId="{BC661F6A-0281-4EB4-8654-06AAF3ACC93F}" srcOrd="0" destOrd="2" presId="urn:microsoft.com/office/officeart/2005/8/layout/hList1"/>
    <dgm:cxn modelId="{54A51E99-5E5E-4E92-91E2-BF29DC1351AE}" srcId="{08782179-FEFA-4460-9973-7161621A5971}" destId="{6F5B3BB7-2D1E-4726-A227-5A2FA936289C}" srcOrd="1" destOrd="0" parTransId="{30E98CF0-E1BC-49DD-818D-5CC9FE0DCB8F}" sibTransId="{72A6257E-E6CF-49BA-898A-B69113E50A6A}"/>
    <dgm:cxn modelId="{C05E12A1-27DF-4163-B6E6-068A569F4A11}" srcId="{08782179-FEFA-4460-9973-7161621A5971}" destId="{301F6B56-A41F-4E64-9254-6EE67FFB4361}" srcOrd="5" destOrd="0" parTransId="{66F593CF-5D59-444C-B760-03F9D25F50E2}" sibTransId="{1A2A635A-12F9-4ECC-9D95-4AA6F268B418}"/>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69E25EB5-BCCC-4F20-9108-4B29736DB59C}" type="presOf" srcId="{08782179-FEFA-4460-9973-7161621A5971}" destId="{255480E3-45F7-4EFD-BC35-196CFB884C6C}" srcOrd="0" destOrd="0" presId="urn:microsoft.com/office/officeart/2005/8/layout/hList1"/>
    <dgm:cxn modelId="{67F745B8-AF7B-4567-8F43-D4AD74710229}" type="presOf" srcId="{EC0BF0BC-0E99-4E4A-A04C-7D1DFCFE1370}" destId="{60FAD415-ACB3-4697-B4AE-8CB7FC5170F3}" srcOrd="0" destOrd="1" presId="urn:microsoft.com/office/officeart/2005/8/layout/hList1"/>
    <dgm:cxn modelId="{729089BE-BABB-4B60-B236-68767EE84487}" srcId="{08782179-FEFA-4460-9973-7161621A5971}" destId="{5E7361ED-DC0A-49ED-8E47-045F19652975}" srcOrd="2" destOrd="0" parTransId="{BDE60CC7-94D5-47F3-95F0-0262537E38B3}" sibTransId="{56F6A862-48DE-4E0E-82BB-5FFA2E6511A8}"/>
    <dgm:cxn modelId="{6635B7C8-516C-4A0E-BA53-9734A2BD56DB}" srcId="{6E27F4D8-44F6-4596-A67A-E0B356520A86}" destId="{6EBF1AF8-BA66-438F-BB48-460D2FE2F1B6}" srcOrd="0" destOrd="0" parTransId="{D75793E1-B941-4680-828B-E3185E472EFB}" sibTransId="{F303BB55-1166-45E5-88D0-2139DA3EE62C}"/>
    <dgm:cxn modelId="{5ED766DB-BB2F-48D3-9760-DAE8E4DA8786}" type="presOf" srcId="{501281FE-2747-401D-8F90-9D1682D2E84B}" destId="{BC661F6A-0281-4EB4-8654-06AAF3ACC93F}" srcOrd="0" destOrd="3" presId="urn:microsoft.com/office/officeart/2005/8/layout/hList1"/>
    <dgm:cxn modelId="{6A67A7E0-0F54-4564-B49F-A70B9CCAFEAE}" type="presOf" srcId="{1202C52A-1D25-4DC9-96D1-54A8091321D6}" destId="{31AE5F53-5582-4D41-94C4-09668DB711CB}" srcOrd="0" destOrd="0" presId="urn:microsoft.com/office/officeart/2005/8/layout/hList1"/>
    <dgm:cxn modelId="{564DAFE0-CB25-40A4-A536-8DF7D2EDF077}" srcId="{08782179-FEFA-4460-9973-7161621A5971}" destId="{D0A8265B-7C53-461B-BE93-841616D5A09B}" srcOrd="4" destOrd="0" parTransId="{A41A6F64-CA4C-40A0-9840-F1E6893FFC7E}" sibTransId="{21A0825D-C12F-48B2-A4B1-BF99A169148C}"/>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r>
            <a:rPr lang="fr-BE"/>
            <a:t>Boucher</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dgm:spPr/>
      <dgm:t>
        <a:bodyPr/>
        <a:lstStyle/>
        <a:p>
          <a:r>
            <a:rPr lang="fr-BE">
              <a:solidFill>
                <a:schemeClr val="accent2">
                  <a:lumMod val="60000"/>
                  <a:lumOff val="40000"/>
                </a:schemeClr>
              </a:solidFill>
            </a:rPr>
            <a:t>Boulanger (Formation adultes)</a:t>
          </a:r>
          <a:endParaRPr lang="fr-BE" dirty="0">
            <a:solidFill>
              <a:schemeClr val="accent2">
                <a:lumMod val="60000"/>
                <a:lumOff val="40000"/>
              </a:schemeClr>
            </a:solidFill>
          </a:endParaRP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6F5B3BB7-2D1E-4726-A227-5A2FA936289C}">
      <dgm:prSet/>
      <dgm:spPr/>
      <dgm:t>
        <a:bodyPr/>
        <a:lstStyle/>
        <a:p>
          <a:r>
            <a:rPr lang="fr-BE" strike="sngStrike">
              <a:solidFill>
                <a:schemeClr val="accent2">
                  <a:lumMod val="60000"/>
                  <a:lumOff val="40000"/>
                </a:schemeClr>
              </a:solidFill>
            </a:rPr>
            <a:t>Exploitant de maison d’hôte (Formation adultes)</a:t>
          </a:r>
          <a:endParaRPr lang="fr-BE" strike="sngStrike" dirty="0">
            <a:solidFill>
              <a:schemeClr val="accent2">
                <a:lumMod val="60000"/>
                <a:lumOff val="40000"/>
              </a:schemeClr>
            </a:solidFill>
          </a:endParaRPr>
        </a:p>
      </dgm:t>
    </dgm:pt>
    <dgm:pt modelId="{30E98CF0-E1BC-49DD-818D-5CC9FE0DCB8F}" type="parTrans" cxnId="{54A51E99-5E5E-4E92-91E2-BF29DC1351AE}">
      <dgm:prSet/>
      <dgm:spPr/>
      <dgm:t>
        <a:bodyPr/>
        <a:lstStyle/>
        <a:p>
          <a:endParaRPr lang="fr-BE"/>
        </a:p>
      </dgm:t>
    </dgm:pt>
    <dgm:pt modelId="{72A6257E-E6CF-49BA-898A-B69113E50A6A}" type="sibTrans" cxnId="{54A51E99-5E5E-4E92-91E2-BF29DC1351AE}">
      <dgm:prSet/>
      <dgm:spPr/>
      <dgm:t>
        <a:bodyPr/>
        <a:lstStyle/>
        <a:p>
          <a:endParaRPr lang="fr-BE"/>
        </a:p>
      </dgm:t>
    </dgm:pt>
    <dgm:pt modelId="{5E7361ED-DC0A-49ED-8E47-045F19652975}">
      <dgm:prSet/>
      <dgm:spPr/>
      <dgm:t>
        <a:bodyPr/>
        <a:lstStyle/>
        <a:p>
          <a:r>
            <a:rPr lang="fr-BE"/>
            <a:t>Serveur de café, bar-brasserie (Alternance)</a:t>
          </a:r>
        </a:p>
      </dgm:t>
    </dgm:pt>
    <dgm:pt modelId="{BDE60CC7-94D5-47F3-95F0-0262537E38B3}" type="parTrans" cxnId="{729089BE-BABB-4B60-B236-68767EE84487}">
      <dgm:prSet/>
      <dgm:spPr/>
      <dgm:t>
        <a:bodyPr/>
        <a:lstStyle/>
        <a:p>
          <a:endParaRPr lang="fr-BE"/>
        </a:p>
      </dgm:t>
    </dgm:pt>
    <dgm:pt modelId="{56F6A862-48DE-4E0E-82BB-5FFA2E6511A8}" type="sibTrans" cxnId="{729089BE-BABB-4B60-B236-68767EE84487}">
      <dgm:prSet/>
      <dgm:spPr/>
      <dgm:t>
        <a:bodyPr/>
        <a:lstStyle/>
        <a:p>
          <a:endParaRPr lang="fr-BE"/>
        </a:p>
      </dgm:t>
    </dgm:pt>
    <dgm:pt modelId="{D0A8265B-7C53-461B-BE93-841616D5A09B}">
      <dgm:prSet/>
      <dgm:spPr/>
      <dgm:t>
        <a:bodyPr/>
        <a:lstStyle/>
        <a:p>
          <a:endParaRPr lang="fr-BE"/>
        </a:p>
      </dgm:t>
    </dgm:pt>
    <dgm:pt modelId="{A41A6F64-CA4C-40A0-9840-F1E6893FFC7E}" type="parTrans" cxnId="{564DAFE0-CB25-40A4-A536-8DF7D2EDF077}">
      <dgm:prSet/>
      <dgm:spPr/>
      <dgm:t>
        <a:bodyPr/>
        <a:lstStyle/>
        <a:p>
          <a:endParaRPr lang="fr-BE"/>
        </a:p>
      </dgm:t>
    </dgm:pt>
    <dgm:pt modelId="{21A0825D-C12F-48B2-A4B1-BF99A169148C}" type="sibTrans" cxnId="{564DAFE0-CB25-40A4-A536-8DF7D2EDF077}">
      <dgm:prSet/>
      <dgm:spPr/>
      <dgm:t>
        <a:bodyPr/>
        <a:lstStyle/>
        <a:p>
          <a:endParaRPr lang="fr-BE"/>
        </a:p>
      </dgm:t>
    </dgm:pt>
    <dgm:pt modelId="{EC0BF0BC-0E99-4E4A-A04C-7D1DFCFE1370}">
      <dgm:prSet/>
      <dgm:spPr/>
      <dgm:t>
        <a:bodyPr/>
        <a:lstStyle/>
        <a:p>
          <a:r>
            <a:rPr lang="fr-BE">
              <a:solidFill>
                <a:schemeClr val="accent2">
                  <a:lumMod val="60000"/>
                  <a:lumOff val="40000"/>
                </a:schemeClr>
              </a:solidFill>
            </a:rPr>
            <a:t>Pâtissier (Formation adultes)</a:t>
          </a:r>
          <a:endParaRPr lang="fr-BE" dirty="0">
            <a:solidFill>
              <a:schemeClr val="accent2">
                <a:lumMod val="60000"/>
                <a:lumOff val="40000"/>
              </a:schemeClr>
            </a:solidFill>
          </a:endParaRPr>
        </a:p>
      </dgm:t>
    </dgm:pt>
    <dgm:pt modelId="{5F4416C3-04C3-4BEB-BD60-F59A04570E7D}" type="parTrans" cxnId="{0FFF5624-DA2A-4128-8A9D-6D61203AEB76}">
      <dgm:prSet/>
      <dgm:spPr/>
      <dgm:t>
        <a:bodyPr/>
        <a:lstStyle/>
        <a:p>
          <a:endParaRPr lang="fr-BE"/>
        </a:p>
      </dgm:t>
    </dgm:pt>
    <dgm:pt modelId="{34766A65-C364-4DF6-9451-0FB5BA0585C8}" type="sibTrans" cxnId="{0FFF5624-DA2A-4128-8A9D-6D61203AEB76}">
      <dgm:prSet/>
      <dgm:spPr/>
      <dgm:t>
        <a:bodyPr/>
        <a:lstStyle/>
        <a:p>
          <a:endParaRPr lang="fr-BE"/>
        </a:p>
      </dgm:t>
    </dgm:pt>
    <dgm:pt modelId="{D3422A31-DDC0-4B9C-B155-D68F659D1C09}">
      <dgm:prSet/>
      <dgm:spPr/>
      <dgm:t>
        <a:bodyPr/>
        <a:lstStyle/>
        <a:p>
          <a:r>
            <a:rPr lang="fr-BE"/>
            <a:t>Commis de cuisine/personnel de cuisine (Alternance)</a:t>
          </a:r>
        </a:p>
      </dgm:t>
    </dgm:pt>
    <dgm:pt modelId="{65550EB8-DC30-454B-A836-34676426A608}" type="parTrans" cxnId="{FFB1350D-C9C3-4421-937D-C32191C5B7C9}">
      <dgm:prSet/>
      <dgm:spPr/>
      <dgm:t>
        <a:bodyPr/>
        <a:lstStyle/>
        <a:p>
          <a:endParaRPr lang="fr-BE"/>
        </a:p>
      </dgm:t>
    </dgm:pt>
    <dgm:pt modelId="{CA1B0B5A-4EB4-4BAA-9B9C-436A71E7AF6E}" type="sibTrans" cxnId="{FFB1350D-C9C3-4421-937D-C32191C5B7C9}">
      <dgm:prSet/>
      <dgm:spPr/>
      <dgm:t>
        <a:bodyPr/>
        <a:lstStyle/>
        <a:p>
          <a:endParaRPr lang="fr-BE"/>
        </a:p>
      </dgm:t>
    </dgm:pt>
    <dgm:pt modelId="{501281FE-2747-401D-8F90-9D1682D2E84B}">
      <dgm:prSet/>
      <dgm:spPr/>
      <dgm:t>
        <a:bodyPr/>
        <a:lstStyle/>
        <a:p>
          <a:r>
            <a:rPr lang="fr-BE"/>
            <a:t>Commis de salle/serveur en restauration (Formation adulte + Alternance Formation initiale)</a:t>
          </a:r>
        </a:p>
      </dgm:t>
    </dgm:pt>
    <dgm:pt modelId="{CC949E6D-8A25-45FA-8E67-FFA416B5BFEA}" type="parTrans" cxnId="{4A8C493C-5167-48AB-A800-C647659EDEEF}">
      <dgm:prSet/>
      <dgm:spPr/>
      <dgm:t>
        <a:bodyPr/>
        <a:lstStyle/>
        <a:p>
          <a:endParaRPr lang="fr-BE"/>
        </a:p>
      </dgm:t>
    </dgm:pt>
    <dgm:pt modelId="{CB9A81E2-ECF5-40B6-B451-557ED3439D91}" type="sibTrans" cxnId="{4A8C493C-5167-48AB-A800-C647659EDEEF}">
      <dgm:prSet/>
      <dgm:spPr/>
      <dgm:t>
        <a:bodyPr/>
        <a:lstStyle/>
        <a:p>
          <a:endParaRPr lang="fr-BE"/>
        </a:p>
      </dgm:t>
    </dgm:pt>
    <dgm:pt modelId="{DA71E66B-B6FC-4EDF-B89D-67BC51D8DE8E}">
      <dgm:prSet/>
      <dgm:spPr/>
      <dgm:t>
        <a:bodyPr/>
        <a:lstStyle/>
        <a:p>
          <a:r>
            <a:rPr lang="fr-BE" dirty="0">
              <a:solidFill>
                <a:schemeClr val="accent2">
                  <a:lumMod val="60000"/>
                  <a:lumOff val="40000"/>
                </a:schemeClr>
              </a:solidFill>
            </a:rPr>
            <a:t>Boulanger-Pâtissier (Formation initiale – Enseignement technique)</a:t>
          </a:r>
        </a:p>
      </dgm:t>
    </dgm:pt>
    <dgm:pt modelId="{85ACC2F7-194A-4686-844B-01F901B03016}" type="parTrans" cxnId="{793B7FC2-3D89-41BF-BDF2-0C2A4F92D23F}">
      <dgm:prSet/>
      <dgm:spPr/>
      <dgm:t>
        <a:bodyPr/>
        <a:lstStyle/>
        <a:p>
          <a:endParaRPr lang="fr-BE"/>
        </a:p>
      </dgm:t>
    </dgm:pt>
    <dgm:pt modelId="{3DF95BCD-D652-44AF-8866-52E8A483695A}" type="sibTrans" cxnId="{793B7FC2-3D89-41BF-BDF2-0C2A4F92D23F}">
      <dgm:prSet/>
      <dgm:spPr/>
      <dgm:t>
        <a:bodyPr/>
        <a:lstStyle/>
        <a:p>
          <a:endParaRPr lang="fr-BE"/>
        </a:p>
      </dgm:t>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454CDE0C-EE1C-4F04-8CAD-29B032457C0D}" type="presOf" srcId="{301F6B56-A41F-4E64-9254-6EE67FFB4361}" destId="{BC661F6A-0281-4EB4-8654-06AAF3ACC93F}" srcOrd="0" destOrd="6" presId="urn:microsoft.com/office/officeart/2005/8/layout/hList1"/>
    <dgm:cxn modelId="{FFB1350D-C9C3-4421-937D-C32191C5B7C9}" srcId="{6E27F4D8-44F6-4596-A67A-E0B356520A86}" destId="{D3422A31-DDC0-4B9C-B155-D68F659D1C09}" srcOrd="2" destOrd="0" parTransId="{65550EB8-DC30-454B-A836-34676426A608}" sibTransId="{CA1B0B5A-4EB4-4BAA-9B9C-436A71E7AF6E}"/>
    <dgm:cxn modelId="{3D55250E-3747-4AC2-97E7-367749313CB8}" type="presOf" srcId="{D3422A31-DDC0-4B9C-B155-D68F659D1C09}" destId="{60FAD415-ACB3-4697-B4AE-8CB7FC5170F3}" srcOrd="0" destOrd="2" presId="urn:microsoft.com/office/officeart/2005/8/layout/hList1"/>
    <dgm:cxn modelId="{58FE2710-18DD-4559-AD57-B0ABCBDAFCEA}" type="presOf" srcId="{D0A8265B-7C53-461B-BE93-841616D5A09B}" destId="{BC661F6A-0281-4EB4-8654-06AAF3ACC93F}" srcOrd="0" destOrd="5" presId="urn:microsoft.com/office/officeart/2005/8/layout/hList1"/>
    <dgm:cxn modelId="{0FFF5624-DA2A-4128-8A9D-6D61203AEB76}" srcId="{6E27F4D8-44F6-4596-A67A-E0B356520A86}" destId="{EC0BF0BC-0E99-4E4A-A04C-7D1DFCFE1370}" srcOrd="1" destOrd="0" parTransId="{5F4416C3-04C3-4BEB-BD60-F59A04570E7D}" sibTransId="{34766A65-C364-4DF6-9451-0FB5BA0585C8}"/>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4A8C493C-5167-48AB-A800-C647659EDEEF}" srcId="{08782179-FEFA-4460-9973-7161621A5971}" destId="{501281FE-2747-401D-8F90-9D1682D2E84B}" srcOrd="3" destOrd="0" parTransId="{CC949E6D-8A25-45FA-8E67-FFA416B5BFEA}" sibTransId="{CB9A81E2-ECF5-40B6-B451-557ED3439D91}"/>
    <dgm:cxn modelId="{EAC0DB3C-DFC8-460E-86F2-0A7F74829527}" type="presOf" srcId="{6F5B3BB7-2D1E-4726-A227-5A2FA936289C}" destId="{BC661F6A-0281-4EB4-8654-06AAF3ACC93F}" srcOrd="0" destOrd="1" presId="urn:microsoft.com/office/officeart/2005/8/layout/hList1"/>
    <dgm:cxn modelId="{88A19D3E-2A0E-40C1-8C51-5C96521191CE}" type="presOf" srcId="{6E27F4D8-44F6-4596-A67A-E0B356520A86}" destId="{DA865B6E-40EB-40B0-A366-73F4673B05A9}" srcOrd="0" destOrd="0" presId="urn:microsoft.com/office/officeart/2005/8/layout/hList1"/>
    <dgm:cxn modelId="{5C242340-0200-4F7A-8949-ACF13BA02CAD}" type="presOf" srcId="{5E7361ED-DC0A-49ED-8E47-045F19652975}" destId="{BC661F6A-0281-4EB4-8654-06AAF3ACC93F}" srcOrd="0" destOrd="2" presId="urn:microsoft.com/office/officeart/2005/8/layout/hList1"/>
    <dgm:cxn modelId="{B716C25F-3C3C-4CAE-84B2-946427251186}" type="presOf" srcId="{DA71E66B-B6FC-4EDF-B89D-67BC51D8DE8E}" destId="{BC661F6A-0281-4EB4-8654-06AAF3ACC93F}" srcOrd="0" destOrd="4" presId="urn:microsoft.com/office/officeart/2005/8/layout/hList1"/>
    <dgm:cxn modelId="{54A51E99-5E5E-4E92-91E2-BF29DC1351AE}" srcId="{08782179-FEFA-4460-9973-7161621A5971}" destId="{6F5B3BB7-2D1E-4726-A227-5A2FA936289C}" srcOrd="1" destOrd="0" parTransId="{30E98CF0-E1BC-49DD-818D-5CC9FE0DCB8F}" sibTransId="{72A6257E-E6CF-49BA-898A-B69113E50A6A}"/>
    <dgm:cxn modelId="{C05E12A1-27DF-4163-B6E6-068A569F4A11}" srcId="{08782179-FEFA-4460-9973-7161621A5971}" destId="{301F6B56-A41F-4E64-9254-6EE67FFB4361}" srcOrd="6" destOrd="0" parTransId="{66F593CF-5D59-444C-B760-03F9D25F50E2}" sibTransId="{1A2A635A-12F9-4ECC-9D95-4AA6F268B418}"/>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69E25EB5-BCCC-4F20-9108-4B29736DB59C}" type="presOf" srcId="{08782179-FEFA-4460-9973-7161621A5971}" destId="{255480E3-45F7-4EFD-BC35-196CFB884C6C}" srcOrd="0" destOrd="0" presId="urn:microsoft.com/office/officeart/2005/8/layout/hList1"/>
    <dgm:cxn modelId="{67F745B8-AF7B-4567-8F43-D4AD74710229}" type="presOf" srcId="{EC0BF0BC-0E99-4E4A-A04C-7D1DFCFE1370}" destId="{60FAD415-ACB3-4697-B4AE-8CB7FC5170F3}" srcOrd="0" destOrd="1" presId="urn:microsoft.com/office/officeart/2005/8/layout/hList1"/>
    <dgm:cxn modelId="{729089BE-BABB-4B60-B236-68767EE84487}" srcId="{08782179-FEFA-4460-9973-7161621A5971}" destId="{5E7361ED-DC0A-49ED-8E47-045F19652975}" srcOrd="2" destOrd="0" parTransId="{BDE60CC7-94D5-47F3-95F0-0262537E38B3}" sibTransId="{56F6A862-48DE-4E0E-82BB-5FFA2E6511A8}"/>
    <dgm:cxn modelId="{793B7FC2-3D89-41BF-BDF2-0C2A4F92D23F}" srcId="{08782179-FEFA-4460-9973-7161621A5971}" destId="{DA71E66B-B6FC-4EDF-B89D-67BC51D8DE8E}" srcOrd="4" destOrd="0" parTransId="{85ACC2F7-194A-4686-844B-01F901B03016}" sibTransId="{3DF95BCD-D652-44AF-8866-52E8A483695A}"/>
    <dgm:cxn modelId="{6635B7C8-516C-4A0E-BA53-9734A2BD56DB}" srcId="{6E27F4D8-44F6-4596-A67A-E0B356520A86}" destId="{6EBF1AF8-BA66-438F-BB48-460D2FE2F1B6}" srcOrd="0" destOrd="0" parTransId="{D75793E1-B941-4680-828B-E3185E472EFB}" sibTransId="{F303BB55-1166-45E5-88D0-2139DA3EE62C}"/>
    <dgm:cxn modelId="{5ED766DB-BB2F-48D3-9760-DAE8E4DA8786}" type="presOf" srcId="{501281FE-2747-401D-8F90-9D1682D2E84B}" destId="{BC661F6A-0281-4EB4-8654-06AAF3ACC93F}" srcOrd="0" destOrd="3" presId="urn:microsoft.com/office/officeart/2005/8/layout/hList1"/>
    <dgm:cxn modelId="{6A67A7E0-0F54-4564-B49F-A70B9CCAFEAE}" type="presOf" srcId="{1202C52A-1D25-4DC9-96D1-54A8091321D6}" destId="{31AE5F53-5582-4D41-94C4-09668DB711CB}" srcOrd="0" destOrd="0" presId="urn:microsoft.com/office/officeart/2005/8/layout/hList1"/>
    <dgm:cxn modelId="{564DAFE0-CB25-40A4-A536-8DF7D2EDF077}" srcId="{08782179-FEFA-4460-9973-7161621A5971}" destId="{D0A8265B-7C53-461B-BE93-841616D5A09B}" srcOrd="5" destOrd="0" parTransId="{A41A6F64-CA4C-40A0-9840-F1E6893FFC7E}" sibTransId="{21A0825D-C12F-48B2-A4B1-BF99A169148C}"/>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( 100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96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Pas de filière sur la Bassin</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9941AB1F-C35C-4B52-911D-8006771A92B7}">
      <dgm:prSet custT="1"/>
      <dgm:spPr/>
      <dgm:t>
        <a:bodyPr/>
        <a:lstStyle/>
        <a:p>
          <a:pPr>
            <a:buFont typeface="Arial" panose="020B0604020202020204" pitchFamily="34" charset="0"/>
            <a:buChar char="•"/>
          </a:pPr>
          <a:r>
            <a:rPr lang="fr-BE" sz="1200" b="0">
              <a:latin typeface="Tenorite" panose="00000500000000000000" pitchFamily="2" charset="0"/>
            </a:rPr>
            <a:t>Profils SFMQ édités en 2019 :</a:t>
          </a: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BCDAD667-BDD2-4881-B7C6-98643A565157}">
      <dgm:prSet custT="1"/>
      <dgm:spPr/>
      <dgm:t>
        <a:bodyPr/>
        <a:lstStyle/>
        <a:p>
          <a:pPr>
            <a:buFont typeface="Courier New" panose="02070309020205020404" pitchFamily="49" charset="0"/>
            <a:buChar char="o"/>
          </a:pPr>
          <a:r>
            <a:rPr lang="fr-BE" sz="1200" b="0">
              <a:latin typeface="Tenorite" panose="00000500000000000000" pitchFamily="2" charset="0"/>
            </a:rPr>
            <a:t>Boucher-charcutier</a:t>
          </a:r>
        </a:p>
      </dgm:t>
    </dgm:pt>
    <dgm:pt modelId="{EC6589D8-C551-413B-B6E7-6CC2C51A2927}" type="parTrans" cxnId="{104D834D-0454-4A00-969C-5F0AAE466C70}">
      <dgm:prSet/>
      <dgm:spPr/>
    </dgm:pt>
    <dgm:pt modelId="{1A0BA0B0-3BDD-4D75-9C5A-CA86DB057F0E}" type="sibTrans" cxnId="{104D834D-0454-4A00-969C-5F0AAE466C70}">
      <dgm:prSet/>
      <dgm:spPr/>
    </dgm:pt>
    <dgm:pt modelId="{2ADFE527-C064-4465-B65B-BD767010C699}">
      <dgm:prSet custT="1"/>
      <dgm:spPr/>
      <dgm:t>
        <a:bodyPr/>
        <a:lstStyle/>
        <a:p>
          <a:pPr>
            <a:buFont typeface="Courier New" panose="02070309020205020404" pitchFamily="49" charset="0"/>
            <a:buChar char="o"/>
          </a:pPr>
          <a:r>
            <a:rPr lang="fr-BE" sz="1200" b="0">
              <a:latin typeface="Tenorite" panose="00000500000000000000" pitchFamily="2" charset="0"/>
            </a:rPr>
            <a:t>Boucher de grande distribution</a:t>
          </a:r>
        </a:p>
      </dgm:t>
    </dgm:pt>
    <dgm:pt modelId="{AE3F37AA-66C9-4286-B298-6E63673E6253}" type="parTrans" cxnId="{FD8A44B1-F3DC-4D25-89E5-CB9B2DB41B8A}">
      <dgm:prSet/>
      <dgm:spPr/>
    </dgm:pt>
    <dgm:pt modelId="{1732AD0B-3E7A-4AA0-AD65-C3AC4F4570AD}" type="sibTrans" cxnId="{FD8A44B1-F3DC-4D25-89E5-CB9B2DB41B8A}">
      <dgm:prSet/>
      <dgm:spPr/>
    </dgm:pt>
    <dgm:pt modelId="{81181991-3E5C-457D-994E-5767C21DB95A}">
      <dgm:prSet custT="1"/>
      <dgm:spPr/>
      <dgm:t>
        <a:bodyPr/>
        <a:lstStyle/>
        <a:p>
          <a:pPr>
            <a:buFont typeface="Courier New" panose="02070309020205020404" pitchFamily="49" charset="0"/>
            <a:buChar char="o"/>
          </a:pPr>
          <a:r>
            <a:rPr lang="fr-BE" sz="1200" b="0">
              <a:latin typeface="Tenorite" panose="00000500000000000000" pitchFamily="2" charset="0"/>
            </a:rPr>
            <a:t>Charcutier</a:t>
          </a:r>
        </a:p>
      </dgm:t>
    </dgm:pt>
    <dgm:pt modelId="{1322A397-66C1-46FC-A514-B4433968A90B}" type="parTrans" cxnId="{BD04C05A-873B-4929-BA52-F649E6D55BE7}">
      <dgm:prSet/>
      <dgm:spPr/>
    </dgm:pt>
    <dgm:pt modelId="{B05C9E0A-1B3D-4CA9-BF31-0812BF5B0276}" type="sibTrans" cxnId="{BD04C05A-873B-4929-BA52-F649E6D55BE7}">
      <dgm:prSet/>
      <dgm:spPr/>
    </dgm:pt>
    <dgm:pt modelId="{C028C15E-020F-48E9-A509-B3D5568E66DE}">
      <dgm:prSet custT="1"/>
      <dgm:spPr/>
      <dgm:t>
        <a:bodyPr/>
        <a:lstStyle/>
        <a:p>
          <a:pPr>
            <a:buFont typeface="Courier New" panose="02070309020205020404" pitchFamily="49" charset="0"/>
            <a:buChar char="o"/>
          </a:pPr>
          <a:r>
            <a:rPr lang="fr-BE" sz="1200" b="0">
              <a:latin typeface="Tenorite" panose="00000500000000000000" pitchFamily="2" charset="0"/>
            </a:rPr>
            <a:t>Préparateur de commandes</a:t>
          </a:r>
        </a:p>
      </dgm:t>
    </dgm:pt>
    <dgm:pt modelId="{36B020EF-A8EB-435D-9A09-96043E4064B7}" type="parTrans" cxnId="{E8F32174-43D7-4EE6-81A7-B0D1E2BFD13A}">
      <dgm:prSet/>
      <dgm:spPr/>
    </dgm:pt>
    <dgm:pt modelId="{09AF26BA-6F78-406C-A45A-5F96A4F741FF}" type="sibTrans" cxnId="{E8F32174-43D7-4EE6-81A7-B0D1E2BFD13A}">
      <dgm:prSet/>
      <dgm:spPr/>
    </dgm:pt>
    <dgm:pt modelId="{A6EF0BCA-9237-4509-9874-C616530B3F79}">
      <dgm:prSet custT="1"/>
      <dgm:spPr/>
      <dgm:t>
        <a:bodyPr/>
        <a:lstStyle/>
        <a:p>
          <a:pPr>
            <a:buFont typeface="Courier New" panose="02070309020205020404" pitchFamily="49" charset="0"/>
            <a:buChar char="o"/>
          </a:pPr>
          <a:r>
            <a:rPr lang="fr-BE" sz="1200" b="0">
              <a:latin typeface="Tenorite" panose="00000500000000000000" pitchFamily="2" charset="0"/>
            </a:rPr>
            <a:t>Préparateur de viandes </a:t>
          </a:r>
        </a:p>
      </dgm:t>
    </dgm:pt>
    <dgm:pt modelId="{319FA011-AED5-4E16-9103-03173BE2AB39}" type="parTrans" cxnId="{A341CC03-7EB9-4A97-AF4A-549A870A9895}">
      <dgm:prSet/>
      <dgm:spPr/>
    </dgm:pt>
    <dgm:pt modelId="{66B8D8E8-C3A5-47BD-B328-F739C5314E9B}" type="sibTrans" cxnId="{A341CC03-7EB9-4A97-AF4A-549A870A9895}">
      <dgm:prSet/>
      <dgm:spPr/>
    </dgm:pt>
    <dgm:pt modelId="{6CEE5B5F-9536-4421-85E4-0646AD7B6578}">
      <dgm:prSet custT="1"/>
      <dgm:spPr/>
      <dgm:t>
        <a:bodyPr/>
        <a:lstStyle/>
        <a:p>
          <a:pPr>
            <a:buFont typeface="Arial" panose="020B0604020202020204" pitchFamily="34" charset="0"/>
            <a:buChar char="•"/>
          </a:pPr>
          <a:r>
            <a:rPr lang="fr-BE" sz="1200" b="0">
              <a:latin typeface="Tenorite" panose="00000500000000000000" pitchFamily="2" charset="0"/>
            </a:rPr>
            <a:t>2 nouvelles filières IFAPME</a:t>
          </a:r>
        </a:p>
      </dgm:t>
    </dgm:pt>
    <dgm:pt modelId="{11B0D4E7-44B3-408A-B4CA-67FF96556D40}" type="parTrans" cxnId="{1D5E6DD1-87A5-40F3-AA3D-B86F64B3A0EB}">
      <dgm:prSet/>
      <dgm:spPr/>
    </dgm:pt>
    <dgm:pt modelId="{1E5B3221-9B55-45C1-B5D7-56607D110BCB}" type="sibTrans" cxnId="{1D5E6DD1-87A5-40F3-AA3D-B86F64B3A0EB}">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A341CC03-7EB9-4A97-AF4A-549A870A9895}" srcId="{9941AB1F-C35C-4B52-911D-8006771A92B7}" destId="{A6EF0BCA-9237-4509-9874-C616530B3F79}" srcOrd="4" destOrd="0" parTransId="{319FA011-AED5-4E16-9103-03173BE2AB39}" sibTransId="{66B8D8E8-C3A5-47BD-B328-F739C5314E9B}"/>
    <dgm:cxn modelId="{64DC6505-0477-452F-80FB-196AAC8E38BF}" type="presOf" srcId="{71A938B8-01F9-4FCE-9754-8EFB318B7866}" destId="{5BBD3919-B024-4F7B-9EE2-573171197B7C}" srcOrd="1" destOrd="0" presId="urn:microsoft.com/office/officeart/2005/8/layout/list1"/>
    <dgm:cxn modelId="{E5586D06-69C8-4F1B-B783-B7266316D60F}" type="presOf" srcId="{A6EF0BCA-9237-4509-9874-C616530B3F79}" destId="{5EB2F8B5-CA3F-4EBA-B566-21BA56026645}" srcOrd="0" destOrd="8"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E8657D6C-829B-4725-A056-FD3D121D9E4E}" type="presOf" srcId="{2ADFE527-C064-4465-B65B-BD767010C699}" destId="{5EB2F8B5-CA3F-4EBA-B566-21BA56026645}" srcOrd="0" destOrd="5" presId="urn:microsoft.com/office/officeart/2005/8/layout/list1"/>
    <dgm:cxn modelId="{104D834D-0454-4A00-969C-5F0AAE466C70}" srcId="{9941AB1F-C35C-4B52-911D-8006771A92B7}" destId="{BCDAD667-BDD2-4881-B7C6-98643A565157}" srcOrd="0" destOrd="0" parTransId="{EC6589D8-C551-413B-B6E7-6CC2C51A2927}" sibTransId="{1A0BA0B0-3BDD-4D75-9C5A-CA86DB057F0E}"/>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2" destOrd="0" parTransId="{F7B4232F-8B4B-4F1D-B0B6-8897C7AD6FBE}" sibTransId="{A9A53286-F2B8-4439-999D-B5B86CCC9953}"/>
    <dgm:cxn modelId="{6844EC51-2712-47F6-85EE-8BFDB0A0C92C}" type="presOf" srcId="{81181991-3E5C-457D-994E-5767C21DB95A}" destId="{5EB2F8B5-CA3F-4EBA-B566-21BA56026645}" srcOrd="0" destOrd="6" presId="urn:microsoft.com/office/officeart/2005/8/layout/list1"/>
    <dgm:cxn modelId="{E8F32174-43D7-4EE6-81A7-B0D1E2BFD13A}" srcId="{9941AB1F-C35C-4B52-911D-8006771A92B7}" destId="{C028C15E-020F-48E9-A509-B3D5568E66DE}" srcOrd="3" destOrd="0" parTransId="{36B020EF-A8EB-435D-9A09-96043E4064B7}" sibTransId="{09AF26BA-6F78-406C-A45A-5F96A4F741FF}"/>
    <dgm:cxn modelId="{39CF4F55-DA1E-47E5-A3CA-471700364145}" type="presOf" srcId="{C028C15E-020F-48E9-A509-B3D5568E66DE}" destId="{5EB2F8B5-CA3F-4EBA-B566-21BA56026645}" srcOrd="0" destOrd="7" presId="urn:microsoft.com/office/officeart/2005/8/layout/list1"/>
    <dgm:cxn modelId="{1F5EDD59-872F-48D1-B818-8AD3E1AC98A7}" type="presOf" srcId="{B0447F7F-13D7-4348-9F21-50E5D435B70B}" destId="{D179D53C-CFEC-4B9A-89A2-56662B485ADA}" srcOrd="0" destOrd="1" presId="urn:microsoft.com/office/officeart/2005/8/layout/list1"/>
    <dgm:cxn modelId="{BD04C05A-873B-4929-BA52-F649E6D55BE7}" srcId="{9941AB1F-C35C-4B52-911D-8006771A92B7}" destId="{81181991-3E5C-457D-994E-5767C21DB95A}" srcOrd="2" destOrd="0" parTransId="{1322A397-66C1-46FC-A514-B4433968A90B}" sibTransId="{B05C9E0A-1B3D-4CA9-BF31-0812BF5B0276}"/>
    <dgm:cxn modelId="{2245457B-B590-4399-A99F-C3309C7C6E4C}" type="presOf" srcId="{9941AB1F-C35C-4B52-911D-8006771A92B7}" destId="{5EB2F8B5-CA3F-4EBA-B566-21BA56026645}" srcOrd="0" destOrd="3"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FD8A44B1-F3DC-4D25-89E5-CB9B2DB41B8A}" srcId="{9941AB1F-C35C-4B52-911D-8006771A92B7}" destId="{2ADFE527-C064-4465-B65B-BD767010C699}" srcOrd="1" destOrd="0" parTransId="{AE3F37AA-66C9-4286-B298-6E63673E6253}" sibTransId="{1732AD0B-3E7A-4AA0-AD65-C3AC4F4570AD}"/>
    <dgm:cxn modelId="{8E0009BC-3F98-48EA-90B3-ACA191ED84AE}" type="presOf" srcId="{6CEE5B5F-9536-4421-85E4-0646AD7B6578}" destId="{5EB2F8B5-CA3F-4EBA-B566-21BA56026645}" srcOrd="0" destOrd="2" presId="urn:microsoft.com/office/officeart/2005/8/layout/list1"/>
    <dgm:cxn modelId="{D68599C1-4A2A-4AF8-AFCB-73D052FABD5E}" type="presOf" srcId="{01216C2D-E798-41CE-A414-4F379B02F662}" destId="{F52CB099-74EB-4255-8B6D-8B4A4049E4A7}" srcOrd="0" destOrd="0" presId="urn:microsoft.com/office/officeart/2005/8/layout/list1"/>
    <dgm:cxn modelId="{4C4ABBC7-484D-49A4-9841-21C0D3E5B2F8}" type="presOf" srcId="{BCDAD667-BDD2-4881-B7C6-98643A565157}" destId="{5EB2F8B5-CA3F-4EBA-B566-21BA56026645}" srcOrd="0" destOrd="4" presId="urn:microsoft.com/office/officeart/2005/8/layout/list1"/>
    <dgm:cxn modelId="{1D5E6DD1-87A5-40F3-AA3D-B86F64B3A0EB}" srcId="{08882D52-BC84-438C-B636-546BCA7C5108}" destId="{6CEE5B5F-9536-4421-85E4-0646AD7B6578}" srcOrd="1" destOrd="0" parTransId="{11B0D4E7-44B3-408A-B4CA-67FF96556D40}" sibTransId="{1E5B3221-9B55-45C1-B5D7-56607D110BCB}"/>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Boulanger : 253 – Pâtisser : 21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Boulanger : pénurie  - Pâtissier :  métier critique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Boulanger : 96 – Pâtissier : 13 opportunités d’emploi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2 filières en difficulté de recrutement</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9941AB1F-C35C-4B52-911D-8006771A92B7}">
      <dgm:prSet custT="1"/>
      <dgm:spPr/>
      <dgm:t>
        <a:bodyPr/>
        <a:lstStyle/>
        <a:p>
          <a:pPr>
            <a:buFont typeface="Arial" panose="020B0604020202020204" pitchFamily="34" charset="0"/>
            <a:buChar char="•"/>
          </a:pPr>
          <a:r>
            <a:rPr lang="fr-BE" sz="1200" b="0">
              <a:latin typeface="Tenorite" panose="00000500000000000000" pitchFamily="2" charset="0"/>
            </a:rPr>
            <a:t>Profils SFMQ édité en 2018 :</a:t>
          </a: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6CEE5B5F-9536-4421-85E4-0646AD7B6578}">
      <dgm:prSet custT="1"/>
      <dgm:spPr/>
      <dgm:t>
        <a:bodyPr/>
        <a:lstStyle/>
        <a:p>
          <a:pPr>
            <a:buFont typeface="Arial" panose="020B0604020202020204" pitchFamily="34" charset="0"/>
            <a:buChar char="•"/>
          </a:pPr>
          <a:r>
            <a:rPr lang="fr-BE" sz="1200" b="0">
              <a:latin typeface="Tenorite" panose="00000500000000000000" pitchFamily="2" charset="0"/>
            </a:rPr>
            <a:t>2 nouvelles filières IFAPME</a:t>
          </a:r>
        </a:p>
      </dgm:t>
    </dgm:pt>
    <dgm:pt modelId="{11B0D4E7-44B3-408A-B4CA-67FF96556D40}" type="parTrans" cxnId="{1D5E6DD1-87A5-40F3-AA3D-B86F64B3A0EB}">
      <dgm:prSet/>
      <dgm:spPr/>
      <dgm:t>
        <a:bodyPr/>
        <a:lstStyle/>
        <a:p>
          <a:endParaRPr lang="fr-BE"/>
        </a:p>
      </dgm:t>
    </dgm:pt>
    <dgm:pt modelId="{1E5B3221-9B55-45C1-B5D7-56607D110BCB}" type="sibTrans" cxnId="{1D5E6DD1-87A5-40F3-AA3D-B86F64B3A0EB}">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2" destOrd="0" parTransId="{F7B4232F-8B4B-4F1D-B0B6-8897C7AD6FBE}" sibTransId="{A9A53286-F2B8-4439-999D-B5B86CCC9953}"/>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3"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8E0009BC-3F98-48EA-90B3-ACA191ED84AE}" type="presOf" srcId="{6CEE5B5F-9536-4421-85E4-0646AD7B6578}" destId="{5EB2F8B5-CA3F-4EBA-B566-21BA56026645}" srcOrd="0" destOrd="2" presId="urn:microsoft.com/office/officeart/2005/8/layout/list1"/>
    <dgm:cxn modelId="{D68599C1-4A2A-4AF8-AFCB-73D052FABD5E}" type="presOf" srcId="{01216C2D-E798-41CE-A414-4F379B02F662}" destId="{F52CB099-74EB-4255-8B6D-8B4A4049E4A7}" srcOrd="0" destOrd="0" presId="urn:microsoft.com/office/officeart/2005/8/layout/list1"/>
    <dgm:cxn modelId="{1D5E6DD1-87A5-40F3-AA3D-B86F64B3A0EB}" srcId="{08882D52-BC84-438C-B636-546BCA7C5108}" destId="{6CEE5B5F-9536-4421-85E4-0646AD7B6578}" srcOrd="1" destOrd="0" parTransId="{11B0D4E7-44B3-408A-B4CA-67FF96556D40}" sibTransId="{1E5B3221-9B55-45C1-B5D7-56607D110BCB}"/>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Pas de données disponibles</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Pas de filière sur le territoire, l’IFAPME organise toutefois une formation* « création de gîtes et chambres d‘hôtes » à Mons</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Pas de données disponibles</a:t>
          </a:r>
          <a:r>
            <a:rPr lang="fr-BE" sz="1200" b="0">
              <a:latin typeface="Tenorite" panose="00000500000000000000" pitchFamily="2" charset="0"/>
            </a:rPr>
            <a:t> </a:t>
          </a: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Aide de cuisine 415 opportunités en 2021– Cuisinier : 184 opportunités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Cuisinier – Commis de cuisine – Plongeur : métier critique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Aide de cuisine : 365 – Cuisinier: 190 opportunités d’emploi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4 filières en difficulté de recrutement</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9941AB1F-C35C-4B52-911D-8006771A92B7}">
      <dgm:prSet custT="1"/>
      <dgm:spPr/>
      <dgm:t>
        <a:bodyPr/>
        <a:lstStyle/>
        <a:p>
          <a:pPr>
            <a:buFont typeface="Arial" panose="020B0604020202020204" pitchFamily="34" charset="0"/>
            <a:buChar char="•"/>
          </a:pPr>
          <a:r>
            <a:rPr lang="fr-BE" sz="1200" b="0">
              <a:latin typeface="Tenorite" panose="00000500000000000000" pitchFamily="2" charset="0"/>
            </a:rPr>
            <a:t>Profils SFMQ  chef de partie édité en 2019 :</a:t>
          </a: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6CEE5B5F-9536-4421-85E4-0646AD7B6578}">
      <dgm:prSet custT="1"/>
      <dgm:spPr/>
      <dgm:t>
        <a:bodyPr/>
        <a:lstStyle/>
        <a:p>
          <a:pPr>
            <a:buFont typeface="Arial" panose="020B0604020202020204" pitchFamily="34" charset="0"/>
            <a:buChar char="•"/>
          </a:pPr>
          <a:r>
            <a:rPr lang="fr-BE" sz="1200" b="0">
              <a:latin typeface="Tenorite" panose="00000500000000000000" pitchFamily="2" charset="0"/>
            </a:rPr>
            <a:t>Nouvelles filières IFAPME et nouveau partenariat Forem</a:t>
          </a:r>
        </a:p>
      </dgm:t>
    </dgm:pt>
    <dgm:pt modelId="{11B0D4E7-44B3-408A-B4CA-67FF96556D40}" type="parTrans" cxnId="{1D5E6DD1-87A5-40F3-AA3D-B86F64B3A0EB}">
      <dgm:prSet/>
      <dgm:spPr/>
      <dgm:t>
        <a:bodyPr/>
        <a:lstStyle/>
        <a:p>
          <a:endParaRPr lang="fr-BE"/>
        </a:p>
      </dgm:t>
    </dgm:pt>
    <dgm:pt modelId="{1E5B3221-9B55-45C1-B5D7-56607D110BCB}" type="sibTrans" cxnId="{1D5E6DD1-87A5-40F3-AA3D-B86F64B3A0EB}">
      <dgm:prSet/>
      <dgm:spPr/>
      <dgm:t>
        <a:bodyPr/>
        <a:lstStyle/>
        <a:p>
          <a:endParaRPr lang="fr-BE"/>
        </a:p>
      </dgm:t>
    </dgm:pt>
    <dgm:pt modelId="{7A870879-2C0D-422C-B119-C52E714BD8AE}">
      <dgm:prSet custT="1"/>
      <dgm:spPr/>
      <dgm:t>
        <a:bodyPr/>
        <a:lstStyle/>
        <a:p>
          <a:r>
            <a:rPr lang="fr-BE" sz="1200" b="0">
              <a:latin typeface="Tenorite" panose="00000500000000000000" pitchFamily="2" charset="0"/>
            </a:rPr>
            <a:t>Chef de partie : pénurie 2023 en Wallonie</a:t>
          </a:r>
        </a:p>
      </dgm:t>
    </dgm:pt>
    <dgm:pt modelId="{DC7DF6F5-F647-453F-B4F1-EA7EBFFCCD6E}" type="parTrans" cxnId="{EB40F396-3A69-44B7-A537-90EA90C71F8A}">
      <dgm:prSet/>
      <dgm:spPr/>
      <dgm:t>
        <a:bodyPr/>
        <a:lstStyle/>
        <a:p>
          <a:endParaRPr lang="fr-BE"/>
        </a:p>
      </dgm:t>
    </dgm:pt>
    <dgm:pt modelId="{933653DB-F4F9-4038-A9D2-332297FDC617}" type="sibTrans" cxnId="{EB40F396-3A69-44B7-A537-90EA90C71F8A}">
      <dgm:prSet/>
      <dgm:spPr/>
      <dgm:t>
        <a:bodyPr/>
        <a:lstStyle/>
        <a:p>
          <a:endParaRPr lang="fr-BE"/>
        </a:p>
      </dgm:t>
    </dgm:pt>
    <dgm:pt modelId="{9BD447A3-9E9B-4B2F-BAE7-DE779044B3BB}">
      <dgm:prSet custT="1"/>
      <dgm:spPr/>
      <dgm:t>
        <a:bodyPr/>
        <a:lstStyle/>
        <a:p>
          <a:pPr>
            <a:buFont typeface="Arial" panose="020B0604020202020204" pitchFamily="34" charset="0"/>
            <a:buChar char="•"/>
          </a:pPr>
          <a:r>
            <a:rPr lang="fr-BE" sz="1200" b="0">
              <a:latin typeface="Tenorite" panose="00000500000000000000" pitchFamily="2" charset="0"/>
            </a:rPr>
            <a:t>Nouvelles filières dans le spécialisé</a:t>
          </a:r>
        </a:p>
      </dgm:t>
    </dgm:pt>
    <dgm:pt modelId="{09109381-5E54-4048-BD7C-59E69E11D2C5}" type="parTrans" cxnId="{120AC79B-5D0A-48CA-BF9D-5095D4FC7854}">
      <dgm:prSet/>
      <dgm:spPr/>
      <dgm:t>
        <a:bodyPr/>
        <a:lstStyle/>
        <a:p>
          <a:endParaRPr lang="fr-BE"/>
        </a:p>
      </dgm:t>
    </dgm:pt>
    <dgm:pt modelId="{BD9CF35D-4D96-41CB-95AA-9284552BC631}" type="sibTrans" cxnId="{120AC79B-5D0A-48CA-BF9D-5095D4FC7854}">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A0302540-2EAC-48AE-8373-E660BAB479CE}" type="presOf" srcId="{9BD447A3-9E9B-4B2F-BAE7-DE779044B3BB}" destId="{5EB2F8B5-CA3F-4EBA-B566-21BA56026645}" srcOrd="0" destOrd="2"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2" destOrd="0" parTransId="{F7B4232F-8B4B-4F1D-B0B6-8897C7AD6FBE}" sibTransId="{A9A53286-F2B8-4439-999D-B5B86CCC9953}"/>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4"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EB40F396-3A69-44B7-A537-90EA90C71F8A}" srcId="{D7266EC2-0E33-4102-A70F-486E7183924E}" destId="{7A870879-2C0D-422C-B119-C52E714BD8AE}" srcOrd="0" destOrd="0" parTransId="{DC7DF6F5-F647-453F-B4F1-EA7EBFFCCD6E}" sibTransId="{933653DB-F4F9-4038-A9D2-332297FDC617}"/>
    <dgm:cxn modelId="{120AC79B-5D0A-48CA-BF9D-5095D4FC7854}" srcId="{5B5C6C3C-FEAD-45A5-8FB5-B4D5D6773E88}" destId="{9BD447A3-9E9B-4B2F-BAE7-DE779044B3BB}" srcOrd="1" destOrd="0" parTransId="{09109381-5E54-4048-BD7C-59E69E11D2C5}" sibTransId="{BD9CF35D-4D96-41CB-95AA-9284552BC631}"/>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A080FB4-96DE-4645-A596-7B227960C068}" type="presOf" srcId="{7A870879-2C0D-422C-B119-C52E714BD8AE}" destId="{F52CB099-74EB-4255-8B6D-8B4A4049E4A7}" srcOrd="0" destOrd="0" presId="urn:microsoft.com/office/officeart/2005/8/layout/list1"/>
    <dgm:cxn modelId="{8E0009BC-3F98-48EA-90B3-ACA191ED84AE}" type="presOf" srcId="{6CEE5B5F-9536-4421-85E4-0646AD7B6578}" destId="{5EB2F8B5-CA3F-4EBA-B566-21BA56026645}" srcOrd="0" destOrd="3" presId="urn:microsoft.com/office/officeart/2005/8/layout/list1"/>
    <dgm:cxn modelId="{D68599C1-4A2A-4AF8-AFCB-73D052FABD5E}" type="presOf" srcId="{01216C2D-E798-41CE-A414-4F379B02F662}" destId="{F52CB099-74EB-4255-8B6D-8B4A4049E4A7}" srcOrd="0" destOrd="1" presId="urn:microsoft.com/office/officeart/2005/8/layout/list1"/>
    <dgm:cxn modelId="{1D5E6DD1-87A5-40F3-AA3D-B86F64B3A0EB}" srcId="{08882D52-BC84-438C-B636-546BCA7C5108}" destId="{6CEE5B5F-9536-4421-85E4-0646AD7B6578}" srcOrd="1" destOrd="0" parTransId="{11B0D4E7-44B3-408A-B4CA-67FF96556D40}" sibTransId="{1E5B3221-9B55-45C1-B5D7-56607D110BCB}"/>
    <dgm:cxn modelId="{446635D6-17FD-40F1-BAD1-63DB4EEE1E0B}" srcId="{D7266EC2-0E33-4102-A70F-486E7183924E}" destId="{01216C2D-E798-41CE-A414-4F379B02F662}" srcOrd="1"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Barman : 35 – Serveur de bar, brasserie : 122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Pas d’offre de formation</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7A870879-2C0D-422C-B119-C52E714BD8AE}">
      <dgm:prSet custT="1"/>
      <dgm:spPr/>
      <dgm:t>
        <a:bodyPr/>
        <a:lstStyle/>
        <a:p>
          <a:r>
            <a:rPr lang="fr-BE" sz="1200" b="0">
              <a:latin typeface="Tenorite" panose="00000500000000000000" pitchFamily="2" charset="0"/>
            </a:rPr>
            <a:t>Barman : métier critique 2023 en Wallonie</a:t>
          </a:r>
        </a:p>
      </dgm:t>
    </dgm:pt>
    <dgm:pt modelId="{DC7DF6F5-F647-453F-B4F1-EA7EBFFCCD6E}" type="parTrans" cxnId="{EB40F396-3A69-44B7-A537-90EA90C71F8A}">
      <dgm:prSet/>
      <dgm:spPr/>
      <dgm:t>
        <a:bodyPr/>
        <a:lstStyle/>
        <a:p>
          <a:endParaRPr lang="fr-BE"/>
        </a:p>
      </dgm:t>
    </dgm:pt>
    <dgm:pt modelId="{933653DB-F4F9-4038-A9D2-332297FDC617}" type="sibTrans" cxnId="{EB40F396-3A69-44B7-A537-90EA90C71F8A}">
      <dgm:prSet/>
      <dgm:spPr/>
      <dgm:t>
        <a:bodyPr/>
        <a:lstStyle/>
        <a:p>
          <a:endParaRPr lang="fr-BE"/>
        </a:p>
      </dgm:t>
    </dgm:pt>
    <dgm:pt modelId="{71919B92-FCE8-4FF2-9533-9D07BE163F43}">
      <dgm:prSet custT="1"/>
      <dgm:spPr/>
      <dgm:t>
        <a:bodyPr/>
        <a:lstStyle/>
        <a:p>
          <a:r>
            <a:rPr lang="fr-BE" sz="1200" b="0">
              <a:latin typeface="Tenorite" panose="00000500000000000000" pitchFamily="2" charset="0"/>
            </a:rPr>
            <a:t>Barman : 77 – Serveur de bar, brasserie : 104 opportunités d’emploi publiées par le Forem en 2021</a:t>
          </a:r>
        </a:p>
      </dgm:t>
    </dgm:pt>
    <dgm:pt modelId="{C59D0F1A-E283-4C80-A06E-D04411F09422}" type="parTrans" cxnId="{7B41F3FA-B062-4395-B921-235D4D94DBB7}">
      <dgm:prSet/>
      <dgm:spPr/>
      <dgm:t>
        <a:bodyPr/>
        <a:lstStyle/>
        <a:p>
          <a:endParaRPr lang="fr-BE"/>
        </a:p>
      </dgm:t>
    </dgm:pt>
    <dgm:pt modelId="{4B45B522-08CA-4E24-8360-1DBF2AD3D53B}" type="sibTrans" cxnId="{7B41F3FA-B062-4395-B921-235D4D94DBB7}">
      <dgm:prSet/>
      <dgm:spPr/>
      <dgm:t>
        <a:bodyPr/>
        <a:lstStyle/>
        <a:p>
          <a:endParaRPr lang="fr-BE"/>
        </a:p>
      </dgm:t>
    </dgm:pt>
    <dgm:pt modelId="{50D5B3C1-CC84-4458-A155-46C4824049B9}">
      <dgm:prSet custT="1"/>
      <dgm:spPr/>
      <dgm:t>
        <a:bodyPr/>
        <a:lstStyle/>
        <a:p>
          <a:pPr>
            <a:buFont typeface="Arial" panose="020B0604020202020204" pitchFamily="34" charset="0"/>
            <a:buChar char="•"/>
          </a:pPr>
          <a:r>
            <a:rPr lang="fr-BE" sz="1200" b="0">
              <a:latin typeface="Tenorite" panose="00000500000000000000" pitchFamily="2" charset="0"/>
            </a:rPr>
            <a:t>Nouvelle filière au Forem et à l’IFAPME</a:t>
          </a:r>
        </a:p>
      </dgm:t>
    </dgm:pt>
    <dgm:pt modelId="{4C82CDE4-DD4D-4F9D-B8A8-D3CBD5D54365}" type="parTrans" cxnId="{716C0D20-0813-4EC4-91EA-44CC8CAD20AA}">
      <dgm:prSet/>
      <dgm:spPr/>
      <dgm:t>
        <a:bodyPr/>
        <a:lstStyle/>
        <a:p>
          <a:endParaRPr lang="fr-BE"/>
        </a:p>
      </dgm:t>
    </dgm:pt>
    <dgm:pt modelId="{002B430A-A1BE-4137-832E-44620E00EDB3}" type="sibTrans" cxnId="{716C0D20-0813-4EC4-91EA-44CC8CAD20AA}">
      <dgm:prSet/>
      <dgm:spPr/>
      <dgm:t>
        <a:bodyPr/>
        <a:lstStyle/>
        <a:p>
          <a:endParaRPr lang="fr-BE"/>
        </a:p>
      </dgm:t>
    </dgm:pt>
    <dgm:pt modelId="{EEB68C8E-3824-498B-BDEF-E1DF34552191}">
      <dgm:prSet custT="1"/>
      <dgm:spPr/>
      <dgm:t>
        <a:bodyPr/>
        <a:lstStyle/>
        <a:p>
          <a:pPr>
            <a:buFont typeface="Arial" panose="020B0604020202020204" pitchFamily="34" charset="0"/>
            <a:buChar char="•"/>
          </a:pPr>
          <a:r>
            <a:rPr lang="fr-BE" sz="1200" b="0">
              <a:latin typeface="Tenorite" panose="00000500000000000000" pitchFamily="2" charset="0"/>
            </a:rPr>
            <a:t>Projet d’ouverture en promotion sociale</a:t>
          </a:r>
        </a:p>
      </dgm:t>
    </dgm:pt>
    <dgm:pt modelId="{A73AFECF-2872-4A80-9965-BC7213243752}" type="parTrans" cxnId="{B416585E-C982-4F02-B141-D82959453253}">
      <dgm:prSet/>
      <dgm:spPr/>
      <dgm:t>
        <a:bodyPr/>
        <a:lstStyle/>
        <a:p>
          <a:endParaRPr lang="fr-BE"/>
        </a:p>
      </dgm:t>
    </dgm:pt>
    <dgm:pt modelId="{143BE048-5E01-4E22-8FE5-EF8BC22342C2}" type="sibTrans" cxnId="{B416585E-C982-4F02-B141-D82959453253}">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16C0D20-0813-4EC4-91EA-44CC8CAD20AA}" srcId="{08882D52-BC84-438C-B636-546BCA7C5108}" destId="{50D5B3C1-CC84-4458-A155-46C4824049B9}" srcOrd="1" destOrd="0" parTransId="{4C82CDE4-DD4D-4F9D-B8A8-D3CBD5D54365}" sibTransId="{002B430A-A1BE-4137-832E-44620E00EDB3}"/>
    <dgm:cxn modelId="{7B35D721-7B19-4987-BE11-2B4D05D9EA26}" type="presOf" srcId="{08882D52-BC84-438C-B636-546BCA7C5108}" destId="{2A718D48-49F1-43AB-B6FF-3F456143A217}" srcOrd="0" destOrd="0" presId="urn:microsoft.com/office/officeart/2005/8/layout/list1"/>
    <dgm:cxn modelId="{BE4C6535-6BD4-49D2-A2DC-05674548C878}" type="presOf" srcId="{EEB68C8E-3824-498B-BDEF-E1DF34552191}" destId="{5EB2F8B5-CA3F-4EBA-B566-21BA56026645}" srcOrd="0" destOrd="3" presId="urn:microsoft.com/office/officeart/2005/8/layout/list1"/>
    <dgm:cxn modelId="{E6640A3E-9435-4EB2-83F2-F7ADA496F719}" type="presOf" srcId="{50D5B3C1-CC84-4458-A155-46C4824049B9}" destId="{5EB2F8B5-CA3F-4EBA-B566-21BA56026645}" srcOrd="0" destOrd="2" presId="urn:microsoft.com/office/officeart/2005/8/layout/list1"/>
    <dgm:cxn modelId="{7CCEFE5B-0495-4EA3-A61E-CECDA2CED75D}" type="presOf" srcId="{71A938B8-01F9-4FCE-9754-8EFB318B7866}" destId="{F6D96878-840C-412D-9C4F-64CE96286ED8}" srcOrd="0" destOrd="0" presId="urn:microsoft.com/office/officeart/2005/8/layout/list1"/>
    <dgm:cxn modelId="{B416585E-C982-4F02-B141-D82959453253}" srcId="{08882D52-BC84-438C-B636-546BCA7C5108}" destId="{EEB68C8E-3824-498B-BDEF-E1DF34552191}" srcOrd="2" destOrd="0" parTransId="{A73AFECF-2872-4A80-9965-BC7213243752}" sibTransId="{143BE048-5E01-4E22-8FE5-EF8BC22342C2}"/>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EB40F396-3A69-44B7-A537-90EA90C71F8A}" srcId="{D7266EC2-0E33-4102-A70F-486E7183924E}" destId="{7A870879-2C0D-422C-B119-C52E714BD8AE}" srcOrd="0" destOrd="0" parTransId="{DC7DF6F5-F647-453F-B4F1-EA7EBFFCCD6E}" sibTransId="{933653DB-F4F9-4038-A9D2-332297FDC617}"/>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A080FB4-96DE-4645-A596-7B227960C068}" type="presOf" srcId="{7A870879-2C0D-422C-B119-C52E714BD8AE}" destId="{F52CB099-74EB-4255-8B6D-8B4A4049E4A7}" srcOrd="0" destOrd="0" presId="urn:microsoft.com/office/officeart/2005/8/layout/list1"/>
    <dgm:cxn modelId="{AAA9D9D9-4FE0-4841-850B-7BB09F776F8C}" srcId="{5B5C6C3C-FEAD-45A5-8FB5-B4D5D6773E88}" destId="{F26E629A-2086-4744-A75C-57C5054F5B8B}" srcOrd="0" destOrd="0" parTransId="{32A6D80A-826A-4B48-84F0-933463D21ACB}" sibTransId="{ED15C214-F98E-4900-ADB9-CEC97058FD67}"/>
    <dgm:cxn modelId="{C0A702F6-B94A-491C-90FC-179E62DB6905}" type="presOf" srcId="{71919B92-FCE8-4FF2-9533-9D07BE163F43}" destId="{D179D53C-CFEC-4B9A-89A2-56662B485ADA}" srcOrd="0" destOrd="1" presId="urn:microsoft.com/office/officeart/2005/8/layout/list1"/>
    <dgm:cxn modelId="{1AC27FF6-F668-46D5-9577-6B42923FA84C}" type="presOf" srcId="{F480C943-7581-406E-977A-ACA1873C38A1}" destId="{E905C45D-8904-4445-81D9-DC2A79FFF1AF}" srcOrd="0" destOrd="0" presId="urn:microsoft.com/office/officeart/2005/8/layout/list1"/>
    <dgm:cxn modelId="{7B41F3FA-B062-4395-B921-235D4D94DBB7}" srcId="{71A938B8-01F9-4FCE-9754-8EFB318B7866}" destId="{71919B92-FCE8-4FF2-9533-9D07BE163F43}" srcOrd="1" destOrd="0" parTransId="{C59D0F1A-E283-4C80-A06E-D04411F09422}" sibTransId="{4B45B522-08CA-4E24-8360-1DBF2AD3D53B}"/>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b="0">
              <a:latin typeface="Tenorite" panose="00000500000000000000" pitchFamily="2" charset="0"/>
            </a:rPr>
            <a:t>190 opportunités d’emploi pour le métier</a:t>
          </a: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Perte d’une filière dans l’alternance</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7A870879-2C0D-422C-B119-C52E714BD8AE}">
      <dgm:prSet custT="1"/>
      <dgm:spPr/>
      <dgm:t>
        <a:bodyPr/>
        <a:lstStyle/>
        <a:p>
          <a:r>
            <a:rPr lang="fr-BE" sz="1200" b="0">
              <a:latin typeface="Tenorite" panose="00000500000000000000" pitchFamily="2" charset="0"/>
            </a:rPr>
            <a:t>Métier critique 2023 en Wallonie</a:t>
          </a:r>
        </a:p>
      </dgm:t>
    </dgm:pt>
    <dgm:pt modelId="{DC7DF6F5-F647-453F-B4F1-EA7EBFFCCD6E}" type="parTrans" cxnId="{EB40F396-3A69-44B7-A537-90EA90C71F8A}">
      <dgm:prSet/>
      <dgm:spPr/>
      <dgm:t>
        <a:bodyPr/>
        <a:lstStyle/>
        <a:p>
          <a:endParaRPr lang="fr-BE"/>
        </a:p>
      </dgm:t>
    </dgm:pt>
    <dgm:pt modelId="{933653DB-F4F9-4038-A9D2-332297FDC617}" type="sibTrans" cxnId="{EB40F396-3A69-44B7-A537-90EA90C71F8A}">
      <dgm:prSet/>
      <dgm:spPr/>
      <dgm:t>
        <a:bodyPr/>
        <a:lstStyle/>
        <a:p>
          <a:endParaRPr lang="fr-BE"/>
        </a:p>
      </dgm:t>
    </dgm:pt>
    <dgm:pt modelId="{50D5B3C1-CC84-4458-A155-46C4824049B9}">
      <dgm:prSet custT="1"/>
      <dgm:spPr/>
      <dgm:t>
        <a:bodyPr/>
        <a:lstStyle/>
        <a:p>
          <a:pPr>
            <a:buFont typeface="Arial" panose="020B0604020202020204" pitchFamily="34" charset="0"/>
            <a:buChar char="•"/>
          </a:pPr>
          <a:r>
            <a:rPr lang="fr-BE" sz="1200" b="0">
              <a:latin typeface="Tenorite" panose="00000500000000000000" pitchFamily="2" charset="0"/>
            </a:rPr>
            <a:t>Nouvelle filière au Forem</a:t>
          </a:r>
        </a:p>
      </dgm:t>
    </dgm:pt>
    <dgm:pt modelId="{4C82CDE4-DD4D-4F9D-B8A8-D3CBD5D54365}" type="parTrans" cxnId="{716C0D20-0813-4EC4-91EA-44CC8CAD20AA}">
      <dgm:prSet/>
      <dgm:spPr/>
      <dgm:t>
        <a:bodyPr/>
        <a:lstStyle/>
        <a:p>
          <a:endParaRPr lang="fr-BE"/>
        </a:p>
      </dgm:t>
    </dgm:pt>
    <dgm:pt modelId="{002B430A-A1BE-4137-832E-44620E00EDB3}" type="sibTrans" cxnId="{716C0D20-0813-4EC4-91EA-44CC8CAD20AA}">
      <dgm:prSet/>
      <dgm:spPr/>
      <dgm:t>
        <a:bodyPr/>
        <a:lstStyle/>
        <a:p>
          <a:endParaRPr lang="fr-BE"/>
        </a:p>
      </dgm:t>
    </dgm:pt>
    <dgm:pt modelId="{283BBC98-B878-490C-9F68-BCA85E341F35}">
      <dgm:prSet custT="1"/>
      <dgm:spPr/>
      <dgm:t>
        <a:bodyPr/>
        <a:lstStyle/>
        <a:p>
          <a:r>
            <a:rPr lang="fr-BE" sz="1200" b="0">
              <a:latin typeface="Tenorite" panose="00000500000000000000" pitchFamily="2" charset="0"/>
            </a:rPr>
            <a:t>Baisse des opportunités d’emploi gérées par Le Forem (242 OE publiées en 2021)</a:t>
          </a:r>
        </a:p>
      </dgm:t>
    </dgm:pt>
    <dgm:pt modelId="{741736AF-A3CF-4702-B551-DA6323C4462D}" type="parTrans" cxnId="{4AFB5307-9DF6-4CDD-9CA0-5168147DDE40}">
      <dgm:prSet/>
      <dgm:spPr/>
      <dgm:t>
        <a:bodyPr/>
        <a:lstStyle/>
        <a:p>
          <a:endParaRPr lang="fr-BE"/>
        </a:p>
      </dgm:t>
    </dgm:pt>
    <dgm:pt modelId="{831BAA06-244C-4316-A166-31196BE24040}" type="sibTrans" cxnId="{4AFB5307-9DF6-4CDD-9CA0-5168147DDE40}">
      <dgm:prSet/>
      <dgm:spPr/>
      <dgm:t>
        <a:bodyPr/>
        <a:lstStyle/>
        <a:p>
          <a:endParaRPr lang="fr-BE"/>
        </a:p>
      </dgm:t>
    </dgm:pt>
    <dgm:pt modelId="{6F1268D7-FBDA-4072-AED6-17D45364CD16}">
      <dgm:prSet custT="1"/>
      <dgm:spPr/>
      <dgm:t>
        <a:bodyPr/>
        <a:lstStyle/>
        <a:p>
          <a:pPr>
            <a:buFont typeface="Arial" panose="020B0604020202020204" pitchFamily="34" charset="0"/>
            <a:buChar char="•"/>
          </a:pPr>
          <a:r>
            <a:rPr lang="fr-BE" sz="1200" b="0">
              <a:latin typeface="Tenorite" panose="00000500000000000000" pitchFamily="2" charset="0"/>
            </a:rPr>
            <a:t>Ouverture d’une filière dans le spécialisé</a:t>
          </a:r>
        </a:p>
      </dgm:t>
    </dgm:pt>
    <dgm:pt modelId="{072E2C7A-6712-4B64-B55B-DC784BB91130}" type="parTrans" cxnId="{DFF0A06A-268C-4462-B348-225B84899B0F}">
      <dgm:prSet/>
      <dgm:spPr/>
      <dgm:t>
        <a:bodyPr/>
        <a:lstStyle/>
        <a:p>
          <a:endParaRPr lang="fr-BE"/>
        </a:p>
      </dgm:t>
    </dgm:pt>
    <dgm:pt modelId="{71BFEE0D-951F-43C4-968F-8BD3BFFD23E6}" type="sibTrans" cxnId="{DFF0A06A-268C-4462-B348-225B84899B0F}">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4AFB5307-9DF6-4CDD-9CA0-5168147DDE40}" srcId="{71A938B8-01F9-4FCE-9754-8EFB318B7866}" destId="{283BBC98-B878-490C-9F68-BCA85E341F35}" srcOrd="1" destOrd="0" parTransId="{741736AF-A3CF-4702-B551-DA6323C4462D}" sibTransId="{831BAA06-244C-4316-A166-31196BE24040}"/>
    <dgm:cxn modelId="{5E309B09-75AE-4472-A148-DC9FD953D9A3}" type="presOf" srcId="{283BBC98-B878-490C-9F68-BCA85E341F35}" destId="{D179D53C-CFEC-4B9A-89A2-56662B485ADA}" srcOrd="0" destOrd="1" presId="urn:microsoft.com/office/officeart/2005/8/layout/list1"/>
    <dgm:cxn modelId="{3B6FC40E-1FA5-44D0-8CC9-E20D8218C851}" type="presOf" srcId="{F26E629A-2086-4744-A75C-57C5054F5B8B}" destId="{5EB2F8B5-CA3F-4EBA-B566-21BA56026645}" srcOrd="0" destOrd="1" presId="urn:microsoft.com/office/officeart/2005/8/layout/list1"/>
    <dgm:cxn modelId="{06B5FC17-161C-43F2-A106-381A5DB2FFB5}" type="presOf" srcId="{6F1268D7-FBDA-4072-AED6-17D45364CD16}" destId="{5EB2F8B5-CA3F-4EBA-B566-21BA56026645}" srcOrd="0" destOrd="2" presId="urn:microsoft.com/office/officeart/2005/8/layout/list1"/>
    <dgm:cxn modelId="{716C0D20-0813-4EC4-91EA-44CC8CAD20AA}" srcId="{08882D52-BC84-438C-B636-546BCA7C5108}" destId="{50D5B3C1-CC84-4458-A155-46C4824049B9}" srcOrd="1" destOrd="0" parTransId="{4C82CDE4-DD4D-4F9D-B8A8-D3CBD5D54365}" sibTransId="{002B430A-A1BE-4137-832E-44620E00EDB3}"/>
    <dgm:cxn modelId="{7B35D721-7B19-4987-BE11-2B4D05D9EA26}" type="presOf" srcId="{08882D52-BC84-438C-B636-546BCA7C5108}" destId="{2A718D48-49F1-43AB-B6FF-3F456143A217}" srcOrd="0" destOrd="0" presId="urn:microsoft.com/office/officeart/2005/8/layout/list1"/>
    <dgm:cxn modelId="{E6640A3E-9435-4EB2-83F2-F7ADA496F719}" type="presOf" srcId="{50D5B3C1-CC84-4458-A155-46C4824049B9}"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DFF0A06A-268C-4462-B348-225B84899B0F}" srcId="{5B5C6C3C-FEAD-45A5-8FB5-B4D5D6773E88}" destId="{6F1268D7-FBDA-4072-AED6-17D45364CD16}" srcOrd="1" destOrd="0" parTransId="{072E2C7A-6712-4B64-B55B-DC784BB91130}" sibTransId="{71BFEE0D-951F-43C4-968F-8BD3BFFD23E6}"/>
    <dgm:cxn modelId="{1FDBA74D-960B-48AA-A0AA-4E160CA8E79F}" type="presOf" srcId="{0D0DF278-0785-4D05-AC25-C7C06D865269}" destId="{D179D53C-CFEC-4B9A-89A2-56662B485ADA}" srcOrd="0" destOrd="0"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EB40F396-3A69-44B7-A537-90EA90C71F8A}" srcId="{D7266EC2-0E33-4102-A70F-486E7183924E}" destId="{7A870879-2C0D-422C-B119-C52E714BD8AE}" srcOrd="0" destOrd="0" parTransId="{DC7DF6F5-F647-453F-B4F1-EA7EBFFCCD6E}" sibTransId="{933653DB-F4F9-4038-A9D2-332297FDC617}"/>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A080FB4-96DE-4645-A596-7B227960C068}" type="presOf" srcId="{7A870879-2C0D-422C-B119-C52E714BD8AE}" destId="{F52CB099-74EB-4255-8B6D-8B4A4049E4A7}" srcOrd="0" destOrd="0" presId="urn:microsoft.com/office/officeart/2005/8/layout/list1"/>
    <dgm:cxn modelId="{AAA9D9D9-4FE0-4841-850B-7BB09F776F8C}" srcId="{5B5C6C3C-FEAD-45A5-8FB5-B4D5D6773E88}" destId="{F26E629A-2086-4744-A75C-57C5054F5B8B}" srcOrd="0" destOrd="0" parTransId="{32A6D80A-826A-4B48-84F0-933463D21ACB}" sibTransId="{ED15C214-F98E-4900-ADB9-CEC97058FD67}"/>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530F048-1A4E-4C4A-9AC9-251EBA5A3B75}" type="doc">
      <dgm:prSet loTypeId="urn:microsoft.com/office/officeart/2005/8/layout/vList3" loCatId="list" qsTypeId="urn:microsoft.com/office/officeart/2005/8/quickstyle/simple1" qsCatId="simple" csTypeId="urn:microsoft.com/office/officeart/2005/8/colors/accent2_3" csCatId="accent2" phldr="1"/>
      <dgm:spPr/>
    </dgm:pt>
    <dgm:pt modelId="{F6F9BC61-353B-40D8-9F77-07CFC0814968}">
      <dgm:prSet phldrT="[Texte]"/>
      <dgm:spPr/>
      <dgm:t>
        <a:bodyPr/>
        <a:lstStyle/>
        <a:p>
          <a:r>
            <a:rPr lang="fr-BE"/>
            <a:t>IBEFE Hainaut centre</a:t>
          </a:r>
        </a:p>
      </dgm:t>
    </dgm:pt>
    <dgm:pt modelId="{901D1AB1-D5B6-4833-BF0C-547C04C76ECB}" type="parTrans" cxnId="{0863CD20-F06B-4006-9760-1E0A1F7891E7}">
      <dgm:prSet/>
      <dgm:spPr/>
      <dgm:t>
        <a:bodyPr/>
        <a:lstStyle/>
        <a:p>
          <a:endParaRPr lang="fr-BE"/>
        </a:p>
      </dgm:t>
    </dgm:pt>
    <dgm:pt modelId="{A7A89002-E7DB-413A-9E0E-26552A6B1F94}" type="sibTrans" cxnId="{0863CD20-F06B-4006-9760-1E0A1F7891E7}">
      <dgm:prSet/>
      <dgm:spPr/>
      <dgm:t>
        <a:bodyPr/>
        <a:lstStyle/>
        <a:p>
          <a:endParaRPr lang="fr-BE"/>
        </a:p>
      </dgm:t>
    </dgm:pt>
    <dgm:pt modelId="{C7F9BAE2-8164-4609-877A-704FEB442D9C}">
      <dgm:prSet phldrT="[Texte]"/>
      <dgm:spPr/>
      <dgm:t>
        <a:bodyPr/>
        <a:lstStyle/>
        <a:p>
          <a:r>
            <a:rPr lang="fr-BE" dirty="0"/>
            <a:t>065/32.77.72  </a:t>
          </a:r>
        </a:p>
        <a:p>
          <a:r>
            <a:rPr lang="fr-BE" b="0" i="0" dirty="0"/>
            <a:t>065/32.76.12</a:t>
          </a:r>
          <a:endParaRPr lang="fr-BE" dirty="0"/>
        </a:p>
      </dgm:t>
    </dgm:pt>
    <dgm:pt modelId="{0BA0D103-9876-45F6-9067-593DEC5DA560}" type="parTrans" cxnId="{AE10ADE7-F97C-475F-A636-1C91509FBE65}">
      <dgm:prSet/>
      <dgm:spPr/>
      <dgm:t>
        <a:bodyPr/>
        <a:lstStyle/>
        <a:p>
          <a:endParaRPr lang="fr-BE"/>
        </a:p>
      </dgm:t>
    </dgm:pt>
    <dgm:pt modelId="{6CE88971-1308-44FC-B042-9620CB428C42}" type="sibTrans" cxnId="{AE10ADE7-F97C-475F-A636-1C91509FBE65}">
      <dgm:prSet/>
      <dgm:spPr/>
      <dgm:t>
        <a:bodyPr/>
        <a:lstStyle/>
        <a:p>
          <a:endParaRPr lang="fr-BE"/>
        </a:p>
      </dgm:t>
    </dgm:pt>
    <dgm:pt modelId="{5B3EF666-3F14-4984-8F2B-ACF4A6B06F8A}">
      <dgm:prSet phldrT="[Texte]"/>
      <dgm:spPr/>
      <dgm:t>
        <a:bodyPr/>
        <a:lstStyle/>
        <a:p>
          <a:r>
            <a:rPr lang="fr-BE"/>
            <a:t>isabelle.salmon@forem.be  fabrice.debruyn@forem.be</a:t>
          </a:r>
        </a:p>
      </dgm:t>
    </dgm:pt>
    <dgm:pt modelId="{91938A4D-49B1-479B-B7E8-77CC30AE8BF8}" type="parTrans" cxnId="{3EEE4181-69DD-4230-A94F-0E71BF2AE309}">
      <dgm:prSet/>
      <dgm:spPr/>
      <dgm:t>
        <a:bodyPr/>
        <a:lstStyle/>
        <a:p>
          <a:endParaRPr lang="fr-BE"/>
        </a:p>
      </dgm:t>
    </dgm:pt>
    <dgm:pt modelId="{85FF167D-3E47-4969-AF9D-8D567D9A3479}" type="sibTrans" cxnId="{3EEE4181-69DD-4230-A94F-0E71BF2AE309}">
      <dgm:prSet/>
      <dgm:spPr/>
      <dgm:t>
        <a:bodyPr/>
        <a:lstStyle/>
        <a:p>
          <a:endParaRPr lang="fr-BE"/>
        </a:p>
      </dgm:t>
    </dgm:pt>
    <dgm:pt modelId="{43AB710F-BB54-4C25-AFE8-90D20AC2B090}">
      <dgm:prSet phldrT="[Texte]"/>
      <dgm:spPr/>
      <dgm:t>
        <a:bodyPr/>
        <a:lstStyle/>
        <a:p>
          <a:r>
            <a:rPr lang="fr-FR"/>
            <a:t>http://www.bassinefe-hainautcentre.be/</a:t>
          </a:r>
          <a:endParaRPr lang="fr-BE"/>
        </a:p>
      </dgm:t>
    </dgm:pt>
    <dgm:pt modelId="{81EFF8C9-2850-444E-BDFE-FF1ABDAA60FB}" type="parTrans" cxnId="{7D017146-3EEC-451E-86B1-2BC263219589}">
      <dgm:prSet/>
      <dgm:spPr/>
      <dgm:t>
        <a:bodyPr/>
        <a:lstStyle/>
        <a:p>
          <a:endParaRPr lang="fr-BE"/>
        </a:p>
      </dgm:t>
    </dgm:pt>
    <dgm:pt modelId="{BF775EAE-755E-433A-BBDA-EED929AE3BA3}" type="sibTrans" cxnId="{7D017146-3EEC-451E-86B1-2BC263219589}">
      <dgm:prSet/>
      <dgm:spPr/>
      <dgm:t>
        <a:bodyPr/>
        <a:lstStyle/>
        <a:p>
          <a:endParaRPr lang="fr-BE"/>
        </a:p>
      </dgm:t>
    </dgm:pt>
    <dgm:pt modelId="{4FE09197-F589-49A2-85F0-1C36726257F3}" type="pres">
      <dgm:prSet presAssocID="{E530F048-1A4E-4C4A-9AC9-251EBA5A3B75}" presName="linearFlow" presStyleCnt="0">
        <dgm:presLayoutVars>
          <dgm:dir/>
          <dgm:resizeHandles val="exact"/>
        </dgm:presLayoutVars>
      </dgm:prSet>
      <dgm:spPr/>
    </dgm:pt>
    <dgm:pt modelId="{B79348FC-85D7-4ACF-91D6-525FB02547E1}" type="pres">
      <dgm:prSet presAssocID="{F6F9BC61-353B-40D8-9F77-07CFC0814968}" presName="composite" presStyleCnt="0"/>
      <dgm:spPr/>
    </dgm:pt>
    <dgm:pt modelId="{6E4D78B9-54AE-4769-8B01-B99BA7BDF3B7}" type="pres">
      <dgm:prSet presAssocID="{F6F9BC61-353B-40D8-9F77-07CFC0814968}" presName="imgShp"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tilisateurs contour"/>
        </a:ext>
      </dgm:extLst>
    </dgm:pt>
    <dgm:pt modelId="{16668489-6832-4FD4-A41D-7520E4669EAE}" type="pres">
      <dgm:prSet presAssocID="{F6F9BC61-353B-40D8-9F77-07CFC0814968}" presName="txShp" presStyleLbl="node1" presStyleIdx="0" presStyleCnt="4">
        <dgm:presLayoutVars>
          <dgm:bulletEnabled val="1"/>
        </dgm:presLayoutVars>
      </dgm:prSet>
      <dgm:spPr/>
    </dgm:pt>
    <dgm:pt modelId="{AFE58262-FB5F-45DE-BAF2-0910ADCC094F}" type="pres">
      <dgm:prSet presAssocID="{A7A89002-E7DB-413A-9E0E-26552A6B1F94}" presName="spacing" presStyleCnt="0"/>
      <dgm:spPr/>
    </dgm:pt>
    <dgm:pt modelId="{9241ED7B-1F30-42F0-B534-6B6EB5056A19}" type="pres">
      <dgm:prSet presAssocID="{C7F9BAE2-8164-4609-877A-704FEB442D9C}" presName="composite" presStyleCnt="0"/>
      <dgm:spPr/>
    </dgm:pt>
    <dgm:pt modelId="{4B7F35E1-EA15-400F-A94F-F5AF8CE6A12A}" type="pres">
      <dgm:prSet presAssocID="{C7F9BAE2-8164-4609-877A-704FEB442D9C}" presName="imgShp"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mbiné contour"/>
        </a:ext>
      </dgm:extLst>
    </dgm:pt>
    <dgm:pt modelId="{23D06035-2456-415D-8FFB-B0C9F8D36190}" type="pres">
      <dgm:prSet presAssocID="{C7F9BAE2-8164-4609-877A-704FEB442D9C}" presName="txShp" presStyleLbl="node1" presStyleIdx="1" presStyleCnt="4">
        <dgm:presLayoutVars>
          <dgm:bulletEnabled val="1"/>
        </dgm:presLayoutVars>
      </dgm:prSet>
      <dgm:spPr/>
    </dgm:pt>
    <dgm:pt modelId="{8FFD567C-18F8-4D0F-857C-98CDB448958A}" type="pres">
      <dgm:prSet presAssocID="{6CE88971-1308-44FC-B042-9620CB428C42}" presName="spacing" presStyleCnt="0"/>
      <dgm:spPr/>
    </dgm:pt>
    <dgm:pt modelId="{2825B595-C256-4063-B19D-4196F3FA2EAE}" type="pres">
      <dgm:prSet presAssocID="{5B3EF666-3F14-4984-8F2B-ACF4A6B06F8A}" presName="composite" presStyleCnt="0"/>
      <dgm:spPr/>
    </dgm:pt>
    <dgm:pt modelId="{1DCEAF40-133D-423E-AB66-4D1495D8188E}" type="pres">
      <dgm:prSet presAssocID="{5B3EF666-3F14-4984-8F2B-ACF4A6B06F8A}" presName="imgShp"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dresse de courrier contour"/>
        </a:ext>
      </dgm:extLst>
    </dgm:pt>
    <dgm:pt modelId="{F169C2C1-0F61-41D3-8164-85957A557C17}" type="pres">
      <dgm:prSet presAssocID="{5B3EF666-3F14-4984-8F2B-ACF4A6B06F8A}" presName="txShp" presStyleLbl="node1" presStyleIdx="2" presStyleCnt="4">
        <dgm:presLayoutVars>
          <dgm:bulletEnabled val="1"/>
        </dgm:presLayoutVars>
      </dgm:prSet>
      <dgm:spPr/>
    </dgm:pt>
    <dgm:pt modelId="{5238E120-CFB7-4DE8-9194-49B3A2479169}" type="pres">
      <dgm:prSet presAssocID="{85FF167D-3E47-4969-AF9D-8D567D9A3479}" presName="spacing" presStyleCnt="0"/>
      <dgm:spPr/>
    </dgm:pt>
    <dgm:pt modelId="{A936DD0A-4916-465F-B2C4-1807199A49A0}" type="pres">
      <dgm:prSet presAssocID="{43AB710F-BB54-4C25-AFE8-90D20AC2B090}" presName="composite" presStyleCnt="0"/>
      <dgm:spPr/>
    </dgm:pt>
    <dgm:pt modelId="{34F10625-8CA6-450F-8011-6A79482B1522}" type="pres">
      <dgm:prSet presAssocID="{43AB710F-BB54-4C25-AFE8-90D20AC2B090}" presName="imgShp"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ternet contour"/>
        </a:ext>
      </dgm:extLst>
    </dgm:pt>
    <dgm:pt modelId="{9C59EF6F-CF11-4BED-AFF9-DDF05918954E}" type="pres">
      <dgm:prSet presAssocID="{43AB710F-BB54-4C25-AFE8-90D20AC2B090}" presName="txShp" presStyleLbl="node1" presStyleIdx="3" presStyleCnt="4">
        <dgm:presLayoutVars>
          <dgm:bulletEnabled val="1"/>
        </dgm:presLayoutVars>
      </dgm:prSet>
      <dgm:spPr/>
    </dgm:pt>
  </dgm:ptLst>
  <dgm:cxnLst>
    <dgm:cxn modelId="{0863CD20-F06B-4006-9760-1E0A1F7891E7}" srcId="{E530F048-1A4E-4C4A-9AC9-251EBA5A3B75}" destId="{F6F9BC61-353B-40D8-9F77-07CFC0814968}" srcOrd="0" destOrd="0" parTransId="{901D1AB1-D5B6-4833-BF0C-547C04C76ECB}" sibTransId="{A7A89002-E7DB-413A-9E0E-26552A6B1F94}"/>
    <dgm:cxn modelId="{97E4AF28-1D26-414D-94A2-4F5994F2E6AB}" type="presOf" srcId="{F6F9BC61-353B-40D8-9F77-07CFC0814968}" destId="{16668489-6832-4FD4-A41D-7520E4669EAE}" srcOrd="0" destOrd="0" presId="urn:microsoft.com/office/officeart/2005/8/layout/vList3"/>
    <dgm:cxn modelId="{C102975B-A9D7-4714-ABB1-89BBF7BE14D2}" type="presOf" srcId="{C7F9BAE2-8164-4609-877A-704FEB442D9C}" destId="{23D06035-2456-415D-8FFB-B0C9F8D36190}" srcOrd="0" destOrd="0" presId="urn:microsoft.com/office/officeart/2005/8/layout/vList3"/>
    <dgm:cxn modelId="{CC362243-A8AA-4D3E-BC30-62A0FC90C1F0}" type="presOf" srcId="{43AB710F-BB54-4C25-AFE8-90D20AC2B090}" destId="{9C59EF6F-CF11-4BED-AFF9-DDF05918954E}" srcOrd="0" destOrd="0" presId="urn:microsoft.com/office/officeart/2005/8/layout/vList3"/>
    <dgm:cxn modelId="{7D017146-3EEC-451E-86B1-2BC263219589}" srcId="{E530F048-1A4E-4C4A-9AC9-251EBA5A3B75}" destId="{43AB710F-BB54-4C25-AFE8-90D20AC2B090}" srcOrd="3" destOrd="0" parTransId="{81EFF8C9-2850-444E-BDFE-FF1ABDAA60FB}" sibTransId="{BF775EAE-755E-433A-BBDA-EED929AE3BA3}"/>
    <dgm:cxn modelId="{3EEE4181-69DD-4230-A94F-0E71BF2AE309}" srcId="{E530F048-1A4E-4C4A-9AC9-251EBA5A3B75}" destId="{5B3EF666-3F14-4984-8F2B-ACF4A6B06F8A}" srcOrd="2" destOrd="0" parTransId="{91938A4D-49B1-479B-B7E8-77CC30AE8BF8}" sibTransId="{85FF167D-3E47-4969-AF9D-8D567D9A3479}"/>
    <dgm:cxn modelId="{57C85181-DCE1-45A3-852A-18F9B72BF2AB}" type="presOf" srcId="{E530F048-1A4E-4C4A-9AC9-251EBA5A3B75}" destId="{4FE09197-F589-49A2-85F0-1C36726257F3}" srcOrd="0" destOrd="0" presId="urn:microsoft.com/office/officeart/2005/8/layout/vList3"/>
    <dgm:cxn modelId="{587394A9-3E9E-4AA7-B303-5C4D51D34198}" type="presOf" srcId="{5B3EF666-3F14-4984-8F2B-ACF4A6B06F8A}" destId="{F169C2C1-0F61-41D3-8164-85957A557C17}" srcOrd="0" destOrd="0" presId="urn:microsoft.com/office/officeart/2005/8/layout/vList3"/>
    <dgm:cxn modelId="{AE10ADE7-F97C-475F-A636-1C91509FBE65}" srcId="{E530F048-1A4E-4C4A-9AC9-251EBA5A3B75}" destId="{C7F9BAE2-8164-4609-877A-704FEB442D9C}" srcOrd="1" destOrd="0" parTransId="{0BA0D103-9876-45F6-9067-593DEC5DA560}" sibTransId="{6CE88971-1308-44FC-B042-9620CB428C42}"/>
    <dgm:cxn modelId="{7FD0DEC4-4A29-4584-8602-9A52BB1AEFBF}" type="presParOf" srcId="{4FE09197-F589-49A2-85F0-1C36726257F3}" destId="{B79348FC-85D7-4ACF-91D6-525FB02547E1}" srcOrd="0" destOrd="0" presId="urn:microsoft.com/office/officeart/2005/8/layout/vList3"/>
    <dgm:cxn modelId="{931F0883-EC47-4FCB-B32E-A5AADDF9E2B5}" type="presParOf" srcId="{B79348FC-85D7-4ACF-91D6-525FB02547E1}" destId="{6E4D78B9-54AE-4769-8B01-B99BA7BDF3B7}" srcOrd="0" destOrd="0" presId="urn:microsoft.com/office/officeart/2005/8/layout/vList3"/>
    <dgm:cxn modelId="{D2066710-1C3A-4E07-B741-09C5A069C282}" type="presParOf" srcId="{B79348FC-85D7-4ACF-91D6-525FB02547E1}" destId="{16668489-6832-4FD4-A41D-7520E4669EAE}" srcOrd="1" destOrd="0" presId="urn:microsoft.com/office/officeart/2005/8/layout/vList3"/>
    <dgm:cxn modelId="{D335DA17-C87E-489C-A98C-FFC390DBFB9C}" type="presParOf" srcId="{4FE09197-F589-49A2-85F0-1C36726257F3}" destId="{AFE58262-FB5F-45DE-BAF2-0910ADCC094F}" srcOrd="1" destOrd="0" presId="urn:microsoft.com/office/officeart/2005/8/layout/vList3"/>
    <dgm:cxn modelId="{BD639499-03EC-4D25-A662-6AE6C0D3DEE7}" type="presParOf" srcId="{4FE09197-F589-49A2-85F0-1C36726257F3}" destId="{9241ED7B-1F30-42F0-B534-6B6EB5056A19}" srcOrd="2" destOrd="0" presId="urn:microsoft.com/office/officeart/2005/8/layout/vList3"/>
    <dgm:cxn modelId="{33551FA4-B684-4D60-AAE1-5061DA53BCF3}" type="presParOf" srcId="{9241ED7B-1F30-42F0-B534-6B6EB5056A19}" destId="{4B7F35E1-EA15-400F-A94F-F5AF8CE6A12A}" srcOrd="0" destOrd="0" presId="urn:microsoft.com/office/officeart/2005/8/layout/vList3"/>
    <dgm:cxn modelId="{DD88C005-F71A-4668-AD7C-D3FEE972ED65}" type="presParOf" srcId="{9241ED7B-1F30-42F0-B534-6B6EB5056A19}" destId="{23D06035-2456-415D-8FFB-B0C9F8D36190}" srcOrd="1" destOrd="0" presId="urn:microsoft.com/office/officeart/2005/8/layout/vList3"/>
    <dgm:cxn modelId="{65AB1030-9F43-4218-9E12-2DE7C8649D00}" type="presParOf" srcId="{4FE09197-F589-49A2-85F0-1C36726257F3}" destId="{8FFD567C-18F8-4D0F-857C-98CDB448958A}" srcOrd="3" destOrd="0" presId="urn:microsoft.com/office/officeart/2005/8/layout/vList3"/>
    <dgm:cxn modelId="{8EAADD2B-199B-4B48-B1E4-5DDF4CE32B14}" type="presParOf" srcId="{4FE09197-F589-49A2-85F0-1C36726257F3}" destId="{2825B595-C256-4063-B19D-4196F3FA2EAE}" srcOrd="4" destOrd="0" presId="urn:microsoft.com/office/officeart/2005/8/layout/vList3"/>
    <dgm:cxn modelId="{66A5783A-91F0-4763-AF99-44E5A91F5D28}" type="presParOf" srcId="{2825B595-C256-4063-B19D-4196F3FA2EAE}" destId="{1DCEAF40-133D-423E-AB66-4D1495D8188E}" srcOrd="0" destOrd="0" presId="urn:microsoft.com/office/officeart/2005/8/layout/vList3"/>
    <dgm:cxn modelId="{E8F49F30-1D54-4730-8FDC-A613F9F3B698}" type="presParOf" srcId="{2825B595-C256-4063-B19D-4196F3FA2EAE}" destId="{F169C2C1-0F61-41D3-8164-85957A557C17}" srcOrd="1" destOrd="0" presId="urn:microsoft.com/office/officeart/2005/8/layout/vList3"/>
    <dgm:cxn modelId="{88B53D13-CCFD-4085-98EB-7BC0FEB0E29F}" type="presParOf" srcId="{4FE09197-F589-49A2-85F0-1C36726257F3}" destId="{5238E120-CFB7-4DE8-9194-49B3A2479169}" srcOrd="5" destOrd="0" presId="urn:microsoft.com/office/officeart/2005/8/layout/vList3"/>
    <dgm:cxn modelId="{9D2A6EB6-9AC5-4AAF-B4FD-8D6C24626720}" type="presParOf" srcId="{4FE09197-F589-49A2-85F0-1C36726257F3}" destId="{A936DD0A-4916-465F-B2C4-1807199A49A0}" srcOrd="6" destOrd="0" presId="urn:microsoft.com/office/officeart/2005/8/layout/vList3"/>
    <dgm:cxn modelId="{5E509E3B-55FB-4C98-87C6-508BB3728D6D}" type="presParOf" srcId="{A936DD0A-4916-465F-B2C4-1807199A49A0}" destId="{34F10625-8CA6-450F-8011-6A79482B1522}" srcOrd="0" destOrd="0" presId="urn:microsoft.com/office/officeart/2005/8/layout/vList3"/>
    <dgm:cxn modelId="{61D8C05A-C600-4AAF-9481-42733534CD00}" type="presParOf" srcId="{A936DD0A-4916-465F-B2C4-1807199A49A0}" destId="{9C59EF6F-CF11-4BED-AFF9-DDF05918954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C73C1-425B-4471-8312-98A39059C223}">
      <dsp:nvSpPr>
        <dsp:cNvPr id="0" name=""/>
        <dsp:cNvSpPr/>
      </dsp:nvSpPr>
      <dsp:spPr>
        <a:xfrm>
          <a:off x="0" y="0"/>
          <a:ext cx="10168127" cy="465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BE" sz="2100" kern="1200"/>
            <a:t>Les thématiques communes de l’IBEFE comprennent :</a:t>
          </a:r>
          <a:endParaRPr lang="en-US" sz="2100" kern="1200"/>
        </a:p>
      </dsp:txBody>
      <dsp:txXfrm>
        <a:off x="0" y="0"/>
        <a:ext cx="10168127" cy="465675"/>
      </dsp:txXfrm>
    </dsp:sp>
    <dsp:sp modelId="{C02B934D-774F-4F15-81BF-C813998C6AD5}">
      <dsp:nvSpPr>
        <dsp:cNvPr id="0" name=""/>
        <dsp:cNvSpPr/>
      </dsp:nvSpPr>
      <dsp:spPr>
        <a:xfrm>
          <a:off x="0" y="590042"/>
          <a:ext cx="10168127" cy="1660281"/>
        </a:xfrm>
        <a:prstGeom prst="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FFC000"/>
              </a:solidFill>
            </a:rPr>
            <a:t>Une </a:t>
          </a:r>
          <a:r>
            <a:rPr lang="en-US" sz="2100" kern="1200" dirty="0" err="1">
              <a:solidFill>
                <a:srgbClr val="FFC000"/>
              </a:solidFill>
            </a:rPr>
            <a:t>liste</a:t>
          </a:r>
          <a:r>
            <a:rPr lang="en-US" sz="2100" kern="1200" dirty="0">
              <a:solidFill>
                <a:srgbClr val="FFC000"/>
              </a:solidFill>
            </a:rPr>
            <a:t> des métiers </a:t>
          </a:r>
          <a:r>
            <a:rPr lang="en-US" sz="2100" kern="1200" dirty="0" err="1">
              <a:solidFill>
                <a:srgbClr val="FFC000"/>
              </a:solidFill>
            </a:rPr>
            <a:t>prioritaires</a:t>
          </a:r>
          <a:r>
            <a:rPr lang="en-US" sz="2100" kern="1200" dirty="0">
              <a:solidFill>
                <a:srgbClr val="FFC000"/>
              </a:solidFill>
            </a:rPr>
            <a:t> </a:t>
          </a:r>
          <a:r>
            <a:rPr lang="en-US" sz="2100" kern="1200" dirty="0"/>
            <a:t>pour le </a:t>
          </a:r>
          <a:r>
            <a:rPr lang="en-US" sz="2100" kern="1200" dirty="0" err="1"/>
            <a:t>développement</a:t>
          </a:r>
          <a:r>
            <a:rPr lang="en-US" sz="2100" kern="1200" dirty="0"/>
            <a:t> de la </a:t>
          </a:r>
          <a:r>
            <a:rPr lang="en-US" sz="2100" kern="1200" dirty="0" err="1"/>
            <a:t>programmation</a:t>
          </a:r>
          <a:r>
            <a:rPr lang="en-US" sz="2100" kern="1200" dirty="0"/>
            <a:t> de </a:t>
          </a:r>
          <a:r>
            <a:rPr lang="en-US" sz="2100" kern="1200" dirty="0" err="1"/>
            <a:t>l’offre</a:t>
          </a:r>
          <a:r>
            <a:rPr lang="en-US" sz="2100" kern="1200" dirty="0"/>
            <a:t> : métiers </a:t>
          </a:r>
          <a:r>
            <a:rPr lang="en-US" sz="2100" kern="1200" dirty="0" err="1"/>
            <a:t>prioritaires</a:t>
          </a:r>
          <a:r>
            <a:rPr lang="en-US" sz="2100" kern="1200" dirty="0"/>
            <a:t> à </a:t>
          </a:r>
          <a:r>
            <a:rPr lang="en-US" sz="2100" kern="1200" dirty="0" err="1"/>
            <a:t>créer</a:t>
          </a:r>
          <a:r>
            <a:rPr lang="en-US" sz="2100" kern="1200" dirty="0"/>
            <a:t> et à </a:t>
          </a:r>
          <a:r>
            <a:rPr lang="en-US" sz="2100" kern="1200" dirty="0" err="1"/>
            <a:t>maintenir</a:t>
          </a:r>
          <a:r>
            <a:rPr lang="en-US" sz="2100" kern="1200" dirty="0"/>
            <a:t> </a:t>
          </a:r>
        </a:p>
      </dsp:txBody>
      <dsp:txXfrm>
        <a:off x="0" y="590042"/>
        <a:ext cx="10168127" cy="1660281"/>
      </dsp:txXfrm>
    </dsp:sp>
    <dsp:sp modelId="{F8886984-0C98-4B1E-B68C-BDC856C0FD2C}">
      <dsp:nvSpPr>
        <dsp:cNvPr id="0" name=""/>
        <dsp:cNvSpPr/>
      </dsp:nvSpPr>
      <dsp:spPr>
        <a:xfrm>
          <a:off x="0" y="2333628"/>
          <a:ext cx="10168127" cy="1660281"/>
        </a:xfrm>
        <a:prstGeom prst="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solidFill>
                <a:srgbClr val="FFC000"/>
              </a:solidFill>
            </a:rPr>
            <a:t>Des </a:t>
          </a:r>
          <a:r>
            <a:rPr lang="en-US" sz="2100" kern="1200" dirty="0" err="1">
              <a:solidFill>
                <a:srgbClr val="FFC000"/>
              </a:solidFill>
            </a:rPr>
            <a:t>recommandations</a:t>
          </a:r>
          <a:r>
            <a:rPr lang="en-US" sz="2100" kern="1200" dirty="0">
              <a:solidFill>
                <a:srgbClr val="FFC000"/>
              </a:solidFill>
            </a:rPr>
            <a:t> sur des métiers</a:t>
          </a:r>
          <a:r>
            <a:rPr lang="en-US" sz="2100" kern="1200" dirty="0"/>
            <a:t>, </a:t>
          </a:r>
          <a:r>
            <a:rPr lang="en-US" sz="2100" kern="1200" dirty="0" err="1"/>
            <a:t>ainsi</a:t>
          </a:r>
          <a:r>
            <a:rPr lang="en-US" sz="2100" kern="1200" dirty="0"/>
            <a:t> que sur </a:t>
          </a:r>
          <a:r>
            <a:rPr lang="en-US" sz="2100" kern="1200" dirty="0" err="1"/>
            <a:t>d’autres</a:t>
          </a:r>
          <a:r>
            <a:rPr lang="en-US" sz="2100" kern="1200" dirty="0"/>
            <a:t> </a:t>
          </a:r>
          <a:r>
            <a:rPr lang="en-US" sz="2100" kern="1200" dirty="0" err="1"/>
            <a:t>enjeux</a:t>
          </a:r>
          <a:r>
            <a:rPr lang="en-US" sz="2100" kern="1200" dirty="0"/>
            <a:t> </a:t>
          </a:r>
          <a:r>
            <a:rPr lang="en-US" sz="2100" kern="1200" dirty="0" err="1"/>
            <a:t>transversaux</a:t>
          </a:r>
          <a:r>
            <a:rPr lang="en-US" sz="2100" kern="1200" dirty="0"/>
            <a:t> et </a:t>
          </a:r>
          <a:r>
            <a:rPr lang="en-US" sz="2100" kern="1200" dirty="0" err="1"/>
            <a:t>globaux</a:t>
          </a:r>
          <a:r>
            <a:rPr lang="en-US" sz="2100" kern="1200" dirty="0"/>
            <a:t> : adaptation du </a:t>
          </a:r>
          <a:r>
            <a:rPr lang="en-US" sz="2100" kern="1200" dirty="0" err="1"/>
            <a:t>contenu</a:t>
          </a:r>
          <a:r>
            <a:rPr lang="en-US" sz="2100" kern="1200" dirty="0"/>
            <a:t> </a:t>
          </a:r>
          <a:r>
            <a:rPr lang="en-US" sz="2100" kern="1200" dirty="0" err="1"/>
            <a:t>ou</a:t>
          </a:r>
          <a:r>
            <a:rPr lang="en-US" sz="2100" kern="1200" dirty="0"/>
            <a:t> de la </a:t>
          </a:r>
          <a:r>
            <a:rPr lang="en-US" sz="2100" kern="1200" dirty="0" err="1"/>
            <a:t>pédagogique</a:t>
          </a:r>
          <a:r>
            <a:rPr lang="en-US" sz="2100" kern="1200" dirty="0"/>
            <a:t> de </a:t>
          </a:r>
          <a:r>
            <a:rPr lang="en-US" sz="2100" kern="1200" dirty="0" err="1"/>
            <a:t>certaines</a:t>
          </a:r>
          <a:r>
            <a:rPr lang="en-US" sz="2100" kern="1200" dirty="0"/>
            <a:t> </a:t>
          </a:r>
          <a:r>
            <a:rPr lang="en-US" sz="2100" kern="1200" dirty="0" err="1"/>
            <a:t>offres</a:t>
          </a:r>
          <a:r>
            <a:rPr lang="en-US" sz="2100" kern="1200" dirty="0"/>
            <a:t>, orientation et promotion des métiers, places de stages et alternance, partage des </a:t>
          </a:r>
          <a:r>
            <a:rPr lang="en-US" sz="2100" kern="1200" dirty="0" err="1"/>
            <a:t>équipements</a:t>
          </a:r>
          <a:r>
            <a:rPr lang="en-US" sz="2100" kern="1200" dirty="0"/>
            <a:t> </a:t>
          </a:r>
          <a:r>
            <a:rPr lang="en-US" sz="2100" kern="1200" dirty="0" err="1"/>
            <a:t>pédagogiques</a:t>
          </a:r>
          <a:r>
            <a:rPr lang="en-US" sz="2100" kern="1200" dirty="0"/>
            <a:t>, etc. </a:t>
          </a:r>
        </a:p>
      </dsp:txBody>
      <dsp:txXfrm>
        <a:off x="0" y="2333628"/>
        <a:ext cx="10168127" cy="1660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20984"/>
          <a:ext cx="2746941" cy="72303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r-BE" sz="2000" b="1" kern="1200"/>
            <a:t>Métiers Prioritaires « Création » </a:t>
          </a:r>
        </a:p>
      </dsp:txBody>
      <dsp:txXfrm>
        <a:off x="28" y="20984"/>
        <a:ext cx="2746941" cy="723030"/>
      </dsp:txXfrm>
    </dsp:sp>
    <dsp:sp modelId="{BC661F6A-0281-4EB4-8654-06AAF3ACC93F}">
      <dsp:nvSpPr>
        <dsp:cNvPr id="0" name=""/>
        <dsp:cNvSpPr/>
      </dsp:nvSpPr>
      <dsp:spPr>
        <a:xfrm>
          <a:off x="28" y="744015"/>
          <a:ext cx="2746941" cy="472139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fr-BE" sz="2000" kern="1200"/>
            <a:t>Boucher</a:t>
          </a:r>
        </a:p>
        <a:p>
          <a:pPr marL="228600" lvl="1" indent="-228600" algn="l" defTabSz="889000">
            <a:lnSpc>
              <a:spcPct val="90000"/>
            </a:lnSpc>
            <a:spcBef>
              <a:spcPct val="0"/>
            </a:spcBef>
            <a:spcAft>
              <a:spcPct val="15000"/>
            </a:spcAft>
            <a:buChar char="•"/>
          </a:pPr>
          <a:r>
            <a:rPr lang="fr-BE" sz="2000" kern="1200"/>
            <a:t>Exploitant de maison d’hôte (Formation adultes)</a:t>
          </a:r>
        </a:p>
        <a:p>
          <a:pPr marL="228600" lvl="1" indent="-228600" algn="l" defTabSz="889000">
            <a:lnSpc>
              <a:spcPct val="90000"/>
            </a:lnSpc>
            <a:spcBef>
              <a:spcPct val="0"/>
            </a:spcBef>
            <a:spcAft>
              <a:spcPct val="15000"/>
            </a:spcAft>
            <a:buChar char="•"/>
          </a:pPr>
          <a:r>
            <a:rPr lang="fr-BE" sz="2000" kern="1200"/>
            <a:t>Serveur de café, bar-brasserie (Alternance)</a:t>
          </a:r>
        </a:p>
        <a:p>
          <a:pPr marL="228600" lvl="1" indent="-228600" algn="l" defTabSz="889000">
            <a:lnSpc>
              <a:spcPct val="90000"/>
            </a:lnSpc>
            <a:spcBef>
              <a:spcPct val="0"/>
            </a:spcBef>
            <a:spcAft>
              <a:spcPct val="15000"/>
            </a:spcAft>
            <a:buChar char="•"/>
          </a:pPr>
          <a:r>
            <a:rPr lang="fr-BE" sz="2000" kern="1200" dirty="0"/>
            <a:t>Commis de salle/serveur en restauration (Formation adulte + Formation initiale en alternance)</a:t>
          </a:r>
        </a:p>
        <a:p>
          <a:pPr marL="228600" lvl="1" indent="-228600" algn="l" defTabSz="889000">
            <a:lnSpc>
              <a:spcPct val="90000"/>
            </a:lnSpc>
            <a:spcBef>
              <a:spcPct val="0"/>
            </a:spcBef>
            <a:spcAft>
              <a:spcPct val="15000"/>
            </a:spcAft>
            <a:buChar char="•"/>
          </a:pPr>
          <a:endParaRPr lang="fr-BE" sz="2000" kern="1200"/>
        </a:p>
        <a:p>
          <a:pPr marL="228600" lvl="1" indent="-228600" algn="l" defTabSz="889000">
            <a:lnSpc>
              <a:spcPct val="90000"/>
            </a:lnSpc>
            <a:spcBef>
              <a:spcPct val="0"/>
            </a:spcBef>
            <a:spcAft>
              <a:spcPct val="15000"/>
            </a:spcAft>
            <a:buChar char="•"/>
          </a:pPr>
          <a:endParaRPr lang="fr-BE" sz="2000" kern="1200"/>
        </a:p>
      </dsp:txBody>
      <dsp:txXfrm>
        <a:off x="28" y="744015"/>
        <a:ext cx="2746941" cy="4721399"/>
      </dsp:txXfrm>
    </dsp:sp>
    <dsp:sp modelId="{DA865B6E-40EB-40B0-A366-73F4673B05A9}">
      <dsp:nvSpPr>
        <dsp:cNvPr id="0" name=""/>
        <dsp:cNvSpPr/>
      </dsp:nvSpPr>
      <dsp:spPr>
        <a:xfrm>
          <a:off x="3131541" y="20984"/>
          <a:ext cx="2746941" cy="72303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r-BE" sz="2000" b="1" kern="1200"/>
            <a:t>Métiers prioritaires au « Maintien »</a:t>
          </a:r>
        </a:p>
      </dsp:txBody>
      <dsp:txXfrm>
        <a:off x="3131541" y="20984"/>
        <a:ext cx="2746941" cy="723030"/>
      </dsp:txXfrm>
    </dsp:sp>
    <dsp:sp modelId="{60FAD415-ACB3-4697-B4AE-8CB7FC5170F3}">
      <dsp:nvSpPr>
        <dsp:cNvPr id="0" name=""/>
        <dsp:cNvSpPr/>
      </dsp:nvSpPr>
      <dsp:spPr>
        <a:xfrm>
          <a:off x="3131541" y="744015"/>
          <a:ext cx="2746941" cy="472139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fr-BE" sz="2000" kern="1200"/>
            <a:t>Boulanger</a:t>
          </a:r>
        </a:p>
        <a:p>
          <a:pPr marL="228600" lvl="1" indent="-228600" algn="l" defTabSz="889000">
            <a:lnSpc>
              <a:spcPct val="90000"/>
            </a:lnSpc>
            <a:spcBef>
              <a:spcPct val="0"/>
            </a:spcBef>
            <a:spcAft>
              <a:spcPct val="15000"/>
            </a:spcAft>
            <a:buChar char="•"/>
          </a:pPr>
          <a:r>
            <a:rPr lang="fr-BE" sz="2000" kern="1200"/>
            <a:t>Pâtissier</a:t>
          </a:r>
        </a:p>
        <a:p>
          <a:pPr marL="228600" lvl="1" indent="-228600" algn="l" defTabSz="889000">
            <a:lnSpc>
              <a:spcPct val="90000"/>
            </a:lnSpc>
            <a:spcBef>
              <a:spcPct val="0"/>
            </a:spcBef>
            <a:spcAft>
              <a:spcPct val="15000"/>
            </a:spcAft>
            <a:buChar char="•"/>
          </a:pPr>
          <a:r>
            <a:rPr lang="fr-BE" sz="2000" kern="1200" dirty="0"/>
            <a:t>Commis de cuisine/personnel de cuisine </a:t>
          </a:r>
        </a:p>
      </dsp:txBody>
      <dsp:txXfrm>
        <a:off x="3131541" y="744015"/>
        <a:ext cx="2746941" cy="4721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114187"/>
          <a:ext cx="2746941" cy="66349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fr-BE" sz="1800" b="1" kern="1200"/>
            <a:t>Métiers Prioritaires « Création » </a:t>
          </a:r>
        </a:p>
      </dsp:txBody>
      <dsp:txXfrm>
        <a:off x="28" y="114187"/>
        <a:ext cx="2746941" cy="663494"/>
      </dsp:txXfrm>
    </dsp:sp>
    <dsp:sp modelId="{BC661F6A-0281-4EB4-8654-06AAF3ACC93F}">
      <dsp:nvSpPr>
        <dsp:cNvPr id="0" name=""/>
        <dsp:cNvSpPr/>
      </dsp:nvSpPr>
      <dsp:spPr>
        <a:xfrm>
          <a:off x="28" y="777682"/>
          <a:ext cx="2746941" cy="484218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BE" sz="1800" kern="1200"/>
            <a:t>Boucher</a:t>
          </a:r>
        </a:p>
        <a:p>
          <a:pPr marL="171450" lvl="1" indent="-171450" algn="l" defTabSz="800100">
            <a:lnSpc>
              <a:spcPct val="90000"/>
            </a:lnSpc>
            <a:spcBef>
              <a:spcPct val="0"/>
            </a:spcBef>
            <a:spcAft>
              <a:spcPct val="15000"/>
            </a:spcAft>
            <a:buChar char="•"/>
          </a:pPr>
          <a:r>
            <a:rPr lang="fr-BE" sz="1800" strike="sngStrike" kern="1200">
              <a:solidFill>
                <a:schemeClr val="accent2">
                  <a:lumMod val="60000"/>
                  <a:lumOff val="40000"/>
                </a:schemeClr>
              </a:solidFill>
            </a:rPr>
            <a:t>Exploitant de maison d’hôte (Formation adultes)</a:t>
          </a:r>
          <a:endParaRPr lang="fr-BE" sz="1800" strike="sngStrike" kern="1200" dirty="0">
            <a:solidFill>
              <a:schemeClr val="accent2">
                <a:lumMod val="60000"/>
                <a:lumOff val="40000"/>
              </a:schemeClr>
            </a:solidFill>
          </a:endParaRPr>
        </a:p>
        <a:p>
          <a:pPr marL="171450" lvl="1" indent="-171450" algn="l" defTabSz="800100">
            <a:lnSpc>
              <a:spcPct val="90000"/>
            </a:lnSpc>
            <a:spcBef>
              <a:spcPct val="0"/>
            </a:spcBef>
            <a:spcAft>
              <a:spcPct val="15000"/>
            </a:spcAft>
            <a:buChar char="•"/>
          </a:pPr>
          <a:r>
            <a:rPr lang="fr-BE" sz="1800" kern="1200"/>
            <a:t>Serveur de café, bar-brasserie (Alternance)</a:t>
          </a:r>
        </a:p>
        <a:p>
          <a:pPr marL="171450" lvl="1" indent="-171450" algn="l" defTabSz="800100">
            <a:lnSpc>
              <a:spcPct val="90000"/>
            </a:lnSpc>
            <a:spcBef>
              <a:spcPct val="0"/>
            </a:spcBef>
            <a:spcAft>
              <a:spcPct val="15000"/>
            </a:spcAft>
            <a:buChar char="•"/>
          </a:pPr>
          <a:r>
            <a:rPr lang="fr-BE" sz="1800" kern="1200"/>
            <a:t>Commis de salle/serveur en restauration (Formation adulte + Alternance Formation initiale)</a:t>
          </a:r>
        </a:p>
        <a:p>
          <a:pPr marL="171450" lvl="1" indent="-171450" algn="l" defTabSz="800100">
            <a:lnSpc>
              <a:spcPct val="90000"/>
            </a:lnSpc>
            <a:spcBef>
              <a:spcPct val="0"/>
            </a:spcBef>
            <a:spcAft>
              <a:spcPct val="15000"/>
            </a:spcAft>
            <a:buChar char="•"/>
          </a:pPr>
          <a:r>
            <a:rPr lang="fr-BE" sz="1800" kern="1200" dirty="0">
              <a:solidFill>
                <a:schemeClr val="accent2">
                  <a:lumMod val="60000"/>
                  <a:lumOff val="40000"/>
                </a:schemeClr>
              </a:solidFill>
            </a:rPr>
            <a:t>Boulanger-Pâtissier (Formation initiale – Enseignement technique)</a:t>
          </a:r>
        </a:p>
        <a:p>
          <a:pPr marL="171450" lvl="1" indent="-171450" algn="l" defTabSz="800100">
            <a:lnSpc>
              <a:spcPct val="90000"/>
            </a:lnSpc>
            <a:spcBef>
              <a:spcPct val="0"/>
            </a:spcBef>
            <a:spcAft>
              <a:spcPct val="15000"/>
            </a:spcAft>
            <a:buChar char="•"/>
          </a:pPr>
          <a:endParaRPr lang="fr-BE" sz="1800" kern="1200"/>
        </a:p>
        <a:p>
          <a:pPr marL="171450" lvl="1" indent="-171450" algn="l" defTabSz="800100">
            <a:lnSpc>
              <a:spcPct val="90000"/>
            </a:lnSpc>
            <a:spcBef>
              <a:spcPct val="0"/>
            </a:spcBef>
            <a:spcAft>
              <a:spcPct val="15000"/>
            </a:spcAft>
            <a:buChar char="•"/>
          </a:pPr>
          <a:endParaRPr lang="fr-BE" sz="1800" kern="1200"/>
        </a:p>
      </dsp:txBody>
      <dsp:txXfrm>
        <a:off x="28" y="777682"/>
        <a:ext cx="2746941" cy="4842180"/>
      </dsp:txXfrm>
    </dsp:sp>
    <dsp:sp modelId="{DA865B6E-40EB-40B0-A366-73F4673B05A9}">
      <dsp:nvSpPr>
        <dsp:cNvPr id="0" name=""/>
        <dsp:cNvSpPr/>
      </dsp:nvSpPr>
      <dsp:spPr>
        <a:xfrm>
          <a:off x="3131541" y="114187"/>
          <a:ext cx="2746941" cy="6634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fr-BE" sz="1800" b="1" kern="1200"/>
            <a:t>Métiers prioritaires au « Maintien »</a:t>
          </a:r>
        </a:p>
      </dsp:txBody>
      <dsp:txXfrm>
        <a:off x="3131541" y="114187"/>
        <a:ext cx="2746941" cy="663494"/>
      </dsp:txXfrm>
    </dsp:sp>
    <dsp:sp modelId="{60FAD415-ACB3-4697-B4AE-8CB7FC5170F3}">
      <dsp:nvSpPr>
        <dsp:cNvPr id="0" name=""/>
        <dsp:cNvSpPr/>
      </dsp:nvSpPr>
      <dsp:spPr>
        <a:xfrm>
          <a:off x="3131541" y="777682"/>
          <a:ext cx="2746941" cy="484218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BE" sz="1800" kern="1200">
              <a:solidFill>
                <a:schemeClr val="accent2">
                  <a:lumMod val="60000"/>
                  <a:lumOff val="40000"/>
                </a:schemeClr>
              </a:solidFill>
            </a:rPr>
            <a:t>Boulanger (Formation adultes)</a:t>
          </a:r>
          <a:endParaRPr lang="fr-BE" sz="1800" kern="1200" dirty="0">
            <a:solidFill>
              <a:schemeClr val="accent2">
                <a:lumMod val="60000"/>
                <a:lumOff val="40000"/>
              </a:schemeClr>
            </a:solidFill>
          </a:endParaRPr>
        </a:p>
        <a:p>
          <a:pPr marL="171450" lvl="1" indent="-171450" algn="l" defTabSz="800100">
            <a:lnSpc>
              <a:spcPct val="90000"/>
            </a:lnSpc>
            <a:spcBef>
              <a:spcPct val="0"/>
            </a:spcBef>
            <a:spcAft>
              <a:spcPct val="15000"/>
            </a:spcAft>
            <a:buChar char="•"/>
          </a:pPr>
          <a:r>
            <a:rPr lang="fr-BE" sz="1800" kern="1200">
              <a:solidFill>
                <a:schemeClr val="accent2">
                  <a:lumMod val="60000"/>
                  <a:lumOff val="40000"/>
                </a:schemeClr>
              </a:solidFill>
            </a:rPr>
            <a:t>Pâtissier (Formation adultes)</a:t>
          </a:r>
          <a:endParaRPr lang="fr-BE" sz="1800" kern="1200" dirty="0">
            <a:solidFill>
              <a:schemeClr val="accent2">
                <a:lumMod val="60000"/>
                <a:lumOff val="40000"/>
              </a:schemeClr>
            </a:solidFill>
          </a:endParaRPr>
        </a:p>
        <a:p>
          <a:pPr marL="171450" lvl="1" indent="-171450" algn="l" defTabSz="800100">
            <a:lnSpc>
              <a:spcPct val="90000"/>
            </a:lnSpc>
            <a:spcBef>
              <a:spcPct val="0"/>
            </a:spcBef>
            <a:spcAft>
              <a:spcPct val="15000"/>
            </a:spcAft>
            <a:buChar char="•"/>
          </a:pPr>
          <a:r>
            <a:rPr lang="fr-BE" sz="1800" kern="1200"/>
            <a:t>Commis de cuisine/personnel de cuisine (Alternance)</a:t>
          </a:r>
        </a:p>
      </dsp:txBody>
      <dsp:txXfrm>
        <a:off x="3131541" y="777682"/>
        <a:ext cx="2746941" cy="48421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39372"/>
          <a:ext cx="6427291" cy="807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96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( 100 OE publiées en 2021) </a:t>
          </a:r>
        </a:p>
      </dsp:txBody>
      <dsp:txXfrm>
        <a:off x="0" y="139372"/>
        <a:ext cx="6427291" cy="807975"/>
      </dsp:txXfrm>
    </dsp:sp>
    <dsp:sp modelId="{5BBD3919-B024-4F7B-9EE2-573171197B7C}">
      <dsp:nvSpPr>
        <dsp:cNvPr id="0" name=""/>
        <dsp:cNvSpPr/>
      </dsp:nvSpPr>
      <dsp:spPr>
        <a:xfrm>
          <a:off x="320178" y="22651"/>
          <a:ext cx="4499104" cy="26568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22651"/>
        <a:ext cx="4499104" cy="265680"/>
      </dsp:txXfrm>
    </dsp:sp>
    <dsp:sp modelId="{F52CB099-74EB-4255-8B6D-8B4A4049E4A7}">
      <dsp:nvSpPr>
        <dsp:cNvPr id="0" name=""/>
        <dsp:cNvSpPr/>
      </dsp:nvSpPr>
      <dsp:spPr>
        <a:xfrm>
          <a:off x="0" y="1128787"/>
          <a:ext cx="6427291" cy="43942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dsp:txBody>
      <dsp:txXfrm>
        <a:off x="0" y="1128787"/>
        <a:ext cx="6427291" cy="439425"/>
      </dsp:txXfrm>
    </dsp:sp>
    <dsp:sp modelId="{28EA0969-EACA-4ADB-9D89-FDA808C66823}">
      <dsp:nvSpPr>
        <dsp:cNvPr id="0" name=""/>
        <dsp:cNvSpPr/>
      </dsp:nvSpPr>
      <dsp:spPr>
        <a:xfrm>
          <a:off x="320178" y="1006261"/>
          <a:ext cx="4499104" cy="26568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006261"/>
        <a:ext cx="4499104" cy="265680"/>
      </dsp:txXfrm>
    </dsp:sp>
    <dsp:sp modelId="{5EB2F8B5-CA3F-4EBA-B566-21BA56026645}">
      <dsp:nvSpPr>
        <dsp:cNvPr id="0" name=""/>
        <dsp:cNvSpPr/>
      </dsp:nvSpPr>
      <dsp:spPr>
        <a:xfrm>
          <a:off x="0" y="1749652"/>
          <a:ext cx="6427291" cy="19845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 sur la Bassin</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2 nouvelles filières 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Profils SFMQ édités en 2019 :</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Boucher-charcutier</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Boucher de grande distribution</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Charcutier</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Préparateur de commandes</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Préparateur de viandes </a:t>
          </a:r>
        </a:p>
      </dsp:txBody>
      <dsp:txXfrm>
        <a:off x="0" y="1749652"/>
        <a:ext cx="6427291" cy="1984500"/>
      </dsp:txXfrm>
    </dsp:sp>
    <dsp:sp modelId="{7F47EDFF-66C8-4231-B9AA-A969EA7516FD}">
      <dsp:nvSpPr>
        <dsp:cNvPr id="0" name=""/>
        <dsp:cNvSpPr/>
      </dsp:nvSpPr>
      <dsp:spPr>
        <a:xfrm>
          <a:off x="321364" y="1616812"/>
          <a:ext cx="4499104" cy="26568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1616812"/>
        <a:ext cx="4499104" cy="2656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0782"/>
          <a:ext cx="6427291" cy="963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Boulanger : 96 – Pâtissier : 13 opportunités d’emploi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Boulanger : 253 – Pâtisser : 21 OE publiées en 2021) </a:t>
          </a:r>
        </a:p>
      </dsp:txBody>
      <dsp:txXfrm>
        <a:off x="0" y="260782"/>
        <a:ext cx="6427291" cy="963900"/>
      </dsp:txXfrm>
    </dsp:sp>
    <dsp:sp modelId="{5BBD3919-B024-4F7B-9EE2-573171197B7C}">
      <dsp:nvSpPr>
        <dsp:cNvPr id="0" name=""/>
        <dsp:cNvSpPr/>
      </dsp:nvSpPr>
      <dsp:spPr>
        <a:xfrm>
          <a:off x="320178" y="40309"/>
          <a:ext cx="4499104" cy="5018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0309"/>
        <a:ext cx="4499104" cy="501840"/>
      </dsp:txXfrm>
    </dsp:sp>
    <dsp:sp modelId="{F52CB099-74EB-4255-8B6D-8B4A4049E4A7}">
      <dsp:nvSpPr>
        <dsp:cNvPr id="0" name=""/>
        <dsp:cNvSpPr/>
      </dsp:nvSpPr>
      <dsp:spPr>
        <a:xfrm>
          <a:off x="0" y="1567402"/>
          <a:ext cx="6427291" cy="61582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Boulanger : pénurie  - Pâtissier :  métier critique 2023 en Wallonie</a:t>
          </a:r>
        </a:p>
      </dsp:txBody>
      <dsp:txXfrm>
        <a:off x="0" y="1567402"/>
        <a:ext cx="6427291" cy="615825"/>
      </dsp:txXfrm>
    </dsp:sp>
    <dsp:sp modelId="{28EA0969-EACA-4ADB-9D89-FDA808C66823}">
      <dsp:nvSpPr>
        <dsp:cNvPr id="0" name=""/>
        <dsp:cNvSpPr/>
      </dsp:nvSpPr>
      <dsp:spPr>
        <a:xfrm>
          <a:off x="320178" y="1335963"/>
          <a:ext cx="4499104" cy="50184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35963"/>
        <a:ext cx="4499104" cy="501840"/>
      </dsp:txXfrm>
    </dsp:sp>
    <dsp:sp modelId="{5EB2F8B5-CA3F-4EBA-B566-21BA56026645}">
      <dsp:nvSpPr>
        <dsp:cNvPr id="0" name=""/>
        <dsp:cNvSpPr/>
      </dsp:nvSpPr>
      <dsp:spPr>
        <a:xfrm>
          <a:off x="0" y="2525947"/>
          <a:ext cx="6427291" cy="1204875"/>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2 filières en difficulté de recrutement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2 nouvelles filières 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Profils SFMQ édité en 2018 :</a:t>
          </a:r>
        </a:p>
      </dsp:txBody>
      <dsp:txXfrm>
        <a:off x="0" y="2525947"/>
        <a:ext cx="6427291" cy="1204875"/>
      </dsp:txXfrm>
    </dsp:sp>
    <dsp:sp modelId="{7F47EDFF-66C8-4231-B9AA-A969EA7516FD}">
      <dsp:nvSpPr>
        <dsp:cNvPr id="0" name=""/>
        <dsp:cNvSpPr/>
      </dsp:nvSpPr>
      <dsp:spPr>
        <a:xfrm>
          <a:off x="321364" y="2275027"/>
          <a:ext cx="4499104" cy="50184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75027"/>
        <a:ext cx="4499104" cy="5018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80977"/>
          <a:ext cx="6427291" cy="742612"/>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Pas de données disponibles</a:t>
          </a:r>
          <a:r>
            <a:rPr lang="fr-BE" sz="1200" b="0" kern="1200">
              <a:latin typeface="Tenorite" panose="00000500000000000000" pitchFamily="2" charset="0"/>
            </a:rPr>
            <a:t> </a:t>
          </a:r>
        </a:p>
      </dsp:txBody>
      <dsp:txXfrm>
        <a:off x="0" y="380977"/>
        <a:ext cx="6427291" cy="742612"/>
      </dsp:txXfrm>
    </dsp:sp>
    <dsp:sp modelId="{5BBD3919-B024-4F7B-9EE2-573171197B7C}">
      <dsp:nvSpPr>
        <dsp:cNvPr id="0" name=""/>
        <dsp:cNvSpPr/>
      </dsp:nvSpPr>
      <dsp:spPr>
        <a:xfrm>
          <a:off x="320178" y="82690"/>
          <a:ext cx="4499104" cy="6789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2690"/>
        <a:ext cx="4499104" cy="678960"/>
      </dsp:txXfrm>
    </dsp:sp>
    <dsp:sp modelId="{F52CB099-74EB-4255-8B6D-8B4A4049E4A7}">
      <dsp:nvSpPr>
        <dsp:cNvPr id="0" name=""/>
        <dsp:cNvSpPr/>
      </dsp:nvSpPr>
      <dsp:spPr>
        <a:xfrm>
          <a:off x="0" y="1587270"/>
          <a:ext cx="6427291" cy="742612"/>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Pas de données disponibles</a:t>
          </a:r>
        </a:p>
      </dsp:txBody>
      <dsp:txXfrm>
        <a:off x="0" y="1587270"/>
        <a:ext cx="6427291" cy="742612"/>
      </dsp:txXfrm>
    </dsp:sp>
    <dsp:sp modelId="{28EA0969-EACA-4ADB-9D89-FDA808C66823}">
      <dsp:nvSpPr>
        <dsp:cNvPr id="0" name=""/>
        <dsp:cNvSpPr/>
      </dsp:nvSpPr>
      <dsp:spPr>
        <a:xfrm>
          <a:off x="320178" y="1274147"/>
          <a:ext cx="4499104" cy="67896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74147"/>
        <a:ext cx="4499104" cy="678960"/>
      </dsp:txXfrm>
    </dsp:sp>
    <dsp:sp modelId="{5EB2F8B5-CA3F-4EBA-B566-21BA56026645}">
      <dsp:nvSpPr>
        <dsp:cNvPr id="0" name=""/>
        <dsp:cNvSpPr/>
      </dsp:nvSpPr>
      <dsp:spPr>
        <a:xfrm>
          <a:off x="0" y="2793562"/>
          <a:ext cx="6427291" cy="905625"/>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 sur le territoire, l’IFAPME organise toutefois une formation* « création de gîtes et chambres d‘hôtes » à Mons</a:t>
          </a:r>
        </a:p>
      </dsp:txBody>
      <dsp:txXfrm>
        <a:off x="0" y="2793562"/>
        <a:ext cx="6427291" cy="905625"/>
      </dsp:txXfrm>
    </dsp:sp>
    <dsp:sp modelId="{7F47EDFF-66C8-4231-B9AA-A969EA7516FD}">
      <dsp:nvSpPr>
        <dsp:cNvPr id="0" name=""/>
        <dsp:cNvSpPr/>
      </dsp:nvSpPr>
      <dsp:spPr>
        <a:xfrm>
          <a:off x="321364" y="2454082"/>
          <a:ext cx="4499104" cy="67896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454082"/>
        <a:ext cx="4499104" cy="6789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49329"/>
          <a:ext cx="6427291"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Aide de cuisine : 365 – Cuisinier: 190 opportunités d’emploi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Aide de cuisine 415 opportunités en 2021– Cuisinier : 184 opportunités en 2021 </a:t>
          </a:r>
        </a:p>
      </dsp:txBody>
      <dsp:txXfrm>
        <a:off x="0" y="249329"/>
        <a:ext cx="6427291" cy="756000"/>
      </dsp:txXfrm>
    </dsp:sp>
    <dsp:sp modelId="{5BBD3919-B024-4F7B-9EE2-573171197B7C}">
      <dsp:nvSpPr>
        <dsp:cNvPr id="0" name=""/>
        <dsp:cNvSpPr/>
      </dsp:nvSpPr>
      <dsp:spPr>
        <a:xfrm>
          <a:off x="320178" y="54794"/>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4794"/>
        <a:ext cx="4499104" cy="442800"/>
      </dsp:txXfrm>
    </dsp:sp>
    <dsp:sp modelId="{F52CB099-74EB-4255-8B6D-8B4A4049E4A7}">
      <dsp:nvSpPr>
        <dsp:cNvPr id="0" name=""/>
        <dsp:cNvSpPr/>
      </dsp:nvSpPr>
      <dsp:spPr>
        <a:xfrm>
          <a:off x="0" y="1307729"/>
          <a:ext cx="6427291" cy="756000"/>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Chef de partie :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Cuisinier – Commis de cuisine – Plongeur : métier critique 2023 en Wallonie</a:t>
          </a:r>
        </a:p>
      </dsp:txBody>
      <dsp:txXfrm>
        <a:off x="0" y="1307729"/>
        <a:ext cx="6427291" cy="756000"/>
      </dsp:txXfrm>
    </dsp:sp>
    <dsp:sp modelId="{28EA0969-EACA-4ADB-9D89-FDA808C66823}">
      <dsp:nvSpPr>
        <dsp:cNvPr id="0" name=""/>
        <dsp:cNvSpPr/>
      </dsp:nvSpPr>
      <dsp:spPr>
        <a:xfrm>
          <a:off x="320178" y="1103519"/>
          <a:ext cx="4499104" cy="44280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03519"/>
        <a:ext cx="4499104" cy="442800"/>
      </dsp:txXfrm>
    </dsp:sp>
    <dsp:sp modelId="{5EB2F8B5-CA3F-4EBA-B566-21BA56026645}">
      <dsp:nvSpPr>
        <dsp:cNvPr id="0" name=""/>
        <dsp:cNvSpPr/>
      </dsp:nvSpPr>
      <dsp:spPr>
        <a:xfrm>
          <a:off x="0" y="2366129"/>
          <a:ext cx="6427291" cy="1346625"/>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4 filières en difficulté de recrutement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Nouvelles filières dans le spécialisé</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Nouvelles filières IFAPME et nouveau partenariat Forem</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Profils SFMQ  chef de partie édité en 2019 :</a:t>
          </a:r>
        </a:p>
      </dsp:txBody>
      <dsp:txXfrm>
        <a:off x="0" y="2366129"/>
        <a:ext cx="6427291" cy="1346625"/>
      </dsp:txXfrm>
    </dsp:sp>
    <dsp:sp modelId="{7F47EDFF-66C8-4231-B9AA-A969EA7516FD}">
      <dsp:nvSpPr>
        <dsp:cNvPr id="0" name=""/>
        <dsp:cNvSpPr/>
      </dsp:nvSpPr>
      <dsp:spPr>
        <a:xfrm>
          <a:off x="321364" y="2144730"/>
          <a:ext cx="4499104" cy="44280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144730"/>
        <a:ext cx="4499104" cy="4428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72954"/>
          <a:ext cx="6427291" cy="10867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Barman : 35 – Serveur de bar, brasserie : 122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Barman : 77 – Serveur de bar, brasserie : 104 opportunités d’emploi publiées par le Forem en 2021</a:t>
          </a:r>
        </a:p>
      </dsp:txBody>
      <dsp:txXfrm>
        <a:off x="0" y="272954"/>
        <a:ext cx="6427291" cy="1086750"/>
      </dsp:txXfrm>
    </dsp:sp>
    <dsp:sp modelId="{5BBD3919-B024-4F7B-9EE2-573171197B7C}">
      <dsp:nvSpPr>
        <dsp:cNvPr id="0" name=""/>
        <dsp:cNvSpPr/>
      </dsp:nvSpPr>
      <dsp:spPr>
        <a:xfrm>
          <a:off x="320178" y="78419"/>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8419"/>
        <a:ext cx="4499104" cy="442800"/>
      </dsp:txXfrm>
    </dsp:sp>
    <dsp:sp modelId="{F52CB099-74EB-4255-8B6D-8B4A4049E4A7}">
      <dsp:nvSpPr>
        <dsp:cNvPr id="0" name=""/>
        <dsp:cNvSpPr/>
      </dsp:nvSpPr>
      <dsp:spPr>
        <a:xfrm>
          <a:off x="0" y="1662104"/>
          <a:ext cx="6427291" cy="567000"/>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Barman : métier critique 2023 en Wallonie</a:t>
          </a:r>
        </a:p>
      </dsp:txBody>
      <dsp:txXfrm>
        <a:off x="0" y="1662104"/>
        <a:ext cx="6427291" cy="567000"/>
      </dsp:txXfrm>
    </dsp:sp>
    <dsp:sp modelId="{28EA0969-EACA-4ADB-9D89-FDA808C66823}">
      <dsp:nvSpPr>
        <dsp:cNvPr id="0" name=""/>
        <dsp:cNvSpPr/>
      </dsp:nvSpPr>
      <dsp:spPr>
        <a:xfrm>
          <a:off x="320178" y="1457894"/>
          <a:ext cx="4499104" cy="44280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57894"/>
        <a:ext cx="4499104" cy="442800"/>
      </dsp:txXfrm>
    </dsp:sp>
    <dsp:sp modelId="{5EB2F8B5-CA3F-4EBA-B566-21BA56026645}">
      <dsp:nvSpPr>
        <dsp:cNvPr id="0" name=""/>
        <dsp:cNvSpPr/>
      </dsp:nvSpPr>
      <dsp:spPr>
        <a:xfrm>
          <a:off x="0" y="2531504"/>
          <a:ext cx="6427291" cy="1157625"/>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d’offre de formation</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 filière au Forem et à l’IFAPME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Projet d’ouverture en promotion sociale</a:t>
          </a:r>
        </a:p>
      </dsp:txBody>
      <dsp:txXfrm>
        <a:off x="0" y="2531504"/>
        <a:ext cx="6427291" cy="1157625"/>
      </dsp:txXfrm>
    </dsp:sp>
    <dsp:sp modelId="{7F47EDFF-66C8-4231-B9AA-A969EA7516FD}">
      <dsp:nvSpPr>
        <dsp:cNvPr id="0" name=""/>
        <dsp:cNvSpPr/>
      </dsp:nvSpPr>
      <dsp:spPr>
        <a:xfrm>
          <a:off x="321364" y="2310105"/>
          <a:ext cx="4499104" cy="44280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310105"/>
        <a:ext cx="4499104" cy="442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0764"/>
          <a:ext cx="6427291" cy="822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190 opportunités d’emploi pour le métier</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(242 OE publiées en 2021)</a:t>
          </a:r>
        </a:p>
      </dsp:txBody>
      <dsp:txXfrm>
        <a:off x="0" y="300764"/>
        <a:ext cx="6427291" cy="822150"/>
      </dsp:txXfrm>
    </dsp:sp>
    <dsp:sp modelId="{5BBD3919-B024-4F7B-9EE2-573171197B7C}">
      <dsp:nvSpPr>
        <dsp:cNvPr id="0" name=""/>
        <dsp:cNvSpPr/>
      </dsp:nvSpPr>
      <dsp:spPr>
        <a:xfrm>
          <a:off x="320178" y="67322"/>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67322"/>
        <a:ext cx="4499104" cy="531360"/>
      </dsp:txXfrm>
    </dsp:sp>
    <dsp:sp modelId="{F52CB099-74EB-4255-8B6D-8B4A4049E4A7}">
      <dsp:nvSpPr>
        <dsp:cNvPr id="0" name=""/>
        <dsp:cNvSpPr/>
      </dsp:nvSpPr>
      <dsp:spPr>
        <a:xfrm>
          <a:off x="0" y="1485794"/>
          <a:ext cx="6427291" cy="63787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critique 2023 en Wallonie</a:t>
          </a:r>
        </a:p>
      </dsp:txBody>
      <dsp:txXfrm>
        <a:off x="0" y="1485794"/>
        <a:ext cx="6427291" cy="637875"/>
      </dsp:txXfrm>
    </dsp:sp>
    <dsp:sp modelId="{28EA0969-EACA-4ADB-9D89-FDA808C66823}">
      <dsp:nvSpPr>
        <dsp:cNvPr id="0" name=""/>
        <dsp:cNvSpPr/>
      </dsp:nvSpPr>
      <dsp:spPr>
        <a:xfrm>
          <a:off x="320178" y="1240742"/>
          <a:ext cx="4499104" cy="53136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40742"/>
        <a:ext cx="4499104" cy="531360"/>
      </dsp:txXfrm>
    </dsp:sp>
    <dsp:sp modelId="{5EB2F8B5-CA3F-4EBA-B566-21BA56026645}">
      <dsp:nvSpPr>
        <dsp:cNvPr id="0" name=""/>
        <dsp:cNvSpPr/>
      </dsp:nvSpPr>
      <dsp:spPr>
        <a:xfrm>
          <a:off x="0" y="2486550"/>
          <a:ext cx="6427291" cy="121905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Perte d’une filière dans l’alternance</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Ouverture d’une filière dans le spécialisé</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 filière au Forem</a:t>
          </a:r>
        </a:p>
      </dsp:txBody>
      <dsp:txXfrm>
        <a:off x="0" y="2486550"/>
        <a:ext cx="6427291" cy="1219050"/>
      </dsp:txXfrm>
    </dsp:sp>
    <dsp:sp modelId="{7F47EDFF-66C8-4231-B9AA-A969EA7516FD}">
      <dsp:nvSpPr>
        <dsp:cNvPr id="0" name=""/>
        <dsp:cNvSpPr/>
      </dsp:nvSpPr>
      <dsp:spPr>
        <a:xfrm>
          <a:off x="321364" y="2220870"/>
          <a:ext cx="4499104" cy="53136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20870"/>
        <a:ext cx="4499104" cy="5313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68489-6832-4FD4-A41D-7520E4669EAE}">
      <dsp:nvSpPr>
        <dsp:cNvPr id="0" name=""/>
        <dsp:cNvSpPr/>
      </dsp:nvSpPr>
      <dsp:spPr>
        <a:xfrm rot="10800000">
          <a:off x="1381510" y="2482"/>
          <a:ext cx="4471687" cy="1020734"/>
        </a:xfrm>
        <a:prstGeom prst="homePlate">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IBEFE Hainaut centre</a:t>
          </a:r>
        </a:p>
      </dsp:txBody>
      <dsp:txXfrm rot="10800000">
        <a:off x="1636693" y="2482"/>
        <a:ext cx="4216504" cy="1020734"/>
      </dsp:txXfrm>
    </dsp:sp>
    <dsp:sp modelId="{6E4D78B9-54AE-4769-8B01-B99BA7BDF3B7}">
      <dsp:nvSpPr>
        <dsp:cNvPr id="0" name=""/>
        <dsp:cNvSpPr/>
      </dsp:nvSpPr>
      <dsp:spPr>
        <a:xfrm>
          <a:off x="871143" y="2482"/>
          <a:ext cx="1020734" cy="1020734"/>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D06035-2456-415D-8FFB-B0C9F8D36190}">
      <dsp:nvSpPr>
        <dsp:cNvPr id="0" name=""/>
        <dsp:cNvSpPr/>
      </dsp:nvSpPr>
      <dsp:spPr>
        <a:xfrm rot="10800000">
          <a:off x="1381510" y="1327913"/>
          <a:ext cx="4471687" cy="1020734"/>
        </a:xfrm>
        <a:prstGeom prst="homePlate">
          <a:avLst/>
        </a:prstGeom>
        <a:solidFill>
          <a:schemeClr val="accent2">
            <a:shade val="80000"/>
            <a:hueOff val="-79340"/>
            <a:satOff val="-14280"/>
            <a:lumOff val="11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dirty="0"/>
            <a:t>065/32.77.72  </a:t>
          </a:r>
        </a:p>
        <a:p>
          <a:pPr marL="0" lvl="0" indent="0" algn="ctr" defTabSz="844550">
            <a:lnSpc>
              <a:spcPct val="90000"/>
            </a:lnSpc>
            <a:spcBef>
              <a:spcPct val="0"/>
            </a:spcBef>
            <a:spcAft>
              <a:spcPct val="35000"/>
            </a:spcAft>
            <a:buNone/>
          </a:pPr>
          <a:r>
            <a:rPr lang="fr-BE" sz="1900" b="0" i="0" kern="1200" dirty="0"/>
            <a:t>065/32.76.12</a:t>
          </a:r>
          <a:endParaRPr lang="fr-BE" sz="1900" kern="1200" dirty="0"/>
        </a:p>
      </dsp:txBody>
      <dsp:txXfrm rot="10800000">
        <a:off x="1636693" y="1327913"/>
        <a:ext cx="4216504" cy="1020734"/>
      </dsp:txXfrm>
    </dsp:sp>
    <dsp:sp modelId="{4B7F35E1-EA15-400F-A94F-F5AF8CE6A12A}">
      <dsp:nvSpPr>
        <dsp:cNvPr id="0" name=""/>
        <dsp:cNvSpPr/>
      </dsp:nvSpPr>
      <dsp:spPr>
        <a:xfrm>
          <a:off x="871143" y="1327913"/>
          <a:ext cx="1020734" cy="1020734"/>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9C2C1-0F61-41D3-8164-85957A557C17}">
      <dsp:nvSpPr>
        <dsp:cNvPr id="0" name=""/>
        <dsp:cNvSpPr/>
      </dsp:nvSpPr>
      <dsp:spPr>
        <a:xfrm rot="10800000">
          <a:off x="1381510" y="2653343"/>
          <a:ext cx="4471687" cy="1020734"/>
        </a:xfrm>
        <a:prstGeom prst="homePlate">
          <a:avLst/>
        </a:prstGeom>
        <a:solidFill>
          <a:schemeClr val="accent2">
            <a:shade val="80000"/>
            <a:hueOff val="-158679"/>
            <a:satOff val="-28560"/>
            <a:lumOff val="230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isabelle.salmon@forem.be  fabrice.debruyn@forem.be</a:t>
          </a:r>
        </a:p>
      </dsp:txBody>
      <dsp:txXfrm rot="10800000">
        <a:off x="1636693" y="2653343"/>
        <a:ext cx="4216504" cy="1020734"/>
      </dsp:txXfrm>
    </dsp:sp>
    <dsp:sp modelId="{1DCEAF40-133D-423E-AB66-4D1495D8188E}">
      <dsp:nvSpPr>
        <dsp:cNvPr id="0" name=""/>
        <dsp:cNvSpPr/>
      </dsp:nvSpPr>
      <dsp:spPr>
        <a:xfrm>
          <a:off x="871143" y="2653343"/>
          <a:ext cx="1020734" cy="1020734"/>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59EF6F-CF11-4BED-AFF9-DDF05918954E}">
      <dsp:nvSpPr>
        <dsp:cNvPr id="0" name=""/>
        <dsp:cNvSpPr/>
      </dsp:nvSpPr>
      <dsp:spPr>
        <a:xfrm rot="10800000">
          <a:off x="1381510" y="3978774"/>
          <a:ext cx="4471687" cy="1020734"/>
        </a:xfrm>
        <a:prstGeom prst="homePlate">
          <a:avLst/>
        </a:prstGeom>
        <a:solidFill>
          <a:schemeClr val="accent2">
            <a:shade val="80000"/>
            <a:hueOff val="-238019"/>
            <a:satOff val="-42840"/>
            <a:lumOff val="345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a:t>http://www.bassinefe-hainautcentre.be/</a:t>
          </a:r>
          <a:endParaRPr lang="fr-BE" sz="1900" kern="1200"/>
        </a:p>
      </dsp:txBody>
      <dsp:txXfrm rot="10800000">
        <a:off x="1636693" y="3978774"/>
        <a:ext cx="4216504" cy="1020734"/>
      </dsp:txXfrm>
    </dsp:sp>
    <dsp:sp modelId="{34F10625-8CA6-450F-8011-6A79482B1522}">
      <dsp:nvSpPr>
        <dsp:cNvPr id="0" name=""/>
        <dsp:cNvSpPr/>
      </dsp:nvSpPr>
      <dsp:spPr>
        <a:xfrm>
          <a:off x="871143" y="3978774"/>
          <a:ext cx="1020734" cy="102073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3AB72155-510E-496B-8109-0E12E02819DC}" type="datetimeFigureOut">
              <a:rPr lang="fr-BE" smtClean="0"/>
              <a:t>21-09-23</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5FBD37A9-A39B-4F70-A0CF-C73D477BC7A6}" type="slidenum">
              <a:rPr lang="fr-BE" smtClean="0"/>
              <a:t>‹N°›</a:t>
            </a:fld>
            <a:endParaRPr lang="fr-BE"/>
          </a:p>
        </p:txBody>
      </p:sp>
    </p:spTree>
    <p:extLst>
      <p:ext uri="{BB962C8B-B14F-4D97-AF65-F5344CB8AC3E}">
        <p14:creationId xmlns:p14="http://schemas.microsoft.com/office/powerpoint/2010/main" val="61610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8</a:t>
            </a:fld>
            <a:endParaRPr lang="fr-BE"/>
          </a:p>
        </p:txBody>
      </p:sp>
    </p:spTree>
    <p:extLst>
      <p:ext uri="{BB962C8B-B14F-4D97-AF65-F5344CB8AC3E}">
        <p14:creationId xmlns:p14="http://schemas.microsoft.com/office/powerpoint/2010/main" val="409765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9</a:t>
            </a:fld>
            <a:endParaRPr lang="fr-BE"/>
          </a:p>
        </p:txBody>
      </p:sp>
    </p:spTree>
    <p:extLst>
      <p:ext uri="{BB962C8B-B14F-4D97-AF65-F5344CB8AC3E}">
        <p14:creationId xmlns:p14="http://schemas.microsoft.com/office/powerpoint/2010/main" val="1399138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12</a:t>
            </a:fld>
            <a:endParaRPr lang="fr-BE"/>
          </a:p>
        </p:txBody>
      </p:sp>
    </p:spTree>
    <p:extLst>
      <p:ext uri="{BB962C8B-B14F-4D97-AF65-F5344CB8AC3E}">
        <p14:creationId xmlns:p14="http://schemas.microsoft.com/office/powerpoint/2010/main" val="234927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825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179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21</a:t>
            </a:fld>
            <a:endParaRPr lang="fr-BE"/>
          </a:p>
        </p:txBody>
      </p:sp>
    </p:spTree>
    <p:extLst>
      <p:ext uri="{BB962C8B-B14F-4D97-AF65-F5344CB8AC3E}">
        <p14:creationId xmlns:p14="http://schemas.microsoft.com/office/powerpoint/2010/main" val="4099866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25</a:t>
            </a:fld>
            <a:endParaRPr lang="fr-BE"/>
          </a:p>
        </p:txBody>
      </p:sp>
    </p:spTree>
    <p:extLst>
      <p:ext uri="{BB962C8B-B14F-4D97-AF65-F5344CB8AC3E}">
        <p14:creationId xmlns:p14="http://schemas.microsoft.com/office/powerpoint/2010/main" val="3256860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26</a:t>
            </a:fld>
            <a:endParaRPr lang="fr-BE"/>
          </a:p>
        </p:txBody>
      </p:sp>
    </p:spTree>
    <p:extLst>
      <p:ext uri="{BB962C8B-B14F-4D97-AF65-F5344CB8AC3E}">
        <p14:creationId xmlns:p14="http://schemas.microsoft.com/office/powerpoint/2010/main" val="3982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27</a:t>
            </a:fld>
            <a:endParaRPr lang="fr-BE"/>
          </a:p>
        </p:txBody>
      </p:sp>
    </p:spTree>
    <p:extLst>
      <p:ext uri="{BB962C8B-B14F-4D97-AF65-F5344CB8AC3E}">
        <p14:creationId xmlns:p14="http://schemas.microsoft.com/office/powerpoint/2010/main" val="941221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415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21-09-23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21-09-23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32587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21-09-23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77260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6C03FA-28AD-4110-ABD9-462DD0022600}" type="datetimeFigureOut">
              <a:rPr lang="fr-BE" smtClean="0"/>
              <a:t>21-09-23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34380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56C03FA-28AD-4110-ABD9-462DD0022600}" type="datetimeFigureOut">
              <a:rPr lang="fr-BE" smtClean="0"/>
              <a:t>21-09-23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147584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56C03FA-28AD-4110-ABD9-462DD0022600}" type="datetimeFigureOut">
              <a:rPr lang="fr-BE" smtClean="0"/>
              <a:t>21-09-23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61961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56C03FA-28AD-4110-ABD9-462DD0022600}" type="datetimeFigureOut">
              <a:rPr lang="fr-BE" smtClean="0"/>
              <a:t>21-09-23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73267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03FA-28AD-4110-ABD9-462DD0022600}" type="datetimeFigureOut">
              <a:rPr lang="fr-BE" smtClean="0"/>
              <a:t>21-09-23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64229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21-09-23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39062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21-09-23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615280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21-09-23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67704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21-09-23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70517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21-09-23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3550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3329E4-54E6-4ED4-8EEC-5B3FF04B27D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F31B1D66-DEFA-4D33-9ED3-7CB77CA7D0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B38B1B66-7AFA-47C9-856B-B6D1C2FA62C0}"/>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5" name="Espace réservé du pied de page 4">
            <a:extLst>
              <a:ext uri="{FF2B5EF4-FFF2-40B4-BE49-F238E27FC236}">
                <a16:creationId xmlns:a16="http://schemas.microsoft.com/office/drawing/2014/main" id="{82A9447D-4743-4E93-85CD-4B00837736EE}"/>
              </a:ext>
            </a:extLst>
          </p:cNvPr>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id="{2D5477E8-2503-4B8A-B68E-B683748CEFC1}"/>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5146206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A469EF-EAD0-45A1-BF52-B16789AB63BD}"/>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A4B5CDD5-4D6A-4FCA-8E44-1E1F23C46AE0}"/>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FDE4F9F8-A398-4227-9ABC-395CC1C24F16}"/>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5" name="Espace réservé du pied de page 4">
            <a:extLst>
              <a:ext uri="{FF2B5EF4-FFF2-40B4-BE49-F238E27FC236}">
                <a16:creationId xmlns:a16="http://schemas.microsoft.com/office/drawing/2014/main" id="{DDC324F2-D22B-4C63-8F12-904C87A692D1}"/>
              </a:ext>
            </a:extLst>
          </p:cNvPr>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id="{73AD4501-4546-4DAB-922F-558F9D479500}"/>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2288008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A891F6-CA82-4C92-8236-4DC289FC55FA}"/>
              </a:ext>
            </a:extLst>
          </p:cNvPr>
          <p:cNvSpPr>
            <a:spLocks noGrp="1"/>
          </p:cNvSpPr>
          <p:nvPr>
            <p:ph type="title"/>
          </p:nvPr>
        </p:nvSpPr>
        <p:spPr>
          <a:xfrm>
            <a:off x="831849"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853ECAA3-2776-4582-876A-D47245BD46E8}"/>
              </a:ext>
            </a:extLst>
          </p:cNvPr>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AC7E833-66CB-4D40-B4BB-35AC7A712AFD}"/>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5" name="Espace réservé du pied de page 4">
            <a:extLst>
              <a:ext uri="{FF2B5EF4-FFF2-40B4-BE49-F238E27FC236}">
                <a16:creationId xmlns:a16="http://schemas.microsoft.com/office/drawing/2014/main" id="{661B10E4-E7B6-4178-9BE5-37956A3D0768}"/>
              </a:ext>
            </a:extLst>
          </p:cNvPr>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id="{32989027-F330-47F7-9142-A7735E41F258}"/>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0390878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CBE6BD-98B9-41A9-9E41-ADE289B4CF48}"/>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9ECDBBE-518A-49FB-81F9-1ACFD1E7FE70}"/>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0B4D4139-29A2-47EA-839A-823530D4C248}"/>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B7BA2D8E-E902-4889-AE1A-5B77A9C848FA}"/>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6" name="Espace réservé du pied de page 5">
            <a:extLst>
              <a:ext uri="{FF2B5EF4-FFF2-40B4-BE49-F238E27FC236}">
                <a16:creationId xmlns:a16="http://schemas.microsoft.com/office/drawing/2014/main" id="{D9563D1E-F0EC-4E71-8051-8BE449998F9D}"/>
              </a:ext>
            </a:extLst>
          </p:cNvPr>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id="{90055A11-6C37-48E7-AACC-72F2E6F467B2}"/>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3874625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2DF99C-28AE-4DA9-8738-B7EA22A6E04D}"/>
              </a:ext>
            </a:extLst>
          </p:cNvPr>
          <p:cNvSpPr>
            <a:spLocks noGrp="1"/>
          </p:cNvSpPr>
          <p:nvPr>
            <p:ph type="title"/>
          </p:nvPr>
        </p:nvSpPr>
        <p:spPr>
          <a:xfrm>
            <a:off x="839788" y="365126"/>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EFFAC892-5B58-4606-9609-080951B088A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45FFDEF5-B3C6-43B6-B270-A2B71FE6E6E2}"/>
              </a:ext>
            </a:extLst>
          </p:cNvPr>
          <p:cNvSpPr>
            <a:spLocks noGrp="1"/>
          </p:cNvSpPr>
          <p:nvPr>
            <p:ph sz="half" idx="2"/>
          </p:nvPr>
        </p:nvSpPr>
        <p:spPr>
          <a:xfrm>
            <a:off x="839789"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F617FDF5-593C-4253-BD8F-FC20CFB166A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5E15E1F-FDE1-4F51-8735-A65D64D392F2}"/>
              </a:ext>
            </a:extLst>
          </p:cNvPr>
          <p:cNvSpPr>
            <a:spLocks noGrp="1"/>
          </p:cNvSpPr>
          <p:nvPr>
            <p:ph sz="quarter" idx="4"/>
          </p:nvPr>
        </p:nvSpPr>
        <p:spPr>
          <a:xfrm>
            <a:off x="6172201"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FD14D819-EBFD-427F-8A16-22747DA7B58F}"/>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8" name="Espace réservé du pied de page 7">
            <a:extLst>
              <a:ext uri="{FF2B5EF4-FFF2-40B4-BE49-F238E27FC236}">
                <a16:creationId xmlns:a16="http://schemas.microsoft.com/office/drawing/2014/main" id="{B166DC8E-4FF5-448F-A02A-CEECF57AB0C7}"/>
              </a:ext>
            </a:extLst>
          </p:cNvPr>
          <p:cNvSpPr>
            <a:spLocks noGrp="1"/>
          </p:cNvSpPr>
          <p:nvPr>
            <p:ph type="ftr" sz="quarter" idx="11"/>
          </p:nvPr>
        </p:nvSpPr>
        <p:spPr/>
        <p:txBody>
          <a:bodyPr/>
          <a:lstStyle/>
          <a:p>
            <a:endParaRPr lang="fr-BE">
              <a:solidFill>
                <a:prstClr val="black">
                  <a:tint val="75000"/>
                </a:prstClr>
              </a:solidFill>
            </a:endParaRPr>
          </a:p>
        </p:txBody>
      </p:sp>
      <p:sp>
        <p:nvSpPr>
          <p:cNvPr id="9" name="Espace réservé du numéro de diapositive 8">
            <a:extLst>
              <a:ext uri="{FF2B5EF4-FFF2-40B4-BE49-F238E27FC236}">
                <a16:creationId xmlns:a16="http://schemas.microsoft.com/office/drawing/2014/main" id="{34AA64B2-5A39-4DE6-8D67-CBFE897C8E65}"/>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843393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190FD7-A325-4656-84E7-B9AE7B5D0AF1}"/>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6CCC9162-8453-47B1-A8FE-574362EAE12B}"/>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4" name="Espace réservé du pied de page 3">
            <a:extLst>
              <a:ext uri="{FF2B5EF4-FFF2-40B4-BE49-F238E27FC236}">
                <a16:creationId xmlns:a16="http://schemas.microsoft.com/office/drawing/2014/main" id="{D54D3CE4-BC0B-4926-8F99-3C3E8CF716EC}"/>
              </a:ext>
            </a:extLst>
          </p:cNvPr>
          <p:cNvSpPr>
            <a:spLocks noGrp="1"/>
          </p:cNvSpPr>
          <p:nvPr>
            <p:ph type="ftr" sz="quarter" idx="11"/>
          </p:nvPr>
        </p:nvSpPr>
        <p:spPr/>
        <p:txBody>
          <a:bodyPr/>
          <a:lstStyle/>
          <a:p>
            <a:endParaRPr lang="fr-BE">
              <a:solidFill>
                <a:prstClr val="black">
                  <a:tint val="75000"/>
                </a:prstClr>
              </a:solidFill>
            </a:endParaRPr>
          </a:p>
        </p:txBody>
      </p:sp>
      <p:sp>
        <p:nvSpPr>
          <p:cNvPr id="5" name="Espace réservé du numéro de diapositive 4">
            <a:extLst>
              <a:ext uri="{FF2B5EF4-FFF2-40B4-BE49-F238E27FC236}">
                <a16:creationId xmlns:a16="http://schemas.microsoft.com/office/drawing/2014/main" id="{06C62A25-50A4-412D-B448-C4110A45CF2A}"/>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888412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B03B6B5-9F23-4A38-97F0-37D0DA3206CF}"/>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3" name="Espace réservé du pied de page 2">
            <a:extLst>
              <a:ext uri="{FF2B5EF4-FFF2-40B4-BE49-F238E27FC236}">
                <a16:creationId xmlns:a16="http://schemas.microsoft.com/office/drawing/2014/main" id="{CB6C138E-073D-4E9B-9F64-8F26A1A0C4FD}"/>
              </a:ext>
            </a:extLst>
          </p:cNvPr>
          <p:cNvSpPr>
            <a:spLocks noGrp="1"/>
          </p:cNvSpPr>
          <p:nvPr>
            <p:ph type="ftr" sz="quarter" idx="11"/>
          </p:nvPr>
        </p:nvSpPr>
        <p:spPr/>
        <p:txBody>
          <a:bodyPr/>
          <a:lstStyle/>
          <a:p>
            <a:endParaRPr lang="fr-BE">
              <a:solidFill>
                <a:prstClr val="black">
                  <a:tint val="75000"/>
                </a:prstClr>
              </a:solidFill>
            </a:endParaRPr>
          </a:p>
        </p:txBody>
      </p:sp>
      <p:sp>
        <p:nvSpPr>
          <p:cNvPr id="4" name="Espace réservé du numéro de diapositive 3">
            <a:extLst>
              <a:ext uri="{FF2B5EF4-FFF2-40B4-BE49-F238E27FC236}">
                <a16:creationId xmlns:a16="http://schemas.microsoft.com/office/drawing/2014/main" id="{4FDDBE95-76D3-4AF3-A956-DCBC954DB218}"/>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25517819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517F8C-064F-4B9B-ACFA-FED558F6508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9AB31E51-78B9-4414-80D3-B48DF6A6F4CA}"/>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56BE366-F889-41A0-9F7E-2BAA99B734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3AC6F9B-14E1-4EBB-B305-885447C84AA6}"/>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6" name="Espace réservé du pied de page 5">
            <a:extLst>
              <a:ext uri="{FF2B5EF4-FFF2-40B4-BE49-F238E27FC236}">
                <a16:creationId xmlns:a16="http://schemas.microsoft.com/office/drawing/2014/main" id="{2243A7F7-05CD-4647-8491-919E6FA3EECB}"/>
              </a:ext>
            </a:extLst>
          </p:cNvPr>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id="{2F281474-CAB7-48E9-824B-523966D9FEC4}"/>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521225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382F43-F34A-42AA-82B7-8415E336F2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807DE851-7A3A-43D6-98AE-B4C71E7E4773}"/>
              </a:ext>
            </a:extLst>
          </p:cNvPr>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28826439-C0F2-4079-B2D9-61510E24DA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AEF87B7-E096-44AF-8BDF-068363BC35CE}"/>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6" name="Espace réservé du pied de page 5">
            <a:extLst>
              <a:ext uri="{FF2B5EF4-FFF2-40B4-BE49-F238E27FC236}">
                <a16:creationId xmlns:a16="http://schemas.microsoft.com/office/drawing/2014/main" id="{06C548C2-86B0-4A2B-B74D-D2FF57218CD2}"/>
              </a:ext>
            </a:extLst>
          </p:cNvPr>
          <p:cNvSpPr>
            <a:spLocks noGrp="1"/>
          </p:cNvSpPr>
          <p:nvPr>
            <p:ph type="ftr" sz="quarter" idx="11"/>
          </p:nvPr>
        </p:nvSpPr>
        <p:spPr/>
        <p:txBody>
          <a:bodyPr/>
          <a:lstStyle/>
          <a:p>
            <a:endParaRPr lang="fr-BE">
              <a:solidFill>
                <a:prstClr val="black">
                  <a:tint val="75000"/>
                </a:prstClr>
              </a:solidFill>
            </a:endParaRPr>
          </a:p>
        </p:txBody>
      </p:sp>
      <p:sp>
        <p:nvSpPr>
          <p:cNvPr id="7" name="Espace réservé du numéro de diapositive 6">
            <a:extLst>
              <a:ext uri="{FF2B5EF4-FFF2-40B4-BE49-F238E27FC236}">
                <a16:creationId xmlns:a16="http://schemas.microsoft.com/office/drawing/2014/main" id="{C7F57EB7-B5C6-4DB5-BF85-AD5D2DBB3275}"/>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10074723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DFCAFC-6747-46A6-8932-31C540AAFA81}"/>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D4809410-C761-4A0C-89C0-B54CF510DC7F}"/>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893CA0C-93A2-4654-B473-3799A8BBD8A2}"/>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5" name="Espace réservé du pied de page 4">
            <a:extLst>
              <a:ext uri="{FF2B5EF4-FFF2-40B4-BE49-F238E27FC236}">
                <a16:creationId xmlns:a16="http://schemas.microsoft.com/office/drawing/2014/main" id="{9F4A49FA-A4EA-44DD-B609-81F509218B1E}"/>
              </a:ext>
            </a:extLst>
          </p:cNvPr>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id="{99BF194C-9B25-420A-AF1D-80596DF1C04D}"/>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6151247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6B0B0A2-B6C9-438F-A24B-5C7C76250372}"/>
              </a:ext>
            </a:extLst>
          </p:cNvPr>
          <p:cNvSpPr>
            <a:spLocks noGrp="1"/>
          </p:cNvSpPr>
          <p:nvPr>
            <p:ph type="title" orient="vert"/>
          </p:nvPr>
        </p:nvSpPr>
        <p:spPr>
          <a:xfrm>
            <a:off x="8724901"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7F433315-67A9-4E52-A0FA-0C36EECC0ACD}"/>
              </a:ext>
            </a:extLst>
          </p:cNvPr>
          <p:cNvSpPr>
            <a:spLocks noGrp="1"/>
          </p:cNvSpPr>
          <p:nvPr>
            <p:ph type="body" orient="vert" idx="1"/>
          </p:nvPr>
        </p:nvSpPr>
        <p:spPr>
          <a:xfrm>
            <a:off x="838201"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1707EF2-8C4F-48DE-9C5F-C166A4C6FFE8}"/>
              </a:ext>
            </a:extLst>
          </p:cNvPr>
          <p:cNvSpPr>
            <a:spLocks noGrp="1"/>
          </p:cNvSpPr>
          <p:nvPr>
            <p:ph type="dt" sz="half" idx="10"/>
          </p:nvPr>
        </p:nvSpPr>
        <p:spPr/>
        <p:txBody>
          <a:bodyPr/>
          <a:lstStyle/>
          <a:p>
            <a:fld id="{2EE7E246-5BAD-4176-B308-118B31E84188}" type="datetimeFigureOut">
              <a:rPr lang="fr-BE" smtClean="0">
                <a:solidFill>
                  <a:prstClr val="black">
                    <a:tint val="75000"/>
                  </a:prstClr>
                </a:solidFill>
              </a:rPr>
              <a:pPr/>
              <a:t>21-09-23</a:t>
            </a:fld>
            <a:endParaRPr lang="fr-BE">
              <a:solidFill>
                <a:prstClr val="black">
                  <a:tint val="75000"/>
                </a:prstClr>
              </a:solidFill>
            </a:endParaRPr>
          </a:p>
        </p:txBody>
      </p:sp>
      <p:sp>
        <p:nvSpPr>
          <p:cNvPr id="5" name="Espace réservé du pied de page 4">
            <a:extLst>
              <a:ext uri="{FF2B5EF4-FFF2-40B4-BE49-F238E27FC236}">
                <a16:creationId xmlns:a16="http://schemas.microsoft.com/office/drawing/2014/main" id="{132A9FCB-6EE4-48F8-9CCD-1B7B45EC50DB}"/>
              </a:ext>
            </a:extLst>
          </p:cNvPr>
          <p:cNvSpPr>
            <a:spLocks noGrp="1"/>
          </p:cNvSpPr>
          <p:nvPr>
            <p:ph type="ftr" sz="quarter" idx="11"/>
          </p:nvPr>
        </p:nvSpPr>
        <p:spPr/>
        <p:txBody>
          <a:bodyPr/>
          <a:lstStyle/>
          <a:p>
            <a:endParaRPr lang="fr-BE">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id="{84794D0C-9F58-437D-941E-60F6AAD9D767}"/>
              </a:ext>
            </a:extLst>
          </p:cNvPr>
          <p:cNvSpPr>
            <a:spLocks noGrp="1"/>
          </p:cNvSpPr>
          <p:nvPr>
            <p:ph type="sldNum" sz="quarter" idx="12"/>
          </p:nvPr>
        </p:nvSpPr>
        <p:spPr/>
        <p:txBody>
          <a:bodyPr/>
          <a:lstStyle/>
          <a:p>
            <a:fld id="{5B8446F3-45FD-4F6D-BBBC-C834C0A1EAB4}" type="slidenum">
              <a:rPr lang="fr-BE" smtClean="0">
                <a:solidFill>
                  <a:prstClr val="black">
                    <a:tint val="75000"/>
                  </a:prstClr>
                </a:solidFill>
              </a:rPr>
              <a:pPr/>
              <a:t>‹N°›</a:t>
            </a:fld>
            <a:endParaRPr lang="fr-BE">
              <a:solidFill>
                <a:prstClr val="black">
                  <a:tint val="75000"/>
                </a:prstClr>
              </a:solidFill>
            </a:endParaRPr>
          </a:p>
        </p:txBody>
      </p:sp>
    </p:spTree>
    <p:extLst>
      <p:ext uri="{BB962C8B-B14F-4D97-AF65-F5344CB8AC3E}">
        <p14:creationId xmlns:p14="http://schemas.microsoft.com/office/powerpoint/2010/main" val="9010332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13-09-23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13-09-23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a:t>
            </a:fld>
            <a:endParaRPr lang="fr-BE"/>
          </a:p>
        </p:txBody>
      </p:sp>
    </p:spTree>
    <p:extLst>
      <p:ext uri="{BB962C8B-B14F-4D97-AF65-F5344CB8AC3E}">
        <p14:creationId xmlns:p14="http://schemas.microsoft.com/office/powerpoint/2010/main" val="33550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310.xml"/><Relationship Id="rId7" Type="http://schemas.openxmlformats.org/officeDocument/2006/relationships/slideLayout" Target="../slideLayouts/slideLayout70.xml"/><Relationship Id="rId12" Type="http://schemas.openxmlformats.org/officeDocument/2006/relationships/theme" Target="../theme/theme10.xml"/><Relationship Id="rId2" Type="http://schemas.openxmlformats.org/officeDocument/2006/relationships/slideLayout" Target="../slideLayouts/slideLayout210.xml"/><Relationship Id="rId1" Type="http://schemas.openxmlformats.org/officeDocument/2006/relationships/slideLayout" Target="../slideLayouts/slideLayout110.xml"/><Relationship Id="rId6" Type="http://schemas.openxmlformats.org/officeDocument/2006/relationships/slideLayout" Target="../slideLayouts/slideLayout60.xml"/><Relationship Id="rId11" Type="http://schemas.openxmlformats.org/officeDocument/2006/relationships/slideLayout" Target="../slideLayouts/slideLayout111.xml"/><Relationship Id="rId5" Type="http://schemas.openxmlformats.org/officeDocument/2006/relationships/slideLayout" Target="../slideLayouts/slideLayout50.xml"/><Relationship Id="rId10" Type="http://schemas.openxmlformats.org/officeDocument/2006/relationships/slideLayout" Target="../slideLayouts/slideLayout100.xml"/><Relationship Id="rId4" Type="http://schemas.openxmlformats.org/officeDocument/2006/relationships/slideLayout" Target="../slideLayouts/slideLayout45.xml"/><Relationship Id="rId9" Type="http://schemas.openxmlformats.org/officeDocument/2006/relationships/slideLayout" Target="../slideLayouts/slideLayout9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00.xml"/><Relationship Id="rId3" Type="http://schemas.openxmlformats.org/officeDocument/2006/relationships/slideLayout" Target="../slideLayouts/slideLayout250.xml"/><Relationship Id="rId7" Type="http://schemas.openxmlformats.org/officeDocument/2006/relationships/slideLayout" Target="../slideLayouts/slideLayout290.xml"/><Relationship Id="rId12" Type="http://schemas.openxmlformats.org/officeDocument/2006/relationships/theme" Target="../theme/theme30.xml"/><Relationship Id="rId2" Type="http://schemas.openxmlformats.org/officeDocument/2006/relationships/slideLayout" Target="../slideLayouts/slideLayout240.xml"/><Relationship Id="rId1" Type="http://schemas.openxmlformats.org/officeDocument/2006/relationships/slideLayout" Target="../slideLayouts/slideLayout230.xml"/><Relationship Id="rId6" Type="http://schemas.openxmlformats.org/officeDocument/2006/relationships/slideLayout" Target="../slideLayouts/slideLayout280.xml"/><Relationship Id="rId11" Type="http://schemas.openxmlformats.org/officeDocument/2006/relationships/slideLayout" Target="../slideLayouts/slideLayout330.xml"/><Relationship Id="rId5" Type="http://schemas.openxmlformats.org/officeDocument/2006/relationships/slideLayout" Target="../slideLayouts/slideLayout270.xml"/><Relationship Id="rId10" Type="http://schemas.openxmlformats.org/officeDocument/2006/relationships/slideLayout" Target="../slideLayouts/slideLayout320.xml"/><Relationship Id="rId4" Type="http://schemas.openxmlformats.org/officeDocument/2006/relationships/slideLayout" Target="../slideLayouts/slideLayout260.xml"/><Relationship Id="rId9" Type="http://schemas.openxmlformats.org/officeDocument/2006/relationships/slideLayout" Target="../slideLayouts/slideLayout3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21-09-23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21-09-23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1879262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21-09-23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‹N°›</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DFFF0C-9B20-4A61-94DC-1AFD3DED4B6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2CD5086B-9BD9-4F2D-9B9D-A5B798B2BB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7AB7625-ADBA-46D9-ACFB-D5B7E115894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2EE7E246-5BAD-4176-B308-118B31E84188}" type="datetimeFigureOut">
              <a:rPr lang="fr-BE" smtClean="0">
                <a:solidFill>
                  <a:prstClr val="black">
                    <a:tint val="75000"/>
                  </a:prstClr>
                </a:solidFill>
              </a:rPr>
              <a:pPr defTabSz="914400"/>
              <a:t>21-09-23</a:t>
            </a:fld>
            <a:endParaRPr lang="fr-BE">
              <a:solidFill>
                <a:prstClr val="black">
                  <a:tint val="75000"/>
                </a:prstClr>
              </a:solidFill>
            </a:endParaRPr>
          </a:p>
        </p:txBody>
      </p:sp>
      <p:sp>
        <p:nvSpPr>
          <p:cNvPr id="5" name="Espace réservé du pied de page 4">
            <a:extLst>
              <a:ext uri="{FF2B5EF4-FFF2-40B4-BE49-F238E27FC236}">
                <a16:creationId xmlns:a16="http://schemas.microsoft.com/office/drawing/2014/main" id="{57BED7B8-4974-43B0-A2A3-54133E0943F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fr-BE">
              <a:solidFill>
                <a:prstClr val="black">
                  <a:tint val="75000"/>
                </a:prstClr>
              </a:solidFill>
            </a:endParaRPr>
          </a:p>
        </p:txBody>
      </p:sp>
      <p:sp>
        <p:nvSpPr>
          <p:cNvPr id="6" name="Espace réservé du numéro de diapositive 5">
            <a:extLst>
              <a:ext uri="{FF2B5EF4-FFF2-40B4-BE49-F238E27FC236}">
                <a16:creationId xmlns:a16="http://schemas.microsoft.com/office/drawing/2014/main" id="{7A9BB531-3E43-46C3-A8D6-EECB06A9961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B8446F3-45FD-4F6D-BBBC-C834C0A1EAB4}" type="slidenum">
              <a:rPr lang="fr-BE" smtClean="0">
                <a:solidFill>
                  <a:prstClr val="black">
                    <a:tint val="75000"/>
                  </a:prstClr>
                </a:solidFill>
              </a:rPr>
              <a:pPr defTabSz="914400"/>
              <a:t>‹N°›</a:t>
            </a:fld>
            <a:endParaRPr lang="fr-BE">
              <a:solidFill>
                <a:prstClr val="black">
                  <a:tint val="75000"/>
                </a:prstClr>
              </a:solidFill>
            </a:endParaRPr>
          </a:p>
        </p:txBody>
      </p:sp>
    </p:spTree>
    <p:extLst>
      <p:ext uri="{BB962C8B-B14F-4D97-AF65-F5344CB8AC3E}">
        <p14:creationId xmlns:p14="http://schemas.microsoft.com/office/powerpoint/2010/main" val="12456753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13-09-23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13-09-23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4.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hyperlink" Target="mailto:isabelle.salmon@forem.be?subject=Mon%20avis%20sur%20les%20m&#233;tiers%20prioritaires%20IBEFE%202023%20pour%20Horeca%20Tourisme%20Culture"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mailto:isabelle.salmon@forem.be?subject=Mon%20avis%20sur%20les%20m&#233;tiers%20prioritaires%20IBEFE%20pour%20Horeca/tourisme/culture" TargetMode="External"/><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diagramLayout" Target="../diagrams/layout4.xml"/><Relationship Id="rId7"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11.png"/><Relationship Id="rId4" Type="http://schemas.openxmlformats.org/officeDocument/2006/relationships/diagramLayout" Target="../diagrams/layout5.xml"/><Relationship Id="rId9" Type="http://schemas.openxmlformats.org/officeDocument/2006/relationships/image" Target="../media/image101.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2.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11" Type="http://schemas.openxmlformats.org/officeDocument/2006/relationships/image" Target="../media/image11.png"/><Relationship Id="rId5" Type="http://schemas.openxmlformats.org/officeDocument/2006/relationships/diagramColors" Target="../diagrams/colors6.xml"/><Relationship Id="rId10" Type="http://schemas.openxmlformats.org/officeDocument/2006/relationships/slide" Target="slide130.xml"/><Relationship Id="rId4" Type="http://schemas.openxmlformats.org/officeDocument/2006/relationships/diagramQuickStyle" Target="../diagrams/quickStyle6.xml"/><Relationship Id="rId9" Type="http://schemas.openxmlformats.org/officeDocument/2006/relationships/image" Target="../media/image100.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diagramLayout" Target="../diagrams/layout7.xml"/><Relationship Id="rId7" Type="http://schemas.openxmlformats.org/officeDocument/2006/relationships/image" Target="../media/image13.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140.png"/><Relationship Id="rId4" Type="http://schemas.openxmlformats.org/officeDocument/2006/relationships/diagramQuickStyle" Target="../diagrams/quickStyle7.xml"/><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diagramLayout" Target="../diagrams/layout8.xml"/><Relationship Id="rId7" Type="http://schemas.openxmlformats.org/officeDocument/2006/relationships/image" Target="../media/image15.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161.png"/></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50.png"/><Relationship Id="rId2" Type="http://schemas.openxmlformats.org/officeDocument/2006/relationships/slideLayout" Target="../slideLayouts/slideLayout28.xml"/><Relationship Id="rId1" Type="http://schemas.openxmlformats.org/officeDocument/2006/relationships/themeOverride" Target="../theme/themeOverride3.xml"/><Relationship Id="rId6" Type="http://schemas.openxmlformats.org/officeDocument/2006/relationships/slide" Target="slide240.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8.xml"/><Relationship Id="rId1" Type="http://schemas.openxmlformats.org/officeDocument/2006/relationships/themeOverride" Target="../theme/themeOverride4.xml"/><Relationship Id="rId6" Type="http://schemas.openxmlformats.org/officeDocument/2006/relationships/image" Target="../media/image160.png"/><Relationship Id="rId5" Type="http://schemas.openxmlformats.org/officeDocument/2006/relationships/slide" Target="slide260.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8.xml"/><Relationship Id="rId1" Type="http://schemas.openxmlformats.org/officeDocument/2006/relationships/themeOverride" Target="../theme/themeOverride5.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0.xml"/></Relationships>
</file>

<file path=ppt/slides/_rels/slide2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0.xml"/></Relationships>
</file>

<file path=ppt/slides/_rels/slide2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Personnel dans un restaurant">
            <a:extLst>
              <a:ext uri="{FF2B5EF4-FFF2-40B4-BE49-F238E27FC236}">
                <a16:creationId xmlns:a16="http://schemas.microsoft.com/office/drawing/2014/main" id="{4632D177-C452-96BD-F09B-D0B54BA77DB6}"/>
              </a:ext>
            </a:extLst>
          </p:cNvPr>
          <p:cNvPicPr>
            <a:picLocks noChangeAspect="1"/>
          </p:cNvPicPr>
          <p:nvPr/>
        </p:nvPicPr>
        <p:blipFill>
          <a:blip r:embed="rId2">
            <a:extLst>
              <a:ext uri="{28A0092B-C50C-407E-A947-70E740481C1C}">
                <a14:useLocalDpi xmlns:a14="http://schemas.microsoft.com/office/drawing/2010/main" val="0"/>
              </a:ext>
            </a:extLst>
          </a:blip>
          <a:srcRect t="1135" b="1135"/>
          <a:stretch/>
        </p:blipFill>
        <p:spPr>
          <a:xfrm>
            <a:off x="-1" y="190"/>
            <a:ext cx="8128855" cy="5291194"/>
          </a:xfrm>
          <a:prstGeom prst="rect">
            <a:avLst/>
          </a:prstGeom>
        </p:spPr>
      </p:pic>
      <p:sp>
        <p:nvSpPr>
          <p:cNvPr id="113" name="Rectangle 11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2800" b="1" kern="1200">
                <a:solidFill>
                  <a:srgbClr val="FFFFFF"/>
                </a:solidFill>
                <a:latin typeface="+mj-lt"/>
                <a:ea typeface="+mj-ea"/>
                <a:cs typeface="+mj-cs"/>
              </a:rPr>
              <a:t>HoReCa, </a:t>
            </a:r>
            <a:r>
              <a:rPr lang="en-US" sz="2800" b="1" kern="1200" err="1">
                <a:solidFill>
                  <a:srgbClr val="FFFFFF"/>
                </a:solidFill>
                <a:latin typeface="+mj-lt"/>
                <a:ea typeface="+mj-ea"/>
                <a:cs typeface="+mj-cs"/>
              </a:rPr>
              <a:t>Tourisme</a:t>
            </a:r>
            <a:r>
              <a:rPr lang="en-US" sz="2800" b="1" kern="1200">
                <a:solidFill>
                  <a:srgbClr val="FFFFFF"/>
                </a:solidFill>
                <a:latin typeface="+mj-lt"/>
                <a:ea typeface="+mj-ea"/>
                <a:cs typeface="+mj-cs"/>
              </a:rPr>
              <a:t> et Culture : Métiers prioritaires sur le Bassin Hainaut Centre</a:t>
            </a:r>
          </a:p>
        </p:txBody>
      </p:sp>
      <p:sp>
        <p:nvSpPr>
          <p:cNvPr id="117" name="Rectangle 1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8571507" y="5669430"/>
            <a:ext cx="3291839" cy="830453"/>
          </a:xfrm>
        </p:spPr>
        <p:txBody>
          <a:bodyPr vert="horz" lIns="91440" tIns="45720" rIns="91440" bIns="45720" rtlCol="0" anchor="ctr">
            <a:normAutofit/>
          </a:bodyPr>
          <a:lstStyle/>
          <a:p>
            <a:r>
              <a:rPr lang="en-US" sz="2000" b="1" kern="1200" err="1">
                <a:solidFill>
                  <a:srgbClr val="FFFFFF"/>
                </a:solidFill>
                <a:latin typeface="+mj-lt"/>
                <a:ea typeface="+mn-ea"/>
                <a:cs typeface="+mn-cs"/>
              </a:rPr>
              <a:t>Septembre</a:t>
            </a:r>
            <a:r>
              <a:rPr lang="en-US" sz="2000" b="1" kern="1200">
                <a:solidFill>
                  <a:srgbClr val="FFFFFF"/>
                </a:solidFill>
                <a:latin typeface="+mj-lt"/>
                <a:ea typeface="+mn-ea"/>
                <a:cs typeface="+mn-cs"/>
              </a:rPr>
              <a:t> 2023</a:t>
            </a:r>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3">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Tree>
    <p:extLst>
      <p:ext uri="{BB962C8B-B14F-4D97-AF65-F5344CB8AC3E}">
        <p14:creationId xmlns:p14="http://schemas.microsoft.com/office/powerpoint/2010/main" val="9046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66928" y="0"/>
            <a:ext cx="11155680" cy="2011680"/>
          </a:xfrm>
          <a:prstGeom prst="rect">
            <a:avLst/>
          </a:prstGeom>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0" name="ZoneTexte 3">
            <a:extLst>
              <a:ext uri="{FF2B5EF4-FFF2-40B4-BE49-F238E27FC236}">
                <a16:creationId xmlns:a16="http://schemas.microsoft.com/office/drawing/2014/main" id="{66D506B9-A795-862A-D6E7-2104857BABC3}"/>
              </a:ext>
            </a:extLst>
          </p:cNvPr>
          <p:cNvGraphicFramePr/>
          <p:nvPr>
            <p:extLst>
              <p:ext uri="{D42A27DB-BD31-4B8C-83A1-F6EECF244321}">
                <p14:modId xmlns:p14="http://schemas.microsoft.com/office/powerpoint/2010/main" val="2329795859"/>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9344507"/>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66928" y="0"/>
            <a:ext cx="11155680" cy="2011680"/>
          </a:xfrm>
          <a:prstGeom prst="rect">
            <a:avLst/>
          </a:prstGeom>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ZoneTexte 2">
            <a:extLst>
              <a:ext uri="{FF2B5EF4-FFF2-40B4-BE49-F238E27FC236}">
                <a16:creationId xmlns:a16="http://schemas.microsoft.com/office/drawing/2014/main" id="{E72F10F1-D555-BE32-0D7D-29E6089447BC}"/>
              </a:ext>
            </a:extLst>
          </p:cNvPr>
          <p:cNvSpPr txBox="1"/>
          <p:nvPr/>
        </p:nvSpPr>
        <p:spPr>
          <a:xfrm>
            <a:off x="1995948" y="2388956"/>
            <a:ext cx="8091948"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0" lang="fr-BE" b="1" i="0" u="none" strike="noStrike" kern="120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 Création » : </a:t>
            </a:r>
            <a:r>
              <a:rPr kumimoji="0" lang="fr-BE"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création » lorsque l’offre actuelle d’enseignement et/ou de formation est estimée insuffisante ou mal répartie géographiquement pour couvrir les besoins socio-économiques du territoire ou que les parcours de formation sont estimés incomplets.</a:t>
            </a:r>
          </a:p>
        </p:txBody>
      </p:sp>
      <p:sp>
        <p:nvSpPr>
          <p:cNvPr id="5" name="ZoneTexte 4">
            <a:extLst>
              <a:ext uri="{FF2B5EF4-FFF2-40B4-BE49-F238E27FC236}">
                <a16:creationId xmlns:a16="http://schemas.microsoft.com/office/drawing/2014/main" id="{DB15E8BA-376B-6CAE-023B-21CAF9F3B5AF}"/>
              </a:ext>
            </a:extLst>
          </p:cNvPr>
          <p:cNvSpPr txBox="1"/>
          <p:nvPr/>
        </p:nvSpPr>
        <p:spPr>
          <a:xfrm>
            <a:off x="1995948" y="4409129"/>
            <a:ext cx="8163115" cy="156100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R="0" lvl="0" defTabSz="914400" rtl="0" eaLnBrk="1" fontAlgn="auto" latinLnBrk="0" hangingPunct="1">
              <a:lnSpc>
                <a:spcPct val="107000"/>
              </a:lnSpc>
              <a:spcBef>
                <a:spcPts val="0"/>
              </a:spcBef>
              <a:spcAft>
                <a:spcPts val="600"/>
              </a:spcAft>
              <a:buClrTx/>
              <a:buSzTx/>
              <a:tabLst/>
              <a:defRPr/>
            </a:pPr>
            <a:r>
              <a:rPr kumimoji="0" lang="fr-BE" sz="1800" b="1" i="0" u="none" strike="noStrike" kern="120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«Maintien»</a:t>
            </a:r>
            <a:r>
              <a:rPr kumimoji="0" lang="fr-BE" sz="1800" b="1" i="0" u="none" strike="noStrike" kern="1200" cap="none" spc="0" normalizeH="0" baseline="0" noProof="0" dirty="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sz="1400" b="1" i="0" u="none" strike="noStrike" kern="1200" cap="none" spc="0" normalizeH="0" baseline="0" noProof="0" dirty="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maintien » lorsque l’offre d’enseignement et/ou de formation existante est suffisante et nécessaire pour assurer la continuité des parcours de formation, l’équilibre géographique de l’offre et pour couvrir les besoins socio-économiques identifiés dans le bassin. </a:t>
            </a:r>
          </a:p>
        </p:txBody>
      </p:sp>
    </p:spTree>
    <p:extLst>
      <p:ext uri="{BB962C8B-B14F-4D97-AF65-F5344CB8AC3E}">
        <p14:creationId xmlns:p14="http://schemas.microsoft.com/office/powerpoint/2010/main" val="17351171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3988165"/>
            <a:ext cx="10909640" cy="1420802"/>
          </a:xfrm>
        </p:spPr>
        <p:txBody>
          <a:bodyPr vert="horz" lIns="91440" tIns="45720" rIns="91440" bIns="45720" rtlCol="0" anchor="ctr">
            <a:noAutofit/>
          </a:bodyPr>
          <a:lstStyle/>
          <a:p>
            <a:pPr algn="ctr"/>
            <a:r>
              <a:rPr lang="en-US" sz="4000" b="1">
                <a:solidFill>
                  <a:srgbClr val="000000"/>
                </a:solidFill>
              </a:rPr>
              <a:t>O</a:t>
            </a:r>
            <a:r>
              <a:rPr lang="en-US" sz="4000" b="1" kern="1200">
                <a:solidFill>
                  <a:srgbClr val="000000"/>
                </a:solidFill>
                <a:latin typeface="+mj-lt"/>
                <a:ea typeface="+mj-ea"/>
                <a:cs typeface="+mj-cs"/>
              </a:rPr>
              <a:t>ffre de formation/</a:t>
            </a:r>
            <a:r>
              <a:rPr lang="en-US" sz="4000" b="1" err="1">
                <a:solidFill>
                  <a:srgbClr val="000000"/>
                </a:solidFill>
              </a:rPr>
              <a:t>enseignement</a:t>
            </a:r>
            <a:r>
              <a:rPr lang="en-US" sz="4000" b="1">
                <a:solidFill>
                  <a:srgbClr val="000000"/>
                </a:solidFill>
              </a:rPr>
              <a:t> </a:t>
            </a:r>
            <a:br>
              <a:rPr lang="en-US" sz="4000" b="1">
                <a:solidFill>
                  <a:srgbClr val="000000"/>
                </a:solidFill>
              </a:rPr>
            </a:br>
            <a:r>
              <a:rPr lang="en-US" sz="4000" b="1">
                <a:solidFill>
                  <a:srgbClr val="000000"/>
                </a:solidFill>
              </a:rPr>
              <a:t>&amp; Métiers Prioritaires </a:t>
            </a:r>
            <a:br>
              <a:rPr lang="en-US" sz="4000" b="1">
                <a:solidFill>
                  <a:srgbClr val="000000"/>
                </a:solidFill>
              </a:rPr>
            </a:br>
            <a:r>
              <a:rPr lang="en-US" sz="4000" b="1">
                <a:solidFill>
                  <a:srgbClr val="000000"/>
                </a:solidFill>
              </a:rPr>
              <a:t>de </a:t>
            </a:r>
            <a:r>
              <a:rPr lang="en-US" sz="4000" b="1" err="1">
                <a:solidFill>
                  <a:srgbClr val="000000"/>
                </a:solidFill>
              </a:rPr>
              <a:t>l’IBEFE</a:t>
            </a:r>
            <a:r>
              <a:rPr lang="en-US" sz="4000" b="1">
                <a:solidFill>
                  <a:srgbClr val="000000"/>
                </a:solidFill>
              </a:rPr>
              <a:t> Hainaut-Centre</a:t>
            </a:r>
            <a:endParaRPr lang="en-US" sz="4000" b="1"/>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41178" y="5665927"/>
            <a:ext cx="10909643" cy="552659"/>
          </a:xfrm>
        </p:spPr>
        <p:txBody>
          <a:bodyPr vert="horz" lIns="91440" tIns="45720" rIns="91440" bIns="45720" rtlCol="0" anchor="ctr">
            <a:normAutofit/>
          </a:bodyPr>
          <a:lstStyle/>
          <a:p>
            <a:pPr algn="ctr"/>
            <a:r>
              <a:rPr lang="en-US" b="1" err="1">
                <a:solidFill>
                  <a:schemeClr val="tx1"/>
                </a:solidFill>
              </a:rPr>
              <a:t>Horeca</a:t>
            </a:r>
            <a:r>
              <a:rPr lang="en-US" b="1">
                <a:solidFill>
                  <a:schemeClr val="tx1"/>
                </a:solidFill>
              </a:rPr>
              <a:t>, </a:t>
            </a:r>
            <a:r>
              <a:rPr lang="en-US" b="1" err="1">
                <a:solidFill>
                  <a:schemeClr val="tx1"/>
                </a:solidFill>
              </a:rPr>
              <a:t>Tourisme</a:t>
            </a:r>
            <a:r>
              <a:rPr lang="en-US" b="1">
                <a:solidFill>
                  <a:schemeClr val="tx1"/>
                </a:solidFill>
              </a:rPr>
              <a:t>, Culture</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3"/>
          <a:srcRect t="12867" b="46493"/>
          <a:stretch/>
        </p:blipFill>
        <p:spPr>
          <a:xfrm>
            <a:off x="320040" y="915743"/>
            <a:ext cx="5614416" cy="2703937"/>
          </a:xfrm>
          <a:prstGeom prst="rect">
            <a:avLst/>
          </a:prstGeom>
        </p:spPr>
      </p:pic>
      <p:pic>
        <p:nvPicPr>
          <p:cNvPr id="5" name="Image 4" descr="Calculatrice rose">
            <a:extLst>
              <a:ext uri="{FF2B5EF4-FFF2-40B4-BE49-F238E27FC236}">
                <a16:creationId xmlns:a16="http://schemas.microsoft.com/office/drawing/2014/main" id="{4632D177-C452-96BD-F09B-D0B54BA77DB6}"/>
              </a:ext>
            </a:extLst>
          </p:cNvPr>
          <p:cNvPicPr>
            <a:picLocks noChangeAspect="1"/>
          </p:cNvPicPr>
          <p:nvPr/>
        </p:nvPicPr>
        <p:blipFill>
          <a:blip r:embed="rId4">
            <a:extLst>
              <a:ext uri="{28A0092B-C50C-407E-A947-70E740481C1C}">
                <a14:useLocalDpi xmlns:a14="http://schemas.microsoft.com/office/drawing/2010/main" val="0"/>
              </a:ext>
            </a:extLst>
          </a:blip>
          <a:srcRect t="18833" b="18833"/>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lumMod val="50000"/>
            </a:schemeClr>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4800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DEFD06-80D3-4838-A19D-67029CA4FC9B}"/>
              </a:ext>
            </a:extLst>
          </p:cNvPr>
          <p:cNvSpPr>
            <a:spLocks noGrp="1"/>
          </p:cNvSpPr>
          <p:nvPr>
            <p:ph type="title"/>
          </p:nvPr>
        </p:nvSpPr>
        <p:spPr>
          <a:xfrm>
            <a:off x="643278" y="190321"/>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Aperçu des </a:t>
            </a:r>
            <a:r>
              <a:rPr lang="en-US" sz="5400" kern="1200" err="1">
                <a:solidFill>
                  <a:schemeClr val="tx1"/>
                </a:solidFill>
                <a:latin typeface="+mj-lt"/>
                <a:ea typeface="+mj-ea"/>
                <a:cs typeface="+mj-cs"/>
              </a:rPr>
              <a:t>opérateurs</a:t>
            </a:r>
            <a:endParaRPr lang="en-US" sz="5400" kern="1200">
              <a:solidFill>
                <a:schemeClr val="tx1"/>
              </a:solidFill>
              <a:latin typeface="+mj-lt"/>
              <a:ea typeface="+mj-ea"/>
              <a:cs typeface="+mj-cs"/>
            </a:endParaRPr>
          </a:p>
        </p:txBody>
      </p:sp>
      <p:sp>
        <p:nvSpPr>
          <p:cNvPr id="2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re 3">
            <a:extLst>
              <a:ext uri="{FF2B5EF4-FFF2-40B4-BE49-F238E27FC236}">
                <a16:creationId xmlns:a16="http://schemas.microsoft.com/office/drawing/2014/main" id="{87733EEF-8DE4-4578-9770-D518C56DED35}"/>
              </a:ext>
            </a:extLst>
          </p:cNvPr>
          <p:cNvSpPr txBox="1">
            <a:spLocks/>
          </p:cNvSpPr>
          <p:nvPr/>
        </p:nvSpPr>
        <p:spPr>
          <a:xfrm>
            <a:off x="533391" y="1845192"/>
            <a:ext cx="3429000" cy="621792"/>
          </a:xfrm>
          <a:prstGeom prst="rect">
            <a:avLst/>
          </a:prstGeom>
        </p:spPr>
        <p:txBody>
          <a:bodyPr vert="horz" lIns="91440" tIns="45720" rIns="91440" bIns="45720" rtlCol="0"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200" b="1" err="1">
                <a:solidFill>
                  <a:schemeClr val="accent5">
                    <a:lumMod val="50000"/>
                  </a:schemeClr>
                </a:solidFill>
                <a:latin typeface="+mn-lt"/>
                <a:ea typeface="+mn-ea"/>
                <a:cs typeface="+mn-cs"/>
              </a:rPr>
              <a:t>Horeca</a:t>
            </a:r>
            <a:r>
              <a:rPr lang="en-US" sz="3200" b="1">
                <a:solidFill>
                  <a:schemeClr val="accent5">
                    <a:lumMod val="50000"/>
                  </a:schemeClr>
                </a:solidFill>
                <a:latin typeface="+mn-lt"/>
                <a:ea typeface="+mn-ea"/>
                <a:cs typeface="+mn-cs"/>
              </a:rPr>
              <a:t>, Alimentation, </a:t>
            </a:r>
            <a:r>
              <a:rPr lang="en-US" sz="3200" b="1" err="1">
                <a:solidFill>
                  <a:schemeClr val="accent5">
                    <a:lumMod val="50000"/>
                  </a:schemeClr>
                </a:solidFill>
                <a:latin typeface="+mn-lt"/>
                <a:ea typeface="+mn-ea"/>
                <a:cs typeface="+mn-cs"/>
              </a:rPr>
              <a:t>Tourisme</a:t>
            </a:r>
            <a:endParaRPr lang="en-US" sz="3200" b="1">
              <a:solidFill>
                <a:schemeClr val="accent5">
                  <a:lumMod val="50000"/>
                </a:schemeClr>
              </a:solidFill>
              <a:latin typeface="+mn-lt"/>
              <a:ea typeface="+mn-ea"/>
              <a:cs typeface="+mn-cs"/>
            </a:endParaRPr>
          </a:p>
        </p:txBody>
      </p:sp>
      <p:grpSp>
        <p:nvGrpSpPr>
          <p:cNvPr id="3" name="Groupe 2">
            <a:extLst>
              <a:ext uri="{FF2B5EF4-FFF2-40B4-BE49-F238E27FC236}">
                <a16:creationId xmlns:a16="http://schemas.microsoft.com/office/drawing/2014/main" id="{51ED04F0-8943-4370-AAC2-1EE2E18D4312}"/>
              </a:ext>
            </a:extLst>
          </p:cNvPr>
          <p:cNvGrpSpPr/>
          <p:nvPr/>
        </p:nvGrpSpPr>
        <p:grpSpPr>
          <a:xfrm>
            <a:off x="4777751" y="161171"/>
            <a:ext cx="6903720" cy="5415554"/>
            <a:chOff x="0" y="2010160"/>
            <a:chExt cx="5865377" cy="4601036"/>
          </a:xfrm>
        </p:grpSpPr>
        <p:pic>
          <p:nvPicPr>
            <p:cNvPr id="4" name="Espace réservé pour une image  7">
              <a:extLst>
                <a:ext uri="{FF2B5EF4-FFF2-40B4-BE49-F238E27FC236}">
                  <a16:creationId xmlns:a16="http://schemas.microsoft.com/office/drawing/2014/main" id="{C9C91BDD-8A25-445B-8EEF-121D2EDBC6CB}"/>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backgroundRemoval t="5566" b="93537" l="3055" r="97267">
                          <a14:foregroundMark x1="5466" y1="59425" x2="5466" y2="59425"/>
                          <a14:foregroundMark x1="9646" y1="93716" x2="9646" y2="93716"/>
                          <a14:foregroundMark x1="4341" y1="79174" x2="4341" y2="79174"/>
                          <a14:foregroundMark x1="3376" y1="57092" x2="3376" y2="57092"/>
                          <a14:foregroundMark x1="3215" y1="77199" x2="3215" y2="77199"/>
                          <a14:foregroundMark x1="93569" y1="60323" x2="93569" y2="60323"/>
                          <a14:foregroundMark x1="97267" y1="31418" x2="97267" y2="31418"/>
                          <a14:foregroundMark x1="75723" y1="8977" x2="75723" y2="8977"/>
                          <a14:foregroundMark x1="63666" y1="8079" x2="63666" y2="8079"/>
                          <a14:foregroundMark x1="76527" y1="7181" x2="76527" y2="7181"/>
                          <a14:foregroundMark x1="64469" y1="5566" x2="64469" y2="5566"/>
                        </a14:backgroundRemoval>
                      </a14:imgEffect>
                    </a14:imgLayer>
                  </a14:imgProps>
                </a:ext>
                <a:ext uri="{28A0092B-C50C-407E-A947-70E740481C1C}">
                  <a14:useLocalDpi xmlns:a14="http://schemas.microsoft.com/office/drawing/2010/main" val="0"/>
                </a:ext>
              </a:extLst>
            </a:blip>
            <a:stretch/>
          </p:blipFill>
          <p:spPr>
            <a:xfrm>
              <a:off x="0" y="2010160"/>
              <a:ext cx="5865377" cy="4601036"/>
            </a:xfrm>
            <a:prstGeom prst="rect">
              <a:avLst/>
            </a:prstGeom>
          </p:spPr>
        </p:pic>
        <p:sp>
          <p:nvSpPr>
            <p:cNvPr id="5" name="ZoneTexte 4">
              <a:extLst>
                <a:ext uri="{FF2B5EF4-FFF2-40B4-BE49-F238E27FC236}">
                  <a16:creationId xmlns:a16="http://schemas.microsoft.com/office/drawing/2014/main" id="{F91AF216-BA9C-4140-922B-E0699D6472EC}"/>
                </a:ext>
              </a:extLst>
            </p:cNvPr>
            <p:cNvSpPr txBox="1"/>
            <p:nvPr/>
          </p:nvSpPr>
          <p:spPr>
            <a:xfrm>
              <a:off x="2651029" y="4206700"/>
              <a:ext cx="1434688" cy="584775"/>
            </a:xfrm>
            <a:prstGeom prst="rect">
              <a:avLst/>
            </a:prstGeom>
            <a:noFill/>
          </p:spPr>
          <p:txBody>
            <a:bodyPr wrap="none" rtlCol="0">
              <a:normAutofit/>
            </a:bodyPr>
            <a:lstStyle/>
            <a:p>
              <a:pPr algn="ctr">
                <a:lnSpc>
                  <a:spcPct val="90000"/>
                </a:lnSpc>
                <a:spcAft>
                  <a:spcPts val="600"/>
                </a:spcAft>
              </a:pPr>
              <a:r>
                <a:rPr lang="fr-BE" sz="1600" b="1">
                  <a:solidFill>
                    <a:schemeClr val="accent3">
                      <a:lumMod val="75000"/>
                    </a:schemeClr>
                  </a:solidFill>
                </a:rPr>
                <a:t>Enseignement </a:t>
              </a:r>
            </a:p>
            <a:p>
              <a:pPr algn="ctr">
                <a:lnSpc>
                  <a:spcPct val="90000"/>
                </a:lnSpc>
                <a:spcAft>
                  <a:spcPts val="600"/>
                </a:spcAft>
              </a:pPr>
              <a:r>
                <a:rPr lang="fr-BE" sz="1600" b="1">
                  <a:solidFill>
                    <a:schemeClr val="accent3">
                      <a:lumMod val="75000"/>
                    </a:schemeClr>
                  </a:solidFill>
                </a:rPr>
                <a:t>qualifiant</a:t>
              </a:r>
            </a:p>
          </p:txBody>
        </p:sp>
        <p:sp>
          <p:nvSpPr>
            <p:cNvPr id="6" name="ZoneTexte 5">
              <a:extLst>
                <a:ext uri="{FF2B5EF4-FFF2-40B4-BE49-F238E27FC236}">
                  <a16:creationId xmlns:a16="http://schemas.microsoft.com/office/drawing/2014/main" id="{DA907577-E829-4492-BE60-06063E9F4CA2}"/>
                </a:ext>
              </a:extLst>
            </p:cNvPr>
            <p:cNvSpPr txBox="1"/>
            <p:nvPr/>
          </p:nvSpPr>
          <p:spPr>
            <a:xfrm>
              <a:off x="2967893" y="4973141"/>
              <a:ext cx="1588383" cy="584775"/>
            </a:xfrm>
            <a:prstGeom prst="rect">
              <a:avLst/>
            </a:prstGeom>
            <a:noFill/>
          </p:spPr>
          <p:txBody>
            <a:bodyPr wrap="square" rtlCol="0">
              <a:normAutofit/>
            </a:bodyPr>
            <a:lstStyle/>
            <a:p>
              <a:pPr algn="ctr">
                <a:lnSpc>
                  <a:spcPct val="90000"/>
                </a:lnSpc>
                <a:spcAft>
                  <a:spcPts val="600"/>
                </a:spcAft>
              </a:pPr>
              <a:r>
                <a:rPr lang="fr-BE" sz="2000" b="1">
                  <a:solidFill>
                    <a:schemeClr val="accent3">
                      <a:lumMod val="75000"/>
                    </a:schemeClr>
                  </a:solidFill>
                </a:rPr>
                <a:t>Enseignement spécialisé</a:t>
              </a:r>
            </a:p>
          </p:txBody>
        </p:sp>
        <p:sp>
          <p:nvSpPr>
            <p:cNvPr id="7" name="ZoneTexte 6">
              <a:extLst>
                <a:ext uri="{FF2B5EF4-FFF2-40B4-BE49-F238E27FC236}">
                  <a16:creationId xmlns:a16="http://schemas.microsoft.com/office/drawing/2014/main" id="{1640A9FD-4F6E-4B31-89CF-DBEA01E63C2C}"/>
                </a:ext>
              </a:extLst>
            </p:cNvPr>
            <p:cNvSpPr txBox="1"/>
            <p:nvPr/>
          </p:nvSpPr>
          <p:spPr>
            <a:xfrm>
              <a:off x="1265756" y="4029543"/>
              <a:ext cx="835100"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IFAPME</a:t>
              </a:r>
            </a:p>
          </p:txBody>
        </p:sp>
        <p:sp>
          <p:nvSpPr>
            <p:cNvPr id="8" name="ZoneTexte 7">
              <a:extLst>
                <a:ext uri="{FF2B5EF4-FFF2-40B4-BE49-F238E27FC236}">
                  <a16:creationId xmlns:a16="http://schemas.microsoft.com/office/drawing/2014/main" id="{8CD0BE92-5EE1-49F5-9F31-5DC162A42664}"/>
                </a:ext>
              </a:extLst>
            </p:cNvPr>
            <p:cNvSpPr txBox="1"/>
            <p:nvPr/>
          </p:nvSpPr>
          <p:spPr>
            <a:xfrm>
              <a:off x="3183355" y="2917215"/>
              <a:ext cx="811569"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FOREM</a:t>
              </a:r>
            </a:p>
          </p:txBody>
        </p:sp>
        <p:sp>
          <p:nvSpPr>
            <p:cNvPr id="9" name="ZoneTexte 8">
              <a:extLst>
                <a:ext uri="{FF2B5EF4-FFF2-40B4-BE49-F238E27FC236}">
                  <a16:creationId xmlns:a16="http://schemas.microsoft.com/office/drawing/2014/main" id="{426EF82E-B3E8-4178-AD46-DAB9B098E366}"/>
                </a:ext>
              </a:extLst>
            </p:cNvPr>
            <p:cNvSpPr txBox="1"/>
            <p:nvPr/>
          </p:nvSpPr>
          <p:spPr>
            <a:xfrm>
              <a:off x="2282155" y="3442013"/>
              <a:ext cx="1094274" cy="584775"/>
            </a:xfrm>
            <a:prstGeom prst="rect">
              <a:avLst/>
            </a:prstGeom>
            <a:noFill/>
          </p:spPr>
          <p:txBody>
            <a:bodyPr wrap="none" rtlCol="0">
              <a:normAutofit/>
            </a:bodyPr>
            <a:lstStyle/>
            <a:p>
              <a:pPr algn="ctr">
                <a:lnSpc>
                  <a:spcPct val="90000"/>
                </a:lnSpc>
                <a:spcAft>
                  <a:spcPts val="600"/>
                </a:spcAft>
              </a:pPr>
              <a:r>
                <a:rPr lang="fr-BE" sz="1600" b="1">
                  <a:solidFill>
                    <a:schemeClr val="accent3">
                      <a:lumMod val="75000"/>
                    </a:schemeClr>
                  </a:solidFill>
                </a:rPr>
                <a:t>Promotion</a:t>
              </a:r>
            </a:p>
            <a:p>
              <a:pPr algn="ctr">
                <a:lnSpc>
                  <a:spcPct val="90000"/>
                </a:lnSpc>
                <a:spcAft>
                  <a:spcPts val="600"/>
                </a:spcAft>
              </a:pPr>
              <a:r>
                <a:rPr lang="fr-BE" sz="1600" b="1">
                  <a:solidFill>
                    <a:schemeClr val="accent3">
                      <a:lumMod val="75000"/>
                    </a:schemeClr>
                  </a:solidFill>
                </a:rPr>
                <a:t> sociale</a:t>
              </a:r>
            </a:p>
          </p:txBody>
        </p:sp>
        <p:sp>
          <p:nvSpPr>
            <p:cNvPr id="10" name="ZoneTexte 9">
              <a:extLst>
                <a:ext uri="{FF2B5EF4-FFF2-40B4-BE49-F238E27FC236}">
                  <a16:creationId xmlns:a16="http://schemas.microsoft.com/office/drawing/2014/main" id="{5427F38E-6124-468D-8BE2-A13BF650FE1A}"/>
                </a:ext>
              </a:extLst>
            </p:cNvPr>
            <p:cNvSpPr txBox="1"/>
            <p:nvPr/>
          </p:nvSpPr>
          <p:spPr>
            <a:xfrm>
              <a:off x="1178573" y="4680754"/>
              <a:ext cx="1434560" cy="584775"/>
            </a:xfrm>
            <a:prstGeom prst="rect">
              <a:avLst/>
            </a:prstGeom>
            <a:noFill/>
          </p:spPr>
          <p:txBody>
            <a:bodyPr wrap="none" rtlCol="0">
              <a:normAutofit/>
            </a:bodyPr>
            <a:lstStyle/>
            <a:p>
              <a:pPr>
                <a:lnSpc>
                  <a:spcPct val="90000"/>
                </a:lnSpc>
                <a:spcAft>
                  <a:spcPts val="600"/>
                </a:spcAft>
              </a:pPr>
              <a:r>
                <a:rPr lang="fr-BE" sz="1600" b="1">
                  <a:solidFill>
                    <a:schemeClr val="accent3">
                      <a:lumMod val="75000"/>
                    </a:schemeClr>
                  </a:solidFill>
                </a:rPr>
                <a:t>Validation des </a:t>
              </a:r>
            </a:p>
            <a:p>
              <a:pPr>
                <a:lnSpc>
                  <a:spcPct val="90000"/>
                </a:lnSpc>
                <a:spcAft>
                  <a:spcPts val="600"/>
                </a:spcAft>
              </a:pPr>
              <a:r>
                <a:rPr lang="fr-BE" sz="1600" b="1">
                  <a:solidFill>
                    <a:schemeClr val="accent3">
                      <a:lumMod val="75000"/>
                    </a:schemeClr>
                  </a:solidFill>
                </a:rPr>
                <a:t>compétences</a:t>
              </a:r>
            </a:p>
          </p:txBody>
        </p:sp>
        <p:sp>
          <p:nvSpPr>
            <p:cNvPr id="11" name="ZoneTexte 10">
              <a:extLst>
                <a:ext uri="{FF2B5EF4-FFF2-40B4-BE49-F238E27FC236}">
                  <a16:creationId xmlns:a16="http://schemas.microsoft.com/office/drawing/2014/main" id="{07637CC1-29D7-42A7-A7B1-C0DDC3D50C6A}"/>
                </a:ext>
              </a:extLst>
            </p:cNvPr>
            <p:cNvSpPr txBox="1"/>
            <p:nvPr/>
          </p:nvSpPr>
          <p:spPr>
            <a:xfrm>
              <a:off x="4406187" y="5056537"/>
              <a:ext cx="585417"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OISP</a:t>
              </a:r>
            </a:p>
          </p:txBody>
        </p:sp>
        <p:sp>
          <p:nvSpPr>
            <p:cNvPr id="12" name="ZoneTexte 11">
              <a:extLst>
                <a:ext uri="{FF2B5EF4-FFF2-40B4-BE49-F238E27FC236}">
                  <a16:creationId xmlns:a16="http://schemas.microsoft.com/office/drawing/2014/main" id="{DABD7AF2-E4C7-47DB-87B8-BFDF8804A786}"/>
                </a:ext>
              </a:extLst>
            </p:cNvPr>
            <p:cNvSpPr txBox="1"/>
            <p:nvPr/>
          </p:nvSpPr>
          <p:spPr>
            <a:xfrm>
              <a:off x="4267933" y="3680056"/>
              <a:ext cx="551048"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CTA </a:t>
              </a:r>
            </a:p>
          </p:txBody>
        </p:sp>
      </p:grpSp>
      <p:pic>
        <p:nvPicPr>
          <p:cNvPr id="17" name="Image 16">
            <a:extLst>
              <a:ext uri="{FF2B5EF4-FFF2-40B4-BE49-F238E27FC236}">
                <a16:creationId xmlns:a16="http://schemas.microsoft.com/office/drawing/2014/main" id="{35F4471F-0150-4AB6-A535-30D02B7447C2}"/>
              </a:ext>
            </a:extLst>
          </p:cNvPr>
          <p:cNvPicPr>
            <a:picLocks noChangeAspect="1"/>
          </p:cNvPicPr>
          <p:nvPr/>
        </p:nvPicPr>
        <p:blipFill>
          <a:blip r:embed="rId4"/>
          <a:stretch>
            <a:fillRect/>
          </a:stretch>
        </p:blipFill>
        <p:spPr>
          <a:xfrm>
            <a:off x="813742" y="2913233"/>
            <a:ext cx="2914165" cy="3390125"/>
          </a:xfrm>
          <a:prstGeom prst="rect">
            <a:avLst/>
          </a:prstGeom>
        </p:spPr>
      </p:pic>
      <p:graphicFrame>
        <p:nvGraphicFramePr>
          <p:cNvPr id="15" name="Tableau 14">
            <a:extLst>
              <a:ext uri="{FF2B5EF4-FFF2-40B4-BE49-F238E27FC236}">
                <a16:creationId xmlns:a16="http://schemas.microsoft.com/office/drawing/2014/main" id="{01600422-010B-311D-C0F8-3319520155E6}"/>
              </a:ext>
            </a:extLst>
          </p:cNvPr>
          <p:cNvGraphicFramePr>
            <a:graphicFrameLocks noGrp="1"/>
          </p:cNvGraphicFramePr>
          <p:nvPr>
            <p:extLst>
              <p:ext uri="{D42A27DB-BD31-4B8C-83A1-F6EECF244321}">
                <p14:modId xmlns:p14="http://schemas.microsoft.com/office/powerpoint/2010/main" val="4030279746"/>
              </p:ext>
            </p:extLst>
          </p:nvPr>
        </p:nvGraphicFramePr>
        <p:xfrm>
          <a:off x="7853485" y="5139976"/>
          <a:ext cx="3578747" cy="1482534"/>
        </p:xfrm>
        <a:graphic>
          <a:graphicData uri="http://schemas.openxmlformats.org/drawingml/2006/table">
            <a:tbl>
              <a:tblPr/>
              <a:tblGrid>
                <a:gridCol w="180754">
                  <a:extLst>
                    <a:ext uri="{9D8B030D-6E8A-4147-A177-3AD203B41FA5}">
                      <a16:colId xmlns:a16="http://schemas.microsoft.com/office/drawing/2014/main" val="1349089487"/>
                    </a:ext>
                  </a:extLst>
                </a:gridCol>
                <a:gridCol w="1275907">
                  <a:extLst>
                    <a:ext uri="{9D8B030D-6E8A-4147-A177-3AD203B41FA5}">
                      <a16:colId xmlns:a16="http://schemas.microsoft.com/office/drawing/2014/main" val="858679692"/>
                    </a:ext>
                  </a:extLst>
                </a:gridCol>
                <a:gridCol w="2122086">
                  <a:extLst>
                    <a:ext uri="{9D8B030D-6E8A-4147-A177-3AD203B41FA5}">
                      <a16:colId xmlns:a16="http://schemas.microsoft.com/office/drawing/2014/main" val="3102730117"/>
                    </a:ext>
                  </a:extLst>
                </a:gridCol>
              </a:tblGrid>
              <a:tr h="2887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Opérateurs</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Unités de comptage 2023</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256139696"/>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PE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587213141"/>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Alt.</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105315614"/>
                  </a:ext>
                </a:extLst>
              </a:tr>
              <a:tr h="8340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kumimoji="0" lang="fr-BE" sz="1200" b="0" i="0" u="none" strike="noStrike" kern="0" cap="none" spc="0" normalizeH="0" baseline="0">
                        <a:ln>
                          <a:noFill/>
                        </a:ln>
                        <a:solidFill>
                          <a:prstClr val="white"/>
                        </a:solidFill>
                        <a:effectLst/>
                        <a:uLnTx/>
                        <a:uFillTx/>
                        <a:latin typeface="Calibri" panose="020F0502020204030204"/>
                        <a:cs typeface="Times New Roman" panose="02020603050405020304" pitchFamily="18"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C0066"/>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spécialisé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383311269"/>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Forem</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469590157"/>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IFAPME </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001897575"/>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Promotion sociale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Données 2020-21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190795048"/>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Centre de compétence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9745794"/>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CISP</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0677759"/>
                  </a:ext>
                </a:extLst>
              </a:tr>
            </a:tbl>
          </a:graphicData>
        </a:graphic>
      </p:graphicFrame>
    </p:spTree>
    <p:extLst>
      <p:ext uri="{BB962C8B-B14F-4D97-AF65-F5344CB8AC3E}">
        <p14:creationId xmlns:p14="http://schemas.microsoft.com/office/powerpoint/2010/main" val="251289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dirty="0"/>
              <a:t>7 métiers </a:t>
            </a:r>
            <a:r>
              <a:rPr lang="en-US" sz="3200" b="1" dirty="0" err="1"/>
              <a:t>prioritaires</a:t>
            </a:r>
            <a:r>
              <a:rPr lang="en-US" sz="3200" b="1" dirty="0"/>
              <a:t> </a:t>
            </a:r>
            <a:r>
              <a:rPr lang="en-US" sz="3200" b="1" dirty="0" err="1"/>
              <a:t>identifiés</a:t>
            </a:r>
            <a:r>
              <a:rPr lang="en-US" sz="3200" b="1" dirty="0"/>
              <a:t> </a:t>
            </a:r>
            <a:r>
              <a:rPr lang="en-US" sz="3200" b="1" dirty="0" err="1"/>
              <a:t>en</a:t>
            </a:r>
            <a:r>
              <a:rPr lang="en-US" sz="3200" b="1" dirty="0"/>
              <a:t> 2022 </a:t>
            </a:r>
            <a:br>
              <a:rPr lang="en-US" sz="3200" b="1" dirty="0"/>
            </a:br>
            <a:r>
              <a:rPr lang="en-US" sz="3200" b="1" dirty="0"/>
              <a:t>dans les</a:t>
            </a:r>
            <a:br>
              <a:rPr lang="en-US" sz="3200" b="1" dirty="0"/>
            </a:br>
            <a:r>
              <a:rPr lang="en-US" sz="3200" b="1" dirty="0" err="1"/>
              <a:t>Thématiques</a:t>
            </a:r>
            <a:r>
              <a:rPr lang="en-US" sz="3200" b="1" dirty="0"/>
              <a:t> Communes de </a:t>
            </a:r>
            <a:br>
              <a:rPr lang="en-US" sz="3200" b="1" dirty="0"/>
            </a:br>
            <a:r>
              <a:rPr lang="en-US" sz="3200" b="1" dirty="0" err="1"/>
              <a:t>l’IBEFE</a:t>
            </a:r>
            <a:r>
              <a:rPr lang="en-US" sz="3200" b="1" dirty="0"/>
              <a:t> Hainaut-Centre  </a:t>
            </a:r>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971319080"/>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7404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dirty="0"/>
              <a:t>Proposition </a:t>
            </a:r>
            <a:r>
              <a:rPr lang="en-US" sz="3200" b="1" dirty="0" err="1"/>
              <a:t>d’actualisation</a:t>
            </a:r>
            <a:r>
              <a:rPr lang="en-US" sz="3200" b="1" dirty="0"/>
              <a:t> 2023</a:t>
            </a:r>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4141649518"/>
              </p:ext>
            </p:extLst>
          </p:nvPr>
        </p:nvGraphicFramePr>
        <p:xfrm>
          <a:off x="5728502" y="438150"/>
          <a:ext cx="5878512" cy="5734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0778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1306C1-F07C-4D9E-8FD8-C1B95AF76EF0}"/>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4200" b="1" kern="1200" cap="none" dirty="0">
                <a:solidFill>
                  <a:schemeClr val="tx1"/>
                </a:solidFill>
                <a:latin typeface="+mj-lt"/>
                <a:ea typeface="+mj-ea"/>
                <a:cs typeface="+mj-cs"/>
              </a:rPr>
              <a:t>Proposition </a:t>
            </a:r>
            <a:r>
              <a:rPr lang="en-US" sz="4200" b="1" kern="1200" cap="none" dirty="0" err="1">
                <a:solidFill>
                  <a:schemeClr val="tx1"/>
                </a:solidFill>
                <a:latin typeface="+mj-lt"/>
                <a:ea typeface="+mj-ea"/>
                <a:cs typeface="+mj-cs"/>
              </a:rPr>
              <a:t>d’actualisation</a:t>
            </a:r>
            <a:r>
              <a:rPr lang="en-US" sz="4200" b="1" kern="1200" cap="none" dirty="0">
                <a:solidFill>
                  <a:schemeClr val="tx1"/>
                </a:solidFill>
                <a:latin typeface="+mj-lt"/>
                <a:ea typeface="+mj-ea"/>
                <a:cs typeface="+mj-cs"/>
              </a:rPr>
              <a:t> des métiers </a:t>
            </a:r>
            <a:r>
              <a:rPr lang="en-US" sz="4200" b="1" kern="1200" cap="none" dirty="0" err="1">
                <a:solidFill>
                  <a:schemeClr val="tx1"/>
                </a:solidFill>
                <a:latin typeface="+mj-lt"/>
                <a:ea typeface="+mj-ea"/>
                <a:cs typeface="+mj-cs"/>
              </a:rPr>
              <a:t>prioritaires</a:t>
            </a:r>
            <a:r>
              <a:rPr lang="en-US" sz="4200" b="1" kern="1200" cap="none" dirty="0">
                <a:solidFill>
                  <a:schemeClr val="tx1"/>
                </a:solidFill>
                <a:latin typeface="+mj-lt"/>
                <a:ea typeface="+mj-ea"/>
                <a:cs typeface="+mj-cs"/>
              </a:rPr>
              <a:t> 2023 pour le </a:t>
            </a:r>
            <a:r>
              <a:rPr lang="en-US" sz="4200" b="1" kern="1200" cap="none" dirty="0" err="1">
                <a:solidFill>
                  <a:schemeClr val="tx1"/>
                </a:solidFill>
                <a:latin typeface="+mj-lt"/>
                <a:ea typeface="+mj-ea"/>
                <a:cs typeface="+mj-cs"/>
              </a:rPr>
              <a:t>secteur</a:t>
            </a:r>
            <a:r>
              <a:rPr lang="en-US" sz="4200" b="1" dirty="0"/>
              <a:t> </a:t>
            </a:r>
            <a:r>
              <a:rPr lang="en-US" sz="4200" b="1" dirty="0" err="1"/>
              <a:t>Horeca</a:t>
            </a:r>
            <a:r>
              <a:rPr lang="en-US" sz="4200" b="1" dirty="0"/>
              <a:t>, </a:t>
            </a:r>
            <a:r>
              <a:rPr lang="en-US" sz="4200" b="1" dirty="0" err="1"/>
              <a:t>Tourisme</a:t>
            </a:r>
            <a:r>
              <a:rPr lang="en-US" sz="4200" b="1" dirty="0"/>
              <a:t> et culture</a:t>
            </a:r>
            <a:endParaRPr lang="en-US" sz="4200" b="1" kern="1200" dirty="0">
              <a:solidFill>
                <a:schemeClr val="tx1"/>
              </a:solidFill>
              <a:latin typeface="+mj-lt"/>
              <a:ea typeface="+mj-ea"/>
              <a:cs typeface="+mj-cs"/>
            </a:endParaRPr>
          </a:p>
        </p:txBody>
      </p:sp>
      <p:sp>
        <p:nvSpPr>
          <p:cNvPr id="4" name="ZoneTexte 3">
            <a:extLst>
              <a:ext uri="{FF2B5EF4-FFF2-40B4-BE49-F238E27FC236}">
                <a16:creationId xmlns:a16="http://schemas.microsoft.com/office/drawing/2014/main" id="{0C661D9C-0011-DCA5-BF39-E8A369D7903D}"/>
              </a:ext>
            </a:extLst>
          </p:cNvPr>
          <p:cNvSpPr txBox="1"/>
          <p:nvPr/>
        </p:nvSpPr>
        <p:spPr>
          <a:xfrm>
            <a:off x="2093081" y="2537266"/>
            <a:ext cx="9394624" cy="2753825"/>
          </a:xfrm>
          <a:prstGeom prst="rect">
            <a:avLst/>
          </a:prstGeom>
        </p:spPr>
        <p:txBody>
          <a:bodyPr vert="horz" lIns="91440" tIns="45720" rIns="91440" bIns="45720" rtlCol="0">
            <a:normAutofit lnSpcReduction="10000"/>
          </a:bodyPr>
          <a:lstStyle/>
          <a:p>
            <a:pPr marL="285750" indent="-228600">
              <a:lnSpc>
                <a:spcPct val="90000"/>
              </a:lnSpc>
              <a:spcAft>
                <a:spcPts val="600"/>
              </a:spcAft>
              <a:buFont typeface="Arial" panose="020B0604020202020204" pitchFamily="34" charset="0"/>
              <a:buChar char="•"/>
            </a:pPr>
            <a:r>
              <a:rPr lang="fr-BE" u="sng" dirty="0"/>
              <a:t>4 métiers pour lesquels les recommandations 2022 de l’IBEFE sont confirmées.</a:t>
            </a:r>
          </a:p>
          <a:p>
            <a:pPr marL="285750" indent="-228600">
              <a:lnSpc>
                <a:spcPct val="90000"/>
              </a:lnSpc>
              <a:spcAft>
                <a:spcPts val="600"/>
              </a:spcAft>
              <a:buFont typeface="Arial" panose="020B0604020202020204" pitchFamily="34" charset="0"/>
              <a:buChar char="•"/>
            </a:pPr>
            <a:endParaRPr lang="fr-BE" sz="1700" dirty="0"/>
          </a:p>
          <a:p>
            <a:pPr marL="285750" indent="-228600">
              <a:lnSpc>
                <a:spcPct val="90000"/>
              </a:lnSpc>
              <a:spcAft>
                <a:spcPts val="600"/>
              </a:spcAft>
              <a:buFont typeface="Arial" panose="020B0604020202020204" pitchFamily="34" charset="0"/>
              <a:buChar char="•"/>
            </a:pPr>
            <a:r>
              <a:rPr lang="fr-BE" u="sng" dirty="0"/>
              <a:t>2 métiers maintenus dans la liste des métiers prioritaires, pour lesquels les recommandations sont adaptées : </a:t>
            </a:r>
          </a:p>
          <a:p>
            <a:pPr marL="742950" lvl="1" indent="-228600">
              <a:lnSpc>
                <a:spcPct val="90000"/>
              </a:lnSpc>
              <a:spcAft>
                <a:spcPts val="600"/>
              </a:spcAft>
              <a:buFont typeface="Arial" panose="020B0604020202020204" pitchFamily="34" charset="0"/>
              <a:buChar char="•"/>
            </a:pPr>
            <a:r>
              <a:rPr lang="fr-BE" sz="1700" dirty="0"/>
              <a:t>Boulanger et Pâtissier : la formation initiale passe en «création » pour l’enseignement technique</a:t>
            </a:r>
          </a:p>
          <a:p>
            <a:pPr marL="228600" lvl="1">
              <a:lnSpc>
                <a:spcPct val="90000"/>
              </a:lnSpc>
              <a:spcAft>
                <a:spcPts val="600"/>
              </a:spcAft>
            </a:pPr>
            <a:r>
              <a:rPr lang="fr-BE" sz="1700" dirty="0"/>
              <a:t>                                                      </a:t>
            </a:r>
            <a:r>
              <a:rPr lang="fr-BE" sz="1700" dirty="0">
                <a:sym typeface="Wingdings" panose="05000000000000000000" pitchFamily="2" charset="2"/>
              </a:rPr>
              <a:t> </a:t>
            </a:r>
            <a:r>
              <a:rPr lang="fr-BE" sz="1700" b="1" dirty="0">
                <a:sym typeface="Wingdings" panose="05000000000000000000" pitchFamily="2" charset="2"/>
              </a:rPr>
              <a:t>Création formation initiale et maintien pour adultes</a:t>
            </a:r>
            <a:endParaRPr lang="fr-BE" sz="1700" b="1" dirty="0"/>
          </a:p>
          <a:p>
            <a:pPr marL="57150">
              <a:lnSpc>
                <a:spcPct val="90000"/>
              </a:lnSpc>
              <a:spcAft>
                <a:spcPts val="600"/>
              </a:spcAft>
            </a:pPr>
            <a:endParaRPr lang="fr-BE" sz="1700" b="1" dirty="0"/>
          </a:p>
          <a:p>
            <a:pPr marL="285750" indent="-228600">
              <a:lnSpc>
                <a:spcPct val="90000"/>
              </a:lnSpc>
              <a:spcAft>
                <a:spcPts val="600"/>
              </a:spcAft>
              <a:buFont typeface="Arial" panose="020B0604020202020204" pitchFamily="34" charset="0"/>
              <a:buChar char="•"/>
            </a:pPr>
            <a:r>
              <a:rPr lang="fr-BE" u="sng" dirty="0"/>
              <a:t>1 métier sort de la liste des métiers prioritaires 2023 :</a:t>
            </a:r>
          </a:p>
          <a:p>
            <a:pPr marL="742950" lvl="1" indent="-228600">
              <a:lnSpc>
                <a:spcPct val="90000"/>
              </a:lnSpc>
              <a:spcAft>
                <a:spcPts val="600"/>
              </a:spcAft>
              <a:buFont typeface="Arial" panose="020B0604020202020204" pitchFamily="34" charset="0"/>
              <a:buChar char="•"/>
            </a:pPr>
            <a:r>
              <a:rPr lang="fr-BE" sz="1700" dirty="0"/>
              <a:t>Exploitant de maison d’hôte </a:t>
            </a:r>
            <a:endParaRPr lang="fr-BE" sz="1700" b="1" dirty="0"/>
          </a:p>
        </p:txBody>
      </p:sp>
      <p:sp>
        <p:nvSpPr>
          <p:cNvPr id="5" name="ZoneTexte 4">
            <a:extLst>
              <a:ext uri="{FF2B5EF4-FFF2-40B4-BE49-F238E27FC236}">
                <a16:creationId xmlns:a16="http://schemas.microsoft.com/office/drawing/2014/main" id="{E02EE400-7B23-34D6-88CE-8890065C0894}"/>
              </a:ext>
            </a:extLst>
          </p:cNvPr>
          <p:cNvSpPr txBox="1"/>
          <p:nvPr/>
        </p:nvSpPr>
        <p:spPr>
          <a:xfrm rot="16200000">
            <a:off x="-787007" y="3678356"/>
            <a:ext cx="4089721" cy="830997"/>
          </a:xfrm>
          <a:prstGeom prst="rect">
            <a:avLst/>
          </a:prstGeom>
          <a:solidFill>
            <a:schemeClr val="accent2">
              <a:lumMod val="40000"/>
              <a:lumOff val="60000"/>
            </a:schemeClr>
          </a:solidFill>
        </p:spPr>
        <p:txBody>
          <a:bodyPr wrap="square" rtlCol="0">
            <a:spAutoFit/>
          </a:bodyPr>
          <a:lstStyle/>
          <a:p>
            <a:pPr algn="ctr"/>
            <a:r>
              <a:rPr lang="fr-BE" sz="4800" dirty="0"/>
              <a:t>En </a:t>
            </a:r>
            <a:r>
              <a:rPr lang="fr-BE" sz="4800" dirty="0" err="1"/>
              <a:t>resumé</a:t>
            </a:r>
            <a:endParaRPr lang="fr-BE" sz="4800" dirty="0"/>
          </a:p>
        </p:txBody>
      </p:sp>
      <p:pic>
        <p:nvPicPr>
          <p:cNvPr id="6" name="Graphique 5" descr="Adresse de courrier contour">
            <a:hlinkClick r:id="rId3"/>
            <a:extLst>
              <a:ext uri="{FF2B5EF4-FFF2-40B4-BE49-F238E27FC236}">
                <a16:creationId xmlns:a16="http://schemas.microsoft.com/office/drawing/2014/main" id="{0E42E909-96FC-4505-B504-F2AB76A717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16231" y="5393236"/>
            <a:ext cx="900000" cy="900000"/>
          </a:xfrm>
          <a:prstGeom prst="rect">
            <a:avLst/>
          </a:prstGeom>
        </p:spPr>
      </p:pic>
      <p:sp>
        <p:nvSpPr>
          <p:cNvPr id="3" name="Rectangle 2">
            <a:extLst>
              <a:ext uri="{FF2B5EF4-FFF2-40B4-BE49-F238E27FC236}">
                <a16:creationId xmlns:a16="http://schemas.microsoft.com/office/drawing/2014/main" id="{9CBF66CE-C466-42C6-9FF8-00DDD49957E1}"/>
              </a:ext>
            </a:extLst>
          </p:cNvPr>
          <p:cNvSpPr/>
          <p:nvPr/>
        </p:nvSpPr>
        <p:spPr>
          <a:xfrm>
            <a:off x="8962621" y="4622018"/>
            <a:ext cx="2007219" cy="669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bg1"/>
                </a:solidFill>
                <a:hlinkClick r:id="rId6">
                  <a:extLst>
                    <a:ext uri="{A12FA001-AC4F-418D-AE19-62706E023703}">
                      <ahyp:hlinkClr xmlns:ahyp="http://schemas.microsoft.com/office/drawing/2018/hyperlinkcolor" val="tx"/>
                    </a:ext>
                  </a:extLst>
                </a:hlinkClick>
              </a:rPr>
              <a:t>Je communique mon avis à l’IBEFE</a:t>
            </a:r>
            <a:endParaRPr lang="fr-BE" dirty="0">
              <a:solidFill>
                <a:schemeClr val="bg1"/>
              </a:solidFill>
            </a:endParaRPr>
          </a:p>
        </p:txBody>
      </p:sp>
    </p:spTree>
    <p:extLst>
      <p:ext uri="{BB962C8B-B14F-4D97-AF65-F5344CB8AC3E}">
        <p14:creationId xmlns:p14="http://schemas.microsoft.com/office/powerpoint/2010/main" val="52629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Personnel dans un restaurant">
            <a:extLst>
              <a:ext uri="{FF2B5EF4-FFF2-40B4-BE49-F238E27FC236}">
                <a16:creationId xmlns:a16="http://schemas.microsoft.com/office/drawing/2014/main" id="{4632D177-C452-96BD-F09B-D0B54BA77DB6}"/>
              </a:ext>
            </a:extLst>
          </p:cNvPr>
          <p:cNvPicPr>
            <a:picLocks noChangeAspect="1"/>
          </p:cNvPicPr>
          <p:nvPr/>
        </p:nvPicPr>
        <p:blipFill>
          <a:blip r:embed="rId3">
            <a:extLst>
              <a:ext uri="{28A0092B-C50C-407E-A947-70E740481C1C}">
                <a14:useLocalDpi xmlns:a14="http://schemas.microsoft.com/office/drawing/2010/main" val="0"/>
              </a:ext>
            </a:extLst>
          </a:blip>
          <a:srcRect t="1135" b="1135"/>
          <a:stretch/>
        </p:blipFill>
        <p:spPr>
          <a:xfrm>
            <a:off x="-1" y="190"/>
            <a:ext cx="8128855" cy="5291194"/>
          </a:xfrm>
          <a:prstGeom prst="rect">
            <a:avLst/>
          </a:prstGeom>
        </p:spPr>
      </p:pic>
      <p:sp>
        <p:nvSpPr>
          <p:cNvPr id="113" name="Rectangle 11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2800" b="1" kern="1200" dirty="0" err="1">
                <a:solidFill>
                  <a:srgbClr val="FFFFFF"/>
                </a:solidFill>
                <a:latin typeface="+mj-lt"/>
                <a:ea typeface="+mj-ea"/>
                <a:cs typeface="+mj-cs"/>
              </a:rPr>
              <a:t>HoReCa</a:t>
            </a:r>
            <a:r>
              <a:rPr lang="en-US" sz="2800" b="1" kern="1200" dirty="0">
                <a:solidFill>
                  <a:srgbClr val="FFFFFF"/>
                </a:solidFill>
                <a:latin typeface="+mj-lt"/>
                <a:ea typeface="+mj-ea"/>
                <a:cs typeface="+mj-cs"/>
              </a:rPr>
              <a:t>, </a:t>
            </a:r>
            <a:r>
              <a:rPr lang="en-US" sz="2800" b="1" kern="1200" dirty="0" err="1">
                <a:solidFill>
                  <a:srgbClr val="FFFFFF"/>
                </a:solidFill>
                <a:latin typeface="+mj-lt"/>
                <a:ea typeface="+mj-ea"/>
                <a:cs typeface="+mj-cs"/>
              </a:rPr>
              <a:t>Tourisme</a:t>
            </a:r>
            <a:r>
              <a:rPr lang="en-US" sz="2800" b="1" kern="1200" dirty="0">
                <a:solidFill>
                  <a:srgbClr val="FFFFFF"/>
                </a:solidFill>
                <a:latin typeface="+mj-lt"/>
                <a:ea typeface="+mj-ea"/>
                <a:cs typeface="+mj-cs"/>
              </a:rPr>
              <a:t> et Culture :</a:t>
            </a:r>
          </a:p>
        </p:txBody>
      </p:sp>
      <p:sp>
        <p:nvSpPr>
          <p:cNvPr id="117" name="Rectangle 1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4">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
        <p:nvSpPr>
          <p:cNvPr id="6" name="Espace réservé du texte 5">
            <a:extLst>
              <a:ext uri="{FF2B5EF4-FFF2-40B4-BE49-F238E27FC236}">
                <a16:creationId xmlns:a16="http://schemas.microsoft.com/office/drawing/2014/main" id="{0FA976F7-B737-4B78-BD44-8655BE4EED5B}"/>
              </a:ext>
            </a:extLst>
          </p:cNvPr>
          <p:cNvSpPr>
            <a:spLocks noGrp="1"/>
          </p:cNvSpPr>
          <p:nvPr>
            <p:ph type="body" idx="1"/>
          </p:nvPr>
        </p:nvSpPr>
        <p:spPr/>
        <p:txBody>
          <a:bodyPr/>
          <a:lstStyle/>
          <a:p>
            <a:endParaRPr lang="fr-BE"/>
          </a:p>
        </p:txBody>
      </p:sp>
      <p:sp>
        <p:nvSpPr>
          <p:cNvPr id="12" name="Sous-titre 2">
            <a:extLst>
              <a:ext uri="{FF2B5EF4-FFF2-40B4-BE49-F238E27FC236}">
                <a16:creationId xmlns:a16="http://schemas.microsoft.com/office/drawing/2014/main" id="{25931932-ACAE-4D8C-9219-A226BE683C2C}"/>
              </a:ext>
            </a:extLst>
          </p:cNvPr>
          <p:cNvSpPr txBox="1">
            <a:spLocks/>
          </p:cNvSpPr>
          <p:nvPr/>
        </p:nvSpPr>
        <p:spPr>
          <a:xfrm>
            <a:off x="8569324" y="5263721"/>
            <a:ext cx="3200400" cy="1463040"/>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Wingdings 3" pitchFamily="18" charset="2"/>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9pPr>
          </a:lstStyle>
          <a:p>
            <a:r>
              <a:rPr lang="fr-FR" sz="2400" b="1">
                <a:solidFill>
                  <a:srgbClr val="E6931A"/>
                </a:solidFill>
                <a:latin typeface="Tenorite" panose="00000500000000000000" pitchFamily="2" charset="0"/>
              </a:rPr>
              <a:t>Métiers Prioritaires IBEFE – Données, cartos et recommandations </a:t>
            </a:r>
            <a:endParaRPr lang="fr-FR" sz="2400" b="1" dirty="0">
              <a:solidFill>
                <a:srgbClr val="E6931A"/>
              </a:solidFill>
              <a:latin typeface="Tenorite" panose="00000500000000000000" pitchFamily="2" charset="0"/>
            </a:endParaRPr>
          </a:p>
        </p:txBody>
      </p:sp>
    </p:spTree>
    <p:extLst>
      <p:ext uri="{BB962C8B-B14F-4D97-AF65-F5344CB8AC3E}">
        <p14:creationId xmlns:p14="http://schemas.microsoft.com/office/powerpoint/2010/main" val="820122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D1101 Boucher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La demande d’emploi pour ce métier est très importante ; il figure structurellement dans la liste des métiers identifiés en pénurie par le FOREM. Au niveau de l’enseignement qualifiant, aucune filière n’est répertoriée au niveau du Bassin. Concernant la formation pour adulte, l’offre est bien présente sur le territoire notamment via l’IFAPME et les partenariats avec le Centre de compétence </a:t>
            </a:r>
            <a:r>
              <a:rPr lang="fr-BE" sz="1800" b="0" i="0" u="none" strike="noStrike" baseline="0" err="1">
                <a:solidFill>
                  <a:srgbClr val="212120"/>
                </a:solidFill>
                <a:latin typeface="Calibri" panose="020F0502020204030204" pitchFamily="34" charset="0"/>
              </a:rPr>
              <a:t>Epicuris</a:t>
            </a:r>
            <a:r>
              <a:rPr lang="fr-BE" sz="1800" b="0" i="0" u="none" strike="noStrike" baseline="0">
                <a:solidFill>
                  <a:srgbClr val="212120"/>
                </a:solidFill>
                <a:latin typeface="Calibri" panose="020F0502020204030204" pitchFamily="34" charset="0"/>
              </a:rPr>
              <a:t>. Toutefois, et en insistant sur la complémentarité à assurer avec l’offre existante, l’IBEFE pointe un potentiel de création par rapport au profil « Boucher de grande distribution » et pour des formations spécifiques « Désosseur, découpeur, préparateur ». Ces profils sont recherchés par les entreprises et peuvent être plus facilement accessibles pour certains demandeurs d’emploi.</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962324494"/>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896030956"/>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et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L’offre de formation reste peu couverte sur le territoire et toujours inexistante au niveau de l’enseignement</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7BF9C513-E7E7-B9B9-79C4-6FF49631614D}"/>
                  </a:ext>
                </a:extLst>
              </p:cNvPr>
              <p:cNvGraphicFramePr>
                <a:graphicFrameLocks noChangeAspect="1"/>
              </p:cNvGraphicFramePr>
              <p:nvPr>
                <p:extLst>
                  <p:ext uri="{D42A27DB-BD31-4B8C-83A1-F6EECF244321}">
                    <p14:modId xmlns:p14="http://schemas.microsoft.com/office/powerpoint/2010/main" val="738069087"/>
                  </p:ext>
                </p:extLst>
              </p:nvPr>
            </p:nvGraphicFramePr>
            <p:xfrm>
              <a:off x="9677935" y="146974"/>
              <a:ext cx="2080976" cy="1170549"/>
            </p:xfrm>
            <a:graphic>
              <a:graphicData uri="http://schemas.microsoft.com/office/powerpoint/2016/slidezoom">
                <pslz:sldZm>
                  <pslz:sldZmObj sldId="575" cId="3187551458">
                    <pslz:zmPr id="{719506F1-C2F8-466C-B037-F4055333572A}" returnToParent="0" transitionDur="1000">
                      <p166:blipFill xmlns:p166="http://schemas.microsoft.com/office/powerpoint/2016/6/main">
                        <a:blip r:embed="rId7"/>
                        <a:stretch>
                          <a:fillRect/>
                        </a:stretch>
                      </p166:blipFill>
                      <p166:spPr xmlns:p166="http://schemas.microsoft.com/office/powerpoint/2016/6/main">
                        <a:xfrm>
                          <a:off x="0" y="0"/>
                          <a:ext cx="2080976" cy="1170549"/>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7BF9C513-E7E7-B9B9-79C4-6FF49631614D}"/>
                  </a:ext>
                </a:extLst>
              </p:cNvPr>
              <p:cNvPicPr>
                <a:picLocks noGrp="1" noRot="1" noChangeAspect="1" noMove="1" noResize="1" noEditPoints="1" noAdjustHandles="1" noChangeArrowheads="1" noChangeShapeType="1"/>
              </p:cNvPicPr>
              <p:nvPr/>
            </p:nvPicPr>
            <p:blipFill>
              <a:blip r:embed="rId8"/>
              <a:stretch>
                <a:fillRect/>
              </a:stretch>
            </p:blipFill>
            <p:spPr>
              <a:xfrm>
                <a:off x="9677935" y="146974"/>
                <a:ext cx="2080976" cy="1170549"/>
              </a:xfrm>
              <a:prstGeom prst="rect">
                <a:avLst/>
              </a:prstGeom>
              <a:ln w="3175">
                <a:solidFill>
                  <a:prstClr val="ltGray"/>
                </a:solidFill>
              </a:ln>
            </p:spPr>
          </p:pic>
        </mc:Fallback>
      </mc:AlternateContent>
    </p:spTree>
    <p:extLst>
      <p:ext uri="{BB962C8B-B14F-4D97-AF65-F5344CB8AC3E}">
        <p14:creationId xmlns:p14="http://schemas.microsoft.com/office/powerpoint/2010/main" val="1917777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14" name="Rectangle 13"/>
          <p:cNvSpPr/>
          <p:nvPr/>
        </p:nvSpPr>
        <p:spPr>
          <a:xfrm>
            <a:off x="9500120" y="2468453"/>
            <a:ext cx="2617900" cy="1344422"/>
          </a:xfrm>
          <a:prstGeom prst="wedgeRectCallout">
            <a:avLst>
              <a:gd name="adj1" fmla="val -115066"/>
              <a:gd name="adj2" fmla="val 26783"/>
            </a:avLst>
          </a:prstGeom>
          <a:solidFill>
            <a:srgbClr val="F4B183"/>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Boucher-charcutier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Boucher-charcutier-traiteur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Boucher de grande distribution </a:t>
            </a:r>
          </a:p>
          <a:p>
            <a:pPr marL="171450" indent="-171450">
              <a:buFont typeface="Arial" panose="020B0604020202020204" pitchFamily="34" charset="0"/>
              <a:buChar char="•"/>
              <a:defRPr/>
            </a:pPr>
            <a:r>
              <a:rPr lang="fr-BE" sz="1100">
                <a:solidFill>
                  <a:prstClr val="black"/>
                </a:solidFill>
                <a:latin typeface="Calibri" panose="020F0502020204030204"/>
              </a:rPr>
              <a:t>Boucher</a:t>
            </a:r>
          </a:p>
          <a:p>
            <a:pPr marL="171450" indent="-171450">
              <a:buFont typeface="Arial" panose="020B0604020202020204" pitchFamily="34" charset="0"/>
              <a:buChar char="•"/>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Chef boucher</a:t>
            </a:r>
          </a:p>
          <a:p>
            <a:pPr marL="171450" indent="-171450">
              <a:buFont typeface="Arial" panose="020B0604020202020204" pitchFamily="34" charset="0"/>
              <a:buChar char="•"/>
              <a:defRPr/>
            </a:pPr>
            <a:r>
              <a:rPr lang="fr-BE" sz="1100">
                <a:solidFill>
                  <a:prstClr val="black"/>
                </a:solidFill>
                <a:latin typeface="Calibri" panose="020F0502020204030204"/>
              </a:rPr>
              <a:t>Boucher-Charcutier Artisan</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3">
            <a:extLst>
              <a:ext uri="{FF2B5EF4-FFF2-40B4-BE49-F238E27FC236}">
                <a16:creationId xmlns:a16="http://schemas.microsoft.com/office/drawing/2014/main" id="{7A4400B6-580C-4B14-A728-5EE439CD1526}"/>
              </a:ext>
            </a:extLst>
          </p:cNvPr>
          <p:cNvSpPr/>
          <p:nvPr/>
        </p:nvSpPr>
        <p:spPr>
          <a:xfrm>
            <a:off x="690113" y="1459873"/>
            <a:ext cx="2992027" cy="1008580"/>
          </a:xfrm>
          <a:prstGeom prst="wedgeRectCallout">
            <a:avLst>
              <a:gd name="adj1" fmla="val 111457"/>
              <a:gd name="adj2" fmla="val 178553"/>
            </a:avLst>
          </a:prstGeom>
          <a:solidFill>
            <a:srgbClr val="F4B183"/>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Boucher-charcutier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Boucher-charcutier-traiteur</a:t>
            </a:r>
          </a:p>
          <a:p>
            <a:pPr marL="171450" indent="-171450">
              <a:buFont typeface="Arial" panose="020B0604020202020204" pitchFamily="34" charset="0"/>
              <a:buChar char="•"/>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Boucher de grande distribution</a:t>
            </a:r>
          </a:p>
          <a:p>
            <a:pPr marL="171450" indent="-171450">
              <a:buFont typeface="Arial" panose="020B0604020202020204" pitchFamily="34" charset="0"/>
              <a:buChar char="•"/>
              <a:defRPr/>
            </a:pPr>
            <a:r>
              <a:rPr lang="fr-BE" sz="1100">
                <a:solidFill>
                  <a:prstClr val="black"/>
                </a:solidFill>
                <a:latin typeface="Calibri" panose="020F0502020204030204"/>
              </a:rPr>
              <a:t>Boucher-Charcutier Artisan</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ZoneTexte 6">
            <a:extLst>
              <a:ext uri="{FF2B5EF4-FFF2-40B4-BE49-F238E27FC236}">
                <a16:creationId xmlns:a16="http://schemas.microsoft.com/office/drawing/2014/main" id="{61DCC8C9-AC5A-40C4-A438-F48BCFBF1803}"/>
              </a:ext>
            </a:extLst>
          </p:cNvPr>
          <p:cNvSpPr txBox="1"/>
          <p:nvPr/>
        </p:nvSpPr>
        <p:spPr>
          <a:xfrm>
            <a:off x="11336215" y="3429000"/>
            <a:ext cx="484325" cy="276999"/>
          </a:xfrm>
          <a:prstGeom prst="rect">
            <a:avLst/>
          </a:prstGeom>
          <a:noFill/>
        </p:spPr>
        <p:txBody>
          <a:bodyPr wrap="square" rtlCol="0">
            <a:spAutoFit/>
          </a:bodyPr>
          <a:lstStyle/>
          <a:p>
            <a:r>
              <a:rPr lang="fr-BE" sz="1200" b="1">
                <a:solidFill>
                  <a:srgbClr val="FF0000"/>
                </a:solidFill>
              </a:rPr>
              <a:t>New</a:t>
            </a:r>
          </a:p>
        </p:txBody>
      </p:sp>
      <p:sp>
        <p:nvSpPr>
          <p:cNvPr id="2" name="Titre 3">
            <a:extLst>
              <a:ext uri="{FF2B5EF4-FFF2-40B4-BE49-F238E27FC236}">
                <a16:creationId xmlns:a16="http://schemas.microsoft.com/office/drawing/2014/main" id="{6A44C5E3-E5E9-BBE2-B013-7A918E12E26C}"/>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D1101 Boucher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3" name="ZoneTexte 2">
            <a:extLst>
              <a:ext uri="{FF2B5EF4-FFF2-40B4-BE49-F238E27FC236}">
                <a16:creationId xmlns:a16="http://schemas.microsoft.com/office/drawing/2014/main" id="{9509F423-9B87-4C3C-EC54-49D5A2A22CFC}"/>
              </a:ext>
            </a:extLst>
          </p:cNvPr>
          <p:cNvSpPr txBox="1"/>
          <p:nvPr/>
        </p:nvSpPr>
        <p:spPr>
          <a:xfrm>
            <a:off x="2511763" y="2066383"/>
            <a:ext cx="484325" cy="276999"/>
          </a:xfrm>
          <a:prstGeom prst="rect">
            <a:avLst/>
          </a:prstGeom>
          <a:noFill/>
        </p:spPr>
        <p:txBody>
          <a:bodyPr wrap="square" rtlCol="0">
            <a:spAutoFit/>
          </a:bodyPr>
          <a:lstStyle/>
          <a:p>
            <a:r>
              <a:rPr lang="fr-BE" sz="1200" b="1">
                <a:solidFill>
                  <a:srgbClr val="FF0000"/>
                </a:solidFill>
              </a:rPr>
              <a:t>New</a:t>
            </a:r>
          </a:p>
        </p:txBody>
      </p:sp>
    </p:spTree>
    <p:extLst>
      <p:ext uri="{BB962C8B-B14F-4D97-AF65-F5344CB8AC3E}">
        <p14:creationId xmlns:p14="http://schemas.microsoft.com/office/powerpoint/2010/main" val="3187551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D1102 Boulanger - Pâtissier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130025"/>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Maintien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Maintien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La formation est bien couverte sur le territoire ; néanmoins le recrutement reste difficile, certainement aussi en raison d’une image inadéquate de la réalité du métier, même pour des jeunes déjà engagés en formation. En effet, les horaires du cursus et des stages ne confrontent pas les apprenants aux conditions de travail difficiles du métier. L’offre de formation ayant été récemment renforcée en formation initiale notamment, la priorité va au soutien et au maintien de l’offre existante.</a:t>
            </a:r>
          </a:p>
          <a:p>
            <a:pPr marL="0" indent="0" algn="l">
              <a:buNone/>
            </a:pPr>
            <a:r>
              <a:rPr kumimoji="0" lang="fr-BE" sz="1800" kern="1200" cap="none" spc="0" normalizeH="0" noProof="0">
                <a:ln>
                  <a:noFill/>
                </a:ln>
                <a:solidFill>
                  <a:srgbClr val="212120"/>
                </a:solidFill>
                <a:effectLst/>
                <a:uLnTx/>
                <a:uFillTx/>
                <a:latin typeface="Calibri" panose="020F0502020204030204" pitchFamily="34" charset="0"/>
              </a:rPr>
              <a:t>Les mêmes en</a:t>
            </a:r>
            <a:r>
              <a:rPr lang="fr-BE" sz="1800">
                <a:solidFill>
                  <a:srgbClr val="212120"/>
                </a:solidFill>
                <a:latin typeface="Calibri" panose="020F0502020204030204" pitchFamily="34" charset="0"/>
              </a:rPr>
              <a:t>jeux sont identifiés pour la Pâtissier</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758925176"/>
              </p:ext>
            </p:extLst>
          </p:nvPr>
        </p:nvGraphicFramePr>
        <p:xfrm>
          <a:off x="5534212" y="1274461"/>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990660196"/>
              </p:ext>
            </p:extLst>
          </p:nvPr>
        </p:nvGraphicFramePr>
        <p:xfrm>
          <a:off x="418931" y="5122893"/>
          <a:ext cx="11354137" cy="1592774"/>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06753">
                <a:tc>
                  <a:txBody>
                    <a:bodyPr/>
                    <a:lstStyle/>
                    <a:p>
                      <a:pPr algn="ctr"/>
                      <a:r>
                        <a:rPr lang="fr-BE"/>
                        <a:t>Reconduction 2023 : </a:t>
                      </a:r>
                      <a:r>
                        <a:rPr lang="fr-BE" b="1">
                          <a:solidFill>
                            <a:srgbClr val="FF0000"/>
                          </a:solidFill>
                        </a:rPr>
                        <a:t>Création formation initiale (Enseignement Technique) </a:t>
                      </a:r>
                      <a:r>
                        <a:rPr lang="fr-BE"/>
                        <a:t>et maintien en formation pour adulte</a:t>
                      </a:r>
                    </a:p>
                  </a:txBody>
                  <a:tcPr>
                    <a:solidFill>
                      <a:schemeClr val="accent5">
                        <a:lumMod val="75000"/>
                      </a:schemeClr>
                    </a:solidFill>
                  </a:tcPr>
                </a:tc>
                <a:extLst>
                  <a:ext uri="{0D108BD9-81ED-4DB2-BD59-A6C34878D82A}">
                    <a16:rowId xmlns:a16="http://schemas.microsoft.com/office/drawing/2014/main" val="2809913012"/>
                  </a:ext>
                </a:extLst>
              </a:tr>
              <a:tr h="1227014">
                <a:tc>
                  <a:txBody>
                    <a:bodyPr/>
                    <a:lstStyle/>
                    <a:p>
                      <a:r>
                        <a:rPr lang="fr-BE" sz="1600"/>
                        <a:t>Si l’offre d’enseignement est bien couverte au niveau de l’enseignement professionnel, elle n’existe pas sur notre Bassin au niveau de l’enseignement technique. Outre le fait de permettre aux jeunes d’acquérir les compétences nécessaires au métier de boulanger-pâtissier, le parcours en qualification technique étoffe la formation en proposant également des apprentissages liés à la création et à la gestion d’une boulangerie. Le développement de cette offre sur notre Bassin pourrait donc s’avérer pertinent.</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BC9C496E-01B3-6D70-2530-13D69CA66C77}"/>
                  </a:ext>
                </a:extLst>
              </p:cNvPr>
              <p:cNvGraphicFramePr>
                <a:graphicFrameLocks noChangeAspect="1"/>
              </p:cNvGraphicFramePr>
              <p:nvPr>
                <p:extLst>
                  <p:ext uri="{D42A27DB-BD31-4B8C-83A1-F6EECF244321}">
                    <p14:modId xmlns:p14="http://schemas.microsoft.com/office/powerpoint/2010/main" val="1473065822"/>
                  </p:ext>
                </p:extLst>
              </p:nvPr>
            </p:nvGraphicFramePr>
            <p:xfrm>
              <a:off x="10082394" y="288156"/>
              <a:ext cx="1627826" cy="915652"/>
            </p:xfrm>
            <a:graphic>
              <a:graphicData uri="http://schemas.microsoft.com/office/powerpoint/2016/slidezoom">
                <pslz:sldZm>
                  <pslz:sldZmObj sldId="331" cId="3537774287">
                    <pslz:zmPr id="{FDE8814F-110E-4DA9-A714-679AAB3B2AE3}" returnToParent="0" transitionDur="1000">
                      <p166:blipFill xmlns:p166="http://schemas.microsoft.com/office/powerpoint/2016/6/main">
                        <a:blip r:embed="rId8"/>
                        <a:stretch>
                          <a:fillRect/>
                        </a:stretch>
                      </p166:blipFill>
                      <p166:spPr xmlns:p166="http://schemas.microsoft.com/office/powerpoint/2016/6/main">
                        <a:xfrm>
                          <a:off x="0" y="0"/>
                          <a:ext cx="1627826" cy="915652"/>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BC9C496E-01B3-6D70-2530-13D69CA66C77}"/>
                  </a:ext>
                </a:extLst>
              </p:cNvPr>
              <p:cNvPicPr>
                <a:picLocks noGrp="1" noRot="1" noChangeAspect="1" noMove="1" noResize="1" noEditPoints="1" noAdjustHandles="1" noChangeArrowheads="1" noChangeShapeType="1"/>
              </p:cNvPicPr>
              <p:nvPr/>
            </p:nvPicPr>
            <p:blipFill>
              <a:blip r:embed="rId9"/>
              <a:stretch>
                <a:fillRect/>
              </a:stretch>
            </p:blipFill>
            <p:spPr>
              <a:xfrm>
                <a:off x="10082394" y="288156"/>
                <a:ext cx="1627826" cy="915652"/>
              </a:xfrm>
              <a:prstGeom prst="rect">
                <a:avLst/>
              </a:prstGeom>
              <a:ln w="3175">
                <a:solidFill>
                  <a:prstClr val="ltGray"/>
                </a:solidFill>
              </a:ln>
            </p:spPr>
          </p:pic>
        </mc:Fallback>
      </mc:AlternateContent>
      <p:pic>
        <p:nvPicPr>
          <p:cNvPr id="2" name="Image 1">
            <a:extLst>
              <a:ext uri="{FF2B5EF4-FFF2-40B4-BE49-F238E27FC236}">
                <a16:creationId xmlns:a16="http://schemas.microsoft.com/office/drawing/2014/main" id="{82A678AB-7939-4601-A207-239592640A9F}"/>
              </a:ext>
            </a:extLst>
          </p:cNvPr>
          <p:cNvPicPr>
            <a:picLocks noChangeAspect="1"/>
          </p:cNvPicPr>
          <p:nvPr/>
        </p:nvPicPr>
        <p:blipFill>
          <a:blip r:embed="rId10"/>
          <a:stretch>
            <a:fillRect/>
          </a:stretch>
        </p:blipFill>
        <p:spPr>
          <a:xfrm>
            <a:off x="0" y="4870711"/>
            <a:ext cx="756745" cy="448442"/>
          </a:xfrm>
          <a:prstGeom prst="rect">
            <a:avLst/>
          </a:prstGeom>
        </p:spPr>
      </p:pic>
    </p:spTree>
    <p:extLst>
      <p:ext uri="{BB962C8B-B14F-4D97-AF65-F5344CB8AC3E}">
        <p14:creationId xmlns:p14="http://schemas.microsoft.com/office/powerpoint/2010/main" val="1762618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814945" y="886691"/>
            <a:ext cx="8880763" cy="5195454"/>
          </a:xfrm>
          <a:prstGeom prst="rect">
            <a:avLst/>
          </a:prstGeom>
          <a:noFill/>
          <a:ln w="9525">
            <a:noFill/>
            <a:miter lim="800000"/>
            <a:headEnd/>
            <a:tailEnd/>
          </a:ln>
        </p:spPr>
      </p:pic>
      <p:sp>
        <p:nvSpPr>
          <p:cNvPr id="2" name="Rectangle 1"/>
          <p:cNvSpPr/>
          <p:nvPr/>
        </p:nvSpPr>
        <p:spPr>
          <a:xfrm>
            <a:off x="1247566" y="659947"/>
            <a:ext cx="2629109" cy="1164561"/>
          </a:xfrm>
          <a:prstGeom prst="wedgeRectCallout">
            <a:avLst>
              <a:gd name="adj1" fmla="val 101027"/>
              <a:gd name="adj2" fmla="val 199272"/>
            </a:avLst>
          </a:prstGeom>
          <a:solidFill>
            <a:srgbClr val="F4B183"/>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 artisan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Ouvrier boulanger-pâtissier</a:t>
            </a:r>
          </a:p>
        </p:txBody>
      </p:sp>
      <p:sp>
        <p:nvSpPr>
          <p:cNvPr id="7" name="Rectangle 6"/>
          <p:cNvSpPr/>
          <p:nvPr/>
        </p:nvSpPr>
        <p:spPr>
          <a:xfrm>
            <a:off x="4142837" y="877909"/>
            <a:ext cx="1828800" cy="631065"/>
          </a:xfrm>
          <a:prstGeom prst="wedgeRectCallout">
            <a:avLst>
              <a:gd name="adj1" fmla="val 12970"/>
              <a:gd name="adj2" fmla="val 382908"/>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Au four et au moulin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Boulangerie - Pâtisserie</a:t>
            </a:r>
          </a:p>
        </p:txBody>
      </p:sp>
      <p:sp>
        <p:nvSpPr>
          <p:cNvPr id="11" name="Rectangle 10"/>
          <p:cNvSpPr/>
          <p:nvPr/>
        </p:nvSpPr>
        <p:spPr>
          <a:xfrm>
            <a:off x="219075" y="3329190"/>
            <a:ext cx="1828800" cy="631065"/>
          </a:xfrm>
          <a:prstGeom prst="wedgeRectCallout">
            <a:avLst>
              <a:gd name="adj1" fmla="val 131279"/>
              <a:gd name="adj2" fmla="val 127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d’enseignement technique du Hainaut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p:txBody>
      </p:sp>
      <p:sp>
        <p:nvSpPr>
          <p:cNvPr id="12" name="Rectangle 11"/>
          <p:cNvSpPr/>
          <p:nvPr/>
        </p:nvSpPr>
        <p:spPr>
          <a:xfrm>
            <a:off x="1571223" y="1951834"/>
            <a:ext cx="2129307" cy="631065"/>
          </a:xfrm>
          <a:prstGeom prst="wedgeRectCallout">
            <a:avLst>
              <a:gd name="adj1" fmla="val 120012"/>
              <a:gd name="adj2" fmla="val 235969"/>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Prom</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Soc secondaire Borinage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p:txBody>
      </p:sp>
      <p:sp>
        <p:nvSpPr>
          <p:cNvPr id="13" name="Rectangle 12"/>
          <p:cNvSpPr/>
          <p:nvPr/>
        </p:nvSpPr>
        <p:spPr>
          <a:xfrm>
            <a:off x="9519632" y="2385912"/>
            <a:ext cx="2334197" cy="1210457"/>
          </a:xfrm>
          <a:prstGeom prst="wedgeRectCallout">
            <a:avLst>
              <a:gd name="adj1" fmla="val -123291"/>
              <a:gd name="adj2" fmla="val 44122"/>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Ouvrier boulanger-pâtissier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Boulanger - pâtissier artisan</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p:cNvSpPr/>
          <p:nvPr/>
        </p:nvSpPr>
        <p:spPr>
          <a:xfrm>
            <a:off x="5340927" y="5625923"/>
            <a:ext cx="2200304" cy="887893"/>
          </a:xfrm>
          <a:prstGeom prst="wedgeRectCallout">
            <a:avLst>
              <a:gd name="adj1" fmla="val -26467"/>
              <a:gd name="adj2" fmla="val -259948"/>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Saint – Vincent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de fabrication du secteur alimentaire</a:t>
            </a:r>
          </a:p>
        </p:txBody>
      </p:sp>
      <p:sp>
        <p:nvSpPr>
          <p:cNvPr id="15" name="Rectangle 14"/>
          <p:cNvSpPr/>
          <p:nvPr/>
        </p:nvSpPr>
        <p:spPr>
          <a:xfrm>
            <a:off x="656823" y="2582899"/>
            <a:ext cx="1828800" cy="631065"/>
          </a:xfrm>
          <a:prstGeom prst="wedgeRectCallout">
            <a:avLst>
              <a:gd name="adj1" fmla="val 193956"/>
              <a:gd name="adj2" fmla="val 133928"/>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Jean Meunier: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Aide boulanger - Pâtissier</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p:cNvSpPr/>
          <p:nvPr/>
        </p:nvSpPr>
        <p:spPr>
          <a:xfrm>
            <a:off x="219075" y="4693570"/>
            <a:ext cx="1828800" cy="631065"/>
          </a:xfrm>
          <a:prstGeom prst="wedgeRectCallout">
            <a:avLst>
              <a:gd name="adj1" fmla="val 164378"/>
              <a:gd name="adj2" fmla="val -57908"/>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dirty="0">
                <a:solidFill>
                  <a:prstClr val="black"/>
                </a:solidFill>
                <a:latin typeface="Calibri" panose="020F0502020204030204"/>
              </a:rPr>
              <a:t>EAFC</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Colfontaine-Jurbise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Boulanger - Pâtissier</a:t>
            </a:r>
          </a:p>
        </p:txBody>
      </p:sp>
      <p:sp>
        <p:nvSpPr>
          <p:cNvPr id="17" name="Rectangle 16"/>
          <p:cNvSpPr/>
          <p:nvPr/>
        </p:nvSpPr>
        <p:spPr>
          <a:xfrm>
            <a:off x="9277305" y="1323728"/>
            <a:ext cx="2576524" cy="931154"/>
          </a:xfrm>
          <a:prstGeom prst="wedgeRectCallout">
            <a:avLst>
              <a:gd name="adj1" fmla="val -103335"/>
              <a:gd name="adj2" fmla="val 8078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des sciences et des technologies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Patron boulanger-pâtissier-chocolatier</a:t>
            </a:r>
            <a:r>
              <a:rPr lang="fr-BE" sz="1100" dirty="0">
                <a:solidFill>
                  <a:prstClr val="black"/>
                </a:solidFill>
                <a:latin typeface="Calibri" panose="020F0502020204030204"/>
              </a:rPr>
              <a:t> (7</a:t>
            </a:r>
            <a:r>
              <a:rPr lang="fr-BE" sz="1100" baseline="30000" dirty="0">
                <a:solidFill>
                  <a:prstClr val="black"/>
                </a:solidFill>
                <a:latin typeface="Calibri" panose="020F0502020204030204"/>
              </a:rPr>
              <a:t>ème</a:t>
            </a:r>
            <a:r>
              <a:rPr lang="fr-BE" sz="1100" dirty="0">
                <a:solidFill>
                  <a:prstClr val="black"/>
                </a:solidFill>
                <a:latin typeface="Calibri" panose="020F0502020204030204"/>
              </a:rPr>
              <a:t>)</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6">
            <a:extLst>
              <a:ext uri="{FF2B5EF4-FFF2-40B4-BE49-F238E27FC236}">
                <a16:creationId xmlns:a16="http://schemas.microsoft.com/office/drawing/2014/main" id="{BEA32B94-B329-4D89-9662-8A382357CFFB}"/>
              </a:ext>
            </a:extLst>
          </p:cNvPr>
          <p:cNvSpPr/>
          <p:nvPr/>
        </p:nvSpPr>
        <p:spPr>
          <a:xfrm>
            <a:off x="8988486" y="5018049"/>
            <a:ext cx="1828800" cy="631065"/>
          </a:xfrm>
          <a:prstGeom prst="wedgeRectCallout">
            <a:avLst>
              <a:gd name="adj1" fmla="val -119275"/>
              <a:gd name="adj2" fmla="val -9934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provincial d’enseignement Charles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Deliège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Boulanger - Pâtissier</a:t>
            </a:r>
          </a:p>
        </p:txBody>
      </p:sp>
      <p:sp>
        <p:nvSpPr>
          <p:cNvPr id="4" name="ZoneTexte 3">
            <a:extLst>
              <a:ext uri="{FF2B5EF4-FFF2-40B4-BE49-F238E27FC236}">
                <a16:creationId xmlns:a16="http://schemas.microsoft.com/office/drawing/2014/main" id="{3EC09445-CAD6-2483-4CFA-C48B8EBA876A}"/>
              </a:ext>
            </a:extLst>
          </p:cNvPr>
          <p:cNvSpPr txBox="1"/>
          <p:nvPr/>
        </p:nvSpPr>
        <p:spPr>
          <a:xfrm>
            <a:off x="3079451" y="965228"/>
            <a:ext cx="484325" cy="276999"/>
          </a:xfrm>
          <a:prstGeom prst="rect">
            <a:avLst/>
          </a:prstGeom>
          <a:noFill/>
        </p:spPr>
        <p:txBody>
          <a:bodyPr wrap="square" rtlCol="0">
            <a:spAutoFit/>
          </a:bodyPr>
          <a:lstStyle/>
          <a:p>
            <a:r>
              <a:rPr lang="fr-BE" sz="1200" b="1">
                <a:solidFill>
                  <a:srgbClr val="FF0000"/>
                </a:solidFill>
              </a:rPr>
              <a:t>New</a:t>
            </a:r>
          </a:p>
        </p:txBody>
      </p:sp>
      <p:sp>
        <p:nvSpPr>
          <p:cNvPr id="5" name="ZoneTexte 4">
            <a:extLst>
              <a:ext uri="{FF2B5EF4-FFF2-40B4-BE49-F238E27FC236}">
                <a16:creationId xmlns:a16="http://schemas.microsoft.com/office/drawing/2014/main" id="{B82CB516-8779-BB3C-072E-31B880BE28EA}"/>
              </a:ext>
            </a:extLst>
          </p:cNvPr>
          <p:cNvSpPr txBox="1"/>
          <p:nvPr/>
        </p:nvSpPr>
        <p:spPr>
          <a:xfrm>
            <a:off x="11369504" y="3315680"/>
            <a:ext cx="484325" cy="276999"/>
          </a:xfrm>
          <a:prstGeom prst="rect">
            <a:avLst/>
          </a:prstGeom>
          <a:noFill/>
        </p:spPr>
        <p:txBody>
          <a:bodyPr wrap="square" rtlCol="0">
            <a:spAutoFit/>
          </a:bodyPr>
          <a:lstStyle/>
          <a:p>
            <a:r>
              <a:rPr lang="fr-BE" sz="1200" b="1">
                <a:solidFill>
                  <a:srgbClr val="FF0000"/>
                </a:solidFill>
              </a:rPr>
              <a:t>New</a:t>
            </a:r>
          </a:p>
        </p:txBody>
      </p:sp>
      <p:sp>
        <p:nvSpPr>
          <p:cNvPr id="6" name="ZoneTexte 5">
            <a:extLst>
              <a:ext uri="{FF2B5EF4-FFF2-40B4-BE49-F238E27FC236}">
                <a16:creationId xmlns:a16="http://schemas.microsoft.com/office/drawing/2014/main" id="{F7BDE662-9629-4D47-0D0C-D47E414A3825}"/>
              </a:ext>
            </a:extLst>
          </p:cNvPr>
          <p:cNvSpPr txBox="1"/>
          <p:nvPr/>
        </p:nvSpPr>
        <p:spPr>
          <a:xfrm>
            <a:off x="2319957" y="2907203"/>
            <a:ext cx="484325" cy="276999"/>
          </a:xfrm>
          <a:prstGeom prst="rect">
            <a:avLst/>
          </a:prstGeom>
          <a:noFill/>
        </p:spPr>
        <p:txBody>
          <a:bodyPr wrap="square" rtlCol="0">
            <a:spAutoFit/>
          </a:bodyPr>
          <a:lstStyle/>
          <a:p>
            <a:r>
              <a:rPr lang="fr-BE" sz="1200" b="1">
                <a:solidFill>
                  <a:srgbClr val="FF0000"/>
                </a:solidFill>
              </a:rPr>
              <a:t>New</a:t>
            </a:r>
          </a:p>
        </p:txBody>
      </p:sp>
      <p:sp>
        <p:nvSpPr>
          <p:cNvPr id="10" name="Titre 3">
            <a:extLst>
              <a:ext uri="{FF2B5EF4-FFF2-40B4-BE49-F238E27FC236}">
                <a16:creationId xmlns:a16="http://schemas.microsoft.com/office/drawing/2014/main" id="{E1C37692-5899-7CDE-080A-37CC02F4FF56}"/>
              </a:ext>
            </a:extLst>
          </p:cNvPr>
          <p:cNvSpPr txBox="1">
            <a:spLocks/>
          </p:cNvSpPr>
          <p:nvPr/>
        </p:nvSpPr>
        <p:spPr>
          <a:xfrm>
            <a:off x="226969" y="60642"/>
            <a:ext cx="9720072" cy="671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r>
              <a:rPr kumimoji="0" lang="fr-BE" sz="2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j-ea"/>
                <a:cs typeface="+mj-cs"/>
              </a:rPr>
              <a:t>D1102 Boulanger - Pâtissier</a:t>
            </a: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endPar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endParaRPr>
          </a:p>
        </p:txBody>
      </p:sp>
      <p:sp>
        <p:nvSpPr>
          <p:cNvPr id="3" name="ZoneTexte 2">
            <a:extLst>
              <a:ext uri="{FF2B5EF4-FFF2-40B4-BE49-F238E27FC236}">
                <a16:creationId xmlns:a16="http://schemas.microsoft.com/office/drawing/2014/main" id="{0E23B206-1477-9D1E-6CF9-DDF578689530}"/>
              </a:ext>
            </a:extLst>
          </p:cNvPr>
          <p:cNvSpPr txBox="1"/>
          <p:nvPr/>
        </p:nvSpPr>
        <p:spPr>
          <a:xfrm>
            <a:off x="9797879" y="1985233"/>
            <a:ext cx="484325" cy="276999"/>
          </a:xfrm>
          <a:prstGeom prst="rect">
            <a:avLst/>
          </a:prstGeom>
          <a:noFill/>
        </p:spPr>
        <p:txBody>
          <a:bodyPr wrap="square" rtlCol="0">
            <a:spAutoFit/>
          </a:bodyPr>
          <a:lstStyle/>
          <a:p>
            <a:r>
              <a:rPr lang="fr-BE" sz="1200" b="1" dirty="0">
                <a:solidFill>
                  <a:srgbClr val="FF0000"/>
                </a:solidFill>
              </a:rPr>
              <a:t>New</a:t>
            </a:r>
          </a:p>
        </p:txBody>
      </p:sp>
    </p:spTree>
    <p:extLst>
      <p:ext uri="{BB962C8B-B14F-4D97-AF65-F5344CB8AC3E}">
        <p14:creationId xmlns:p14="http://schemas.microsoft.com/office/powerpoint/2010/main" val="3537774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G1403 Exploitant de maison d’hôte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Création formation </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développement des séjours en maisons d’hôte ou gîtes chez l’habitant s’est fortement accru au cours des dernières années, en lien avec un phénomène d’uberisation global de la société. La crise sanitaire a également relancé le tourisme de proximité. Une offre de formation complémentaire pour adultes pourrait permettre à certains publics de créer leur propre emploi.</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972559085"/>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32959478"/>
              </p:ext>
            </p:extLst>
          </p:nvPr>
        </p:nvGraphicFramePr>
        <p:xfrm>
          <a:off x="560439" y="5438889"/>
          <a:ext cx="11354137" cy="128524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a:t>
                      </a:r>
                      <a:r>
                        <a:rPr lang="fr-BE">
                          <a:solidFill>
                            <a:srgbClr val="FF0000"/>
                          </a:solidFill>
                        </a:rPr>
                        <a:t>Métiers non-prioritaire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Le métier est assez spécifique, pas forcément adapté pour un public jeune et n’existe pas dans les référentiels de l’enseignement. En ce qui concerne la formation pour adultes, l’IFAPME propose une filière en formation continue sur le Bassin.  Le besoin est donc couvert.</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9DBF3DEB-D084-ED8D-F32A-F307429BA7B6}"/>
                  </a:ext>
                </a:extLst>
              </p:cNvPr>
              <p:cNvGraphicFramePr>
                <a:graphicFrameLocks noChangeAspect="1"/>
              </p:cNvGraphicFramePr>
              <p:nvPr>
                <p:extLst>
                  <p:ext uri="{D42A27DB-BD31-4B8C-83A1-F6EECF244321}">
                    <p14:modId xmlns:p14="http://schemas.microsoft.com/office/powerpoint/2010/main" val="514801539"/>
                  </p:ext>
                </p:extLst>
              </p:nvPr>
            </p:nvGraphicFramePr>
            <p:xfrm>
              <a:off x="9900088" y="236557"/>
              <a:ext cx="1769807" cy="995516"/>
            </p:xfrm>
            <a:graphic>
              <a:graphicData uri="http://schemas.microsoft.com/office/powerpoint/2016/slidezoom">
                <pslz:sldZm>
                  <pslz:sldZmObj sldId="578" cId="4217927892">
                    <pslz:zmPr id="{33401934-571B-493C-B876-5F12F1611EA6}" returnToParent="0" transitionDur="1000">
                      <p166:blipFill xmlns:p166="http://schemas.microsoft.com/office/powerpoint/2016/6/main">
                        <a:blip r:embed="rId7"/>
                        <a:stretch>
                          <a:fillRect/>
                        </a:stretch>
                      </p166:blipFill>
                      <p166:spPr xmlns:p166="http://schemas.microsoft.com/office/powerpoint/2016/6/main">
                        <a:xfrm>
                          <a:off x="0" y="0"/>
                          <a:ext cx="1769807" cy="995516"/>
                        </a:xfrm>
                        <a:prstGeom prst="rect">
                          <a:avLst/>
                        </a:prstGeom>
                        <a:ln w="3175">
                          <a:solidFill>
                            <a:prstClr val="ltGray"/>
                          </a:solidFill>
                        </a:ln>
                      </p166:spPr>
                    </pslz:zmPr>
                  </pslz:sldZmObj>
                </pslz:sldZm>
              </a:graphicData>
            </a:graphic>
          </p:graphicFrame>
        </mc:Choice>
        <mc:Fallback xmlns="">
          <p:pic>
            <p:nvPicPr>
              <p:cNvPr id="5" name="Zoom de diapositive 4">
                <a:hlinkClick r:id="rId10" action="ppaction://hlinksldjump"/>
                <a:extLst>
                  <a:ext uri="{FF2B5EF4-FFF2-40B4-BE49-F238E27FC236}">
                    <a16:creationId xmlns:a16="http://schemas.microsoft.com/office/drawing/2014/main" id="{9DBF3DEB-D084-ED8D-F32A-F307429BA7B6}"/>
                  </a:ext>
                </a:extLst>
              </p:cNvPr>
              <p:cNvPicPr>
                <a:picLocks noGrp="1" noRot="1" noChangeAspect="1" noMove="1" noResize="1" noEditPoints="1" noAdjustHandles="1" noChangeArrowheads="1" noChangeShapeType="1"/>
              </p:cNvPicPr>
              <p:nvPr/>
            </p:nvPicPr>
            <p:blipFill>
              <a:blip r:embed="rId9"/>
              <a:stretch>
                <a:fillRect/>
              </a:stretch>
            </p:blipFill>
            <p:spPr>
              <a:xfrm>
                <a:off x="9900088" y="236557"/>
                <a:ext cx="1769807" cy="995516"/>
              </a:xfrm>
              <a:prstGeom prst="rect">
                <a:avLst/>
              </a:prstGeom>
              <a:ln w="3175">
                <a:solidFill>
                  <a:prstClr val="ltGray"/>
                </a:solidFill>
              </a:ln>
            </p:spPr>
          </p:pic>
        </mc:Fallback>
      </mc:AlternateContent>
      <p:sp>
        <p:nvSpPr>
          <p:cNvPr id="7" name="ZoneTexte 6">
            <a:extLst>
              <a:ext uri="{FF2B5EF4-FFF2-40B4-BE49-F238E27FC236}">
                <a16:creationId xmlns:a16="http://schemas.microsoft.com/office/drawing/2014/main" id="{DAE441C4-F6FC-EA7B-B4BD-B5E0671DA427}"/>
              </a:ext>
            </a:extLst>
          </p:cNvPr>
          <p:cNvSpPr txBox="1"/>
          <p:nvPr/>
        </p:nvSpPr>
        <p:spPr>
          <a:xfrm>
            <a:off x="5627487" y="5158243"/>
            <a:ext cx="6775373" cy="246221"/>
          </a:xfrm>
          <a:prstGeom prst="rect">
            <a:avLst/>
          </a:prstGeom>
          <a:noFill/>
        </p:spPr>
        <p:txBody>
          <a:bodyPr wrap="square" rtlCol="0">
            <a:spAutoFit/>
          </a:bodyPr>
          <a:lstStyle/>
          <a:p>
            <a:r>
              <a:rPr lang="fr-BE" sz="1000"/>
              <a:t>* Les Formations continues IFAPME ne sont pas répertoriées dans les informations transmises à l’IBEFE</a:t>
            </a:r>
          </a:p>
        </p:txBody>
      </p:sp>
      <p:pic>
        <p:nvPicPr>
          <p:cNvPr id="2" name="Image 1">
            <a:extLst>
              <a:ext uri="{FF2B5EF4-FFF2-40B4-BE49-F238E27FC236}">
                <a16:creationId xmlns:a16="http://schemas.microsoft.com/office/drawing/2014/main" id="{68205654-85F2-2038-F4D0-8678F8DB3F10}"/>
              </a:ext>
            </a:extLst>
          </p:cNvPr>
          <p:cNvPicPr>
            <a:picLocks noChangeAspect="1"/>
          </p:cNvPicPr>
          <p:nvPr/>
        </p:nvPicPr>
        <p:blipFill>
          <a:blip r:embed="rId11"/>
          <a:stretch>
            <a:fillRect/>
          </a:stretch>
        </p:blipFill>
        <p:spPr>
          <a:xfrm>
            <a:off x="89708" y="5281353"/>
            <a:ext cx="756745" cy="448442"/>
          </a:xfrm>
          <a:prstGeom prst="rect">
            <a:avLst/>
          </a:prstGeom>
        </p:spPr>
      </p:pic>
    </p:spTree>
    <p:extLst>
      <p:ext uri="{BB962C8B-B14F-4D97-AF65-F5344CB8AC3E}">
        <p14:creationId xmlns:p14="http://schemas.microsoft.com/office/powerpoint/2010/main" val="449608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5" name="Titre 3">
            <a:extLst>
              <a:ext uri="{FF2B5EF4-FFF2-40B4-BE49-F238E27FC236}">
                <a16:creationId xmlns:a16="http://schemas.microsoft.com/office/drawing/2014/main" id="{7D7E9C6C-A5C7-4302-985C-9D1195F7723B}"/>
              </a:ext>
            </a:extLst>
          </p:cNvPr>
          <p:cNvSpPr txBox="1">
            <a:spLocks/>
          </p:cNvSpPr>
          <p:nvPr/>
        </p:nvSpPr>
        <p:spPr>
          <a:xfrm>
            <a:off x="370830" y="215270"/>
            <a:ext cx="9720072" cy="671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r>
              <a:rPr kumimoji="0" lang="fr-BE" sz="2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j-ea"/>
                <a:cs typeface="+mj-cs"/>
              </a:rPr>
              <a:t>G1403 Exploitant de maison d’hôte</a:t>
            </a: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endPar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endParaRPr>
          </a:p>
        </p:txBody>
      </p:sp>
      <p:sp>
        <p:nvSpPr>
          <p:cNvPr id="3" name="Rectangle 12">
            <a:extLst>
              <a:ext uri="{FF2B5EF4-FFF2-40B4-BE49-F238E27FC236}">
                <a16:creationId xmlns:a16="http://schemas.microsoft.com/office/drawing/2014/main" id="{C21F0389-FBDE-E0B2-8913-D8F15A68C28C}"/>
              </a:ext>
            </a:extLst>
          </p:cNvPr>
          <p:cNvSpPr/>
          <p:nvPr/>
        </p:nvSpPr>
        <p:spPr>
          <a:xfrm>
            <a:off x="1585000" y="1078222"/>
            <a:ext cx="2334197" cy="1210457"/>
          </a:xfrm>
          <a:prstGeom prst="wedgeRectCallout">
            <a:avLst>
              <a:gd name="adj1" fmla="val 98695"/>
              <a:gd name="adj2" fmla="val 171649"/>
            </a:avLst>
          </a:prstGeom>
          <a:solidFill>
            <a:srgbClr val="F4B183"/>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Création de gîtes et chambres d’hôtes ( formation continue)</a:t>
            </a:r>
          </a:p>
        </p:txBody>
      </p:sp>
    </p:spTree>
    <p:extLst>
      <p:ext uri="{BB962C8B-B14F-4D97-AF65-F5344CB8AC3E}">
        <p14:creationId xmlns:p14="http://schemas.microsoft.com/office/powerpoint/2010/main" val="4217927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G1602 Commis de cuisine / Personnel de cuisine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700" b="1"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i="0" u="sng" strike="noStrike" kern="1200" cap="none" spc="0" normalizeH="0" baseline="0" noProof="0">
                <a:ln>
                  <a:noFill/>
                </a:ln>
                <a:solidFill>
                  <a:srgbClr val="918485">
                    <a:lumMod val="50000"/>
                  </a:srgbClr>
                </a:solidFill>
                <a:effectLst/>
                <a:uLnTx/>
                <a:uFillTx/>
                <a:latin typeface="Tenorite" panose="00000500000000000000" pitchFamily="2" charset="0"/>
                <a:ea typeface="+mn-ea"/>
                <a:cs typeface="+mn-cs"/>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rPr>
              <a:t>Maintien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sng" strike="noStrike" kern="1200" cap="none" spc="0" normalizeH="0" baseline="0" noProof="0">
                <a:ln>
                  <a:noFill/>
                </a:ln>
                <a:solidFill>
                  <a:srgbClr val="014067"/>
                </a:solidFill>
                <a:effectLst/>
                <a:uLnTx/>
                <a:uFillTx/>
                <a:latin typeface="Tenorite" panose="00000500000000000000" pitchFamily="2" charset="0"/>
                <a:ea typeface="+mn-ea"/>
                <a:cs typeface="+mn-cs"/>
              </a:rPr>
              <a:t> </a:t>
            </a:r>
            <a:endParaRPr kumimoji="0" lang="fr-BE" sz="1200" b="0"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800" b="0" i="0" u="none" strike="noStrike" kern="1200" cap="none" spc="0" normalizeH="0" baseline="0" noProof="0">
                <a:ln>
                  <a:noFill/>
                </a:ln>
                <a:solidFill>
                  <a:srgbClr val="212120"/>
                </a:solidFill>
                <a:effectLst/>
                <a:uLnTx/>
                <a:uFillTx/>
                <a:latin typeface="Calibri" panose="020F0502020204030204" pitchFamily="34" charset="0"/>
                <a:ea typeface="+mn-ea"/>
                <a:cs typeface="+mn-cs"/>
              </a:rPr>
              <a:t>La crise sanitaire a provoqué la fuite du personnel du secteur Horeca. Avec la reprise des activités, la demande s’est accentuée sur les métiers de la cuisine et les travailleurs n’ont pas systématiquement réintégré le secteur. Les employeurs rencontrent donc des difficultés pour trouver du personnel qualifié, les métiers de la cuisine sont ainsi largement identifiés en pénurie par le FOREM en 2022. Si l’offre de formation et d’enseignement est bien pourvue sur le Bassin, la crainte est aussi que les filières de formation/enseignement n’attirent plus un public refroidi par rapport à un secteur moins sécurisant au niveau de l’emploi.</a:t>
            </a:r>
            <a:endParaRPr kumimoji="0" lang="fr-BE" sz="16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747646031"/>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076386179"/>
              </p:ext>
            </p:extLst>
          </p:nvPr>
        </p:nvGraphicFramePr>
        <p:xfrm>
          <a:off x="560439" y="5438889"/>
          <a:ext cx="11401065" cy="1126611"/>
        </p:xfrm>
        <a:graphic>
          <a:graphicData uri="http://schemas.openxmlformats.org/drawingml/2006/table">
            <a:tbl>
              <a:tblPr firstRow="1" bandRow="1">
                <a:tableStyleId>{327F97BB-C833-4FB7-BDE5-3F7075034690}</a:tableStyleId>
              </a:tblPr>
              <a:tblGrid>
                <a:gridCol w="11401065">
                  <a:extLst>
                    <a:ext uri="{9D8B030D-6E8A-4147-A177-3AD203B41FA5}">
                      <a16:colId xmlns:a16="http://schemas.microsoft.com/office/drawing/2014/main" val="3937705145"/>
                    </a:ext>
                  </a:extLst>
                </a:gridCol>
              </a:tblGrid>
              <a:tr h="486531">
                <a:tc>
                  <a:txBody>
                    <a:bodyPr/>
                    <a:lstStyle/>
                    <a:p>
                      <a:pPr algn="ctr"/>
                      <a:r>
                        <a:rPr lang="fr-BE" dirty="0"/>
                        <a:t>Reconduction 2023 : Maintien formation initiale et pour adulte</a:t>
                      </a:r>
                    </a:p>
                  </a:txBody>
                  <a:tcPr>
                    <a:solidFill>
                      <a:schemeClr val="accent5">
                        <a:lumMod val="75000"/>
                      </a:schemeClr>
                    </a:solidFill>
                  </a:tcPr>
                </a:tc>
                <a:extLst>
                  <a:ext uri="{0D108BD9-81ED-4DB2-BD59-A6C34878D82A}">
                    <a16:rowId xmlns:a16="http://schemas.microsoft.com/office/drawing/2014/main" val="2809913012"/>
                  </a:ext>
                </a:extLst>
              </a:tr>
              <a:tr h="486531">
                <a:tc>
                  <a:txBody>
                    <a:bodyPr/>
                    <a:lstStyle/>
                    <a:p>
                      <a:r>
                        <a:rPr lang="fr-BE" dirty="0"/>
                        <a:t>La perte d’attrait du secteur semble se confirmer, au niveau du recrutement tant de personnel que d’apprenants pour les filières d’enseignement et de formation </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3C42BB61-2426-D4FD-86D0-E8876C026C77}"/>
                  </a:ext>
                </a:extLst>
              </p:cNvPr>
              <p:cNvGraphicFramePr>
                <a:graphicFrameLocks noChangeAspect="1"/>
              </p:cNvGraphicFramePr>
              <p:nvPr>
                <p:extLst>
                  <p:ext uri="{D42A27DB-BD31-4B8C-83A1-F6EECF244321}">
                    <p14:modId xmlns:p14="http://schemas.microsoft.com/office/powerpoint/2010/main" val="470908124"/>
                  </p:ext>
                </p:extLst>
              </p:nvPr>
            </p:nvGraphicFramePr>
            <p:xfrm>
              <a:off x="8041791" y="298707"/>
              <a:ext cx="1828800" cy="1028700"/>
            </p:xfrm>
            <a:graphic>
              <a:graphicData uri="http://schemas.microsoft.com/office/powerpoint/2016/slidezoom">
                <pslz:sldZm>
                  <pslz:sldZmObj sldId="333" cId="4247600713">
                    <pslz:zmPr id="{063D8E55-BF27-4087-8DB3-EEE5DB20E587}" returnToParent="0" transitionDur="1000">
                      <p166:blipFill xmlns:p166="http://schemas.microsoft.com/office/powerpoint/2016/6/main">
                        <a:blip r:embed="rId7"/>
                        <a:stretch>
                          <a:fillRect/>
                        </a:stretch>
                      </p166:blipFill>
                      <p166:spPr xmlns:p166="http://schemas.microsoft.com/office/powerpoint/2016/6/main">
                        <a:xfrm>
                          <a:off x="0" y="0"/>
                          <a:ext cx="1828800" cy="1028700"/>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3C42BB61-2426-D4FD-86D0-E8876C026C77}"/>
                  </a:ext>
                </a:extLst>
              </p:cNvPr>
              <p:cNvPicPr>
                <a:picLocks noGrp="1" noRot="1" noChangeAspect="1" noMove="1" noResize="1" noEditPoints="1" noAdjustHandles="1" noChangeArrowheads="1" noChangeShapeType="1"/>
              </p:cNvPicPr>
              <p:nvPr/>
            </p:nvPicPr>
            <p:blipFill>
              <a:blip r:embed="rId8"/>
              <a:stretch>
                <a:fillRect/>
              </a:stretch>
            </p:blipFill>
            <p:spPr>
              <a:xfrm>
                <a:off x="8041791" y="298707"/>
                <a:ext cx="1828800" cy="10287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 name="Zoom de diapositive 7">
                <a:extLst>
                  <a:ext uri="{FF2B5EF4-FFF2-40B4-BE49-F238E27FC236}">
                    <a16:creationId xmlns:a16="http://schemas.microsoft.com/office/drawing/2014/main" id="{F0591D20-8292-C72B-3DCF-6ACA323168BE}"/>
                  </a:ext>
                </a:extLst>
              </p:cNvPr>
              <p:cNvGraphicFramePr>
                <a:graphicFrameLocks noChangeAspect="1"/>
              </p:cNvGraphicFramePr>
              <p:nvPr>
                <p:extLst>
                  <p:ext uri="{D42A27DB-BD31-4B8C-83A1-F6EECF244321}">
                    <p14:modId xmlns:p14="http://schemas.microsoft.com/office/powerpoint/2010/main" val="235363528"/>
                  </p:ext>
                </p:extLst>
              </p:nvPr>
            </p:nvGraphicFramePr>
            <p:xfrm>
              <a:off x="10151492" y="302589"/>
              <a:ext cx="1828800" cy="1028700"/>
            </p:xfrm>
            <a:graphic>
              <a:graphicData uri="http://schemas.microsoft.com/office/powerpoint/2016/slidezoom">
                <pslz:sldZm>
                  <pslz:sldZmObj sldId="335" cId="999220982">
                    <pslz:zmPr id="{9FB6316F-0BB0-4833-987E-5099FCDC807F}" returnToParent="0" transitionDur="1000">
                      <p166:blipFill xmlns:p166="http://schemas.microsoft.com/office/powerpoint/2016/6/main">
                        <a:blip r:embed="rId9"/>
                        <a:stretch>
                          <a:fillRect/>
                        </a:stretch>
                      </p166:blipFill>
                      <p166:spPr xmlns:p166="http://schemas.microsoft.com/office/powerpoint/2016/6/main">
                        <a:xfrm>
                          <a:off x="0" y="0"/>
                          <a:ext cx="1828800" cy="1028700"/>
                        </a:xfrm>
                        <a:prstGeom prst="rect">
                          <a:avLst/>
                        </a:prstGeom>
                        <a:ln w="3175">
                          <a:solidFill>
                            <a:prstClr val="ltGray"/>
                          </a:solidFill>
                        </a:ln>
                      </p166:spPr>
                    </pslz:zmPr>
                  </pslz:sldZmObj>
                </pslz:sldZm>
              </a:graphicData>
            </a:graphic>
          </p:graphicFrame>
        </mc:Choice>
        <mc:Fallback xmlns="">
          <p:pic>
            <p:nvPicPr>
              <p:cNvPr id="8" name="Zoom de diapositive 7">
                <a:extLst>
                  <a:ext uri="{FF2B5EF4-FFF2-40B4-BE49-F238E27FC236}">
                    <a16:creationId xmlns:a16="http://schemas.microsoft.com/office/drawing/2014/main" id="{F0591D20-8292-C72B-3DCF-6ACA323168BE}"/>
                  </a:ext>
                </a:extLst>
              </p:cNvPr>
              <p:cNvPicPr>
                <a:picLocks noGrp="1" noRot="1" noChangeAspect="1" noMove="1" noResize="1" noEditPoints="1" noAdjustHandles="1" noChangeArrowheads="1" noChangeShapeType="1"/>
              </p:cNvPicPr>
              <p:nvPr/>
            </p:nvPicPr>
            <p:blipFill>
              <a:blip r:embed="rId10"/>
              <a:stretch>
                <a:fillRect/>
              </a:stretch>
            </p:blipFill>
            <p:spPr>
              <a:xfrm>
                <a:off x="10151492" y="302589"/>
                <a:ext cx="1828800" cy="1028700"/>
              </a:xfrm>
              <a:prstGeom prst="rect">
                <a:avLst/>
              </a:prstGeom>
              <a:ln w="3175">
                <a:solidFill>
                  <a:prstClr val="ltGray"/>
                </a:solidFill>
              </a:ln>
            </p:spPr>
          </p:pic>
        </mc:Fallback>
      </mc:AlternateContent>
    </p:spTree>
    <p:extLst>
      <p:ext uri="{BB962C8B-B14F-4D97-AF65-F5344CB8AC3E}">
        <p14:creationId xmlns:p14="http://schemas.microsoft.com/office/powerpoint/2010/main" val="3094898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rPr>
              <a:t>Commis de cuisine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7" name="Rectangle 6"/>
          <p:cNvSpPr/>
          <p:nvPr/>
        </p:nvSpPr>
        <p:spPr>
          <a:xfrm>
            <a:off x="377885" y="1850137"/>
            <a:ext cx="1828800" cy="631065"/>
          </a:xfrm>
          <a:prstGeom prst="wedgeRectCallout">
            <a:avLst>
              <a:gd name="adj1" fmla="val 198134"/>
              <a:gd name="adj2" fmla="val 260596"/>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AID Hainaut centre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Restauration et cuisine de collectivité</a:t>
            </a:r>
          </a:p>
        </p:txBody>
      </p:sp>
      <p:sp>
        <p:nvSpPr>
          <p:cNvPr id="10" name="Rectangle 9"/>
          <p:cNvSpPr/>
          <p:nvPr/>
        </p:nvSpPr>
        <p:spPr>
          <a:xfrm>
            <a:off x="7027571" y="255628"/>
            <a:ext cx="1828800" cy="631065"/>
          </a:xfrm>
          <a:prstGeom prst="wedgeRectCallout">
            <a:avLst>
              <a:gd name="adj1" fmla="val -28579"/>
              <a:gd name="adj2" fmla="val 174745"/>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Saint Gabriel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p:txBody>
      </p:sp>
      <p:sp>
        <p:nvSpPr>
          <p:cNvPr id="15" name="Rectangle 14"/>
          <p:cNvSpPr/>
          <p:nvPr/>
        </p:nvSpPr>
        <p:spPr>
          <a:xfrm>
            <a:off x="346752" y="4333742"/>
            <a:ext cx="1828800" cy="631065"/>
          </a:xfrm>
          <a:prstGeom prst="wedgeRectCallout">
            <a:avLst>
              <a:gd name="adj1" fmla="val 77054"/>
              <a:gd name="adj2" fmla="val 5357"/>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CEFA Institut Saint Luc – Centre scolaire Don Bosco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p:txBody>
      </p:sp>
      <p:sp>
        <p:nvSpPr>
          <p:cNvPr id="20" name="Rectangle 19"/>
          <p:cNvSpPr/>
          <p:nvPr/>
        </p:nvSpPr>
        <p:spPr>
          <a:xfrm>
            <a:off x="3897775" y="255626"/>
            <a:ext cx="2907583" cy="592935"/>
          </a:xfrm>
          <a:prstGeom prst="wedgeRectCallout">
            <a:avLst>
              <a:gd name="adj1" fmla="val 30209"/>
              <a:gd name="adj2" fmla="val 233292"/>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EPSIS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Ouvrier polyvalent en restauration rapide</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p:cNvSpPr/>
          <p:nvPr/>
        </p:nvSpPr>
        <p:spPr>
          <a:xfrm>
            <a:off x="4807944" y="6157456"/>
            <a:ext cx="2268828" cy="631065"/>
          </a:xfrm>
          <a:prstGeom prst="wedgeRectCallout">
            <a:avLst>
              <a:gd name="adj1" fmla="val -66608"/>
              <a:gd name="adj2" fmla="val -337500"/>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EPSESCF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 de collectivité</a:t>
            </a:r>
          </a:p>
        </p:txBody>
      </p:sp>
      <p:sp>
        <p:nvSpPr>
          <p:cNvPr id="23" name="Rectangle 22"/>
          <p:cNvSpPr/>
          <p:nvPr/>
        </p:nvSpPr>
        <p:spPr>
          <a:xfrm>
            <a:off x="9261216" y="1480181"/>
            <a:ext cx="2266388" cy="631065"/>
          </a:xfrm>
          <a:prstGeom prst="wedgeRectCallout">
            <a:avLst>
              <a:gd name="adj1" fmla="val -132094"/>
              <a:gd name="adj2" fmla="val 274311"/>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EPSIS Roger Roch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kern="1200" cap="none" spc="0" normalizeH="0" baseline="0" noProof="0">
                <a:ln>
                  <a:noFill/>
                </a:ln>
                <a:solidFill>
                  <a:prstClr val="black"/>
                </a:solidFill>
                <a:effectLst/>
                <a:uLnTx/>
                <a:uFillTx/>
                <a:latin typeface="Calibri" panose="020F0502020204030204"/>
                <a:ea typeface="+mn-ea"/>
                <a:cs typeface="+mn-cs"/>
              </a:rPr>
              <a:t>Commis de cuisine de collectivité</a:t>
            </a:r>
          </a:p>
        </p:txBody>
      </p:sp>
      <p:sp>
        <p:nvSpPr>
          <p:cNvPr id="17" name="Rectangle 16"/>
          <p:cNvSpPr/>
          <p:nvPr/>
        </p:nvSpPr>
        <p:spPr>
          <a:xfrm>
            <a:off x="5126319" y="5451080"/>
            <a:ext cx="1828800" cy="706376"/>
          </a:xfrm>
          <a:prstGeom prst="wedgeRectCallout">
            <a:avLst>
              <a:gd name="adj1" fmla="val -21270"/>
              <a:gd name="adj2" fmla="val -240774"/>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CEFA Mons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Houdeng</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Académie provincial des métiers: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p:txBody>
      </p:sp>
      <p:sp>
        <p:nvSpPr>
          <p:cNvPr id="24" name="Rectangle 23"/>
          <p:cNvSpPr/>
          <p:nvPr/>
        </p:nvSpPr>
        <p:spPr>
          <a:xfrm>
            <a:off x="3885127" y="1225836"/>
            <a:ext cx="1828800" cy="631065"/>
          </a:xfrm>
          <a:prstGeom prst="wedgeRectCallout">
            <a:avLst>
              <a:gd name="adj1" fmla="val 62970"/>
              <a:gd name="adj2" fmla="val 11148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Quinquet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Cuisine et petite restauration</a:t>
            </a:r>
          </a:p>
        </p:txBody>
      </p:sp>
      <p:sp>
        <p:nvSpPr>
          <p:cNvPr id="25" name="Rectangle 24"/>
          <p:cNvSpPr/>
          <p:nvPr/>
        </p:nvSpPr>
        <p:spPr>
          <a:xfrm>
            <a:off x="2844084" y="6082146"/>
            <a:ext cx="1828800" cy="631065"/>
          </a:xfrm>
          <a:prstGeom prst="wedgeRectCallout">
            <a:avLst>
              <a:gd name="adj1" fmla="val 41843"/>
              <a:gd name="adj2" fmla="val -237500"/>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dirty="0">
                <a:solidFill>
                  <a:prstClr val="black"/>
                </a:solidFill>
                <a:latin typeface="Calibri" panose="020F0502020204030204"/>
              </a:rPr>
              <a:t>EAFC</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Frameries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de cuisine</a:t>
            </a:r>
          </a:p>
        </p:txBody>
      </p:sp>
      <p:sp>
        <p:nvSpPr>
          <p:cNvPr id="26" name="Rectangle 25"/>
          <p:cNvSpPr/>
          <p:nvPr/>
        </p:nvSpPr>
        <p:spPr>
          <a:xfrm>
            <a:off x="346752" y="4971246"/>
            <a:ext cx="1828800" cy="631065"/>
          </a:xfrm>
          <a:prstGeom prst="wedgeRectCallout">
            <a:avLst>
              <a:gd name="adj1" fmla="val 106632"/>
              <a:gd name="adj2" fmla="val -82398"/>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des Hauts-Pays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de cuisine</a:t>
            </a:r>
          </a:p>
        </p:txBody>
      </p:sp>
      <p:sp>
        <p:nvSpPr>
          <p:cNvPr id="27" name="Rectangle 26"/>
          <p:cNvSpPr/>
          <p:nvPr/>
        </p:nvSpPr>
        <p:spPr>
          <a:xfrm>
            <a:off x="900545" y="5796664"/>
            <a:ext cx="1828800" cy="631065"/>
          </a:xfrm>
          <a:prstGeom prst="wedgeRectCallout">
            <a:avLst>
              <a:gd name="adj1" fmla="val 119308"/>
              <a:gd name="adj2" fmla="val -233418"/>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dirty="0">
                <a:solidFill>
                  <a:prstClr val="black"/>
                </a:solidFill>
                <a:latin typeface="Calibri" panose="020F0502020204030204"/>
              </a:rPr>
              <a:t>EAFC </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Colfontaine-Jurbise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de cuisine</a:t>
            </a:r>
          </a:p>
        </p:txBody>
      </p:sp>
      <p:sp>
        <p:nvSpPr>
          <p:cNvPr id="28" name="Rectangle 27"/>
          <p:cNvSpPr/>
          <p:nvPr/>
        </p:nvSpPr>
        <p:spPr>
          <a:xfrm>
            <a:off x="1832115" y="2500844"/>
            <a:ext cx="1828800" cy="631065"/>
          </a:xfrm>
          <a:prstGeom prst="wedgeRectCallout">
            <a:avLst>
              <a:gd name="adj1" fmla="val 118604"/>
              <a:gd name="adj2" fmla="val 138010"/>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Jean Meunier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de cuisine</a:t>
            </a:r>
          </a:p>
        </p:txBody>
      </p:sp>
      <p:sp>
        <p:nvSpPr>
          <p:cNvPr id="30" name="Rectangle 29"/>
          <p:cNvSpPr/>
          <p:nvPr/>
        </p:nvSpPr>
        <p:spPr>
          <a:xfrm>
            <a:off x="7176852" y="5273411"/>
            <a:ext cx="1828800" cy="657800"/>
          </a:xfrm>
          <a:prstGeom prst="wedgeRectCallout">
            <a:avLst>
              <a:gd name="adj1" fmla="val -20517"/>
              <a:gd name="adj2" fmla="val -13462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provincial des Arts et Métiers du Centre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de cuisine</a:t>
            </a:r>
          </a:p>
        </p:txBody>
      </p:sp>
      <p:sp>
        <p:nvSpPr>
          <p:cNvPr id="33" name="Rectangle 19">
            <a:extLst>
              <a:ext uri="{FF2B5EF4-FFF2-40B4-BE49-F238E27FC236}">
                <a16:creationId xmlns:a16="http://schemas.microsoft.com/office/drawing/2014/main" id="{069C09D3-6F23-4E7C-9B88-F932A67FBE58}"/>
              </a:ext>
            </a:extLst>
          </p:cNvPr>
          <p:cNvSpPr/>
          <p:nvPr/>
        </p:nvSpPr>
        <p:spPr>
          <a:xfrm>
            <a:off x="126800" y="3576056"/>
            <a:ext cx="2460401" cy="631065"/>
          </a:xfrm>
          <a:prstGeom prst="wedgeRectCallout">
            <a:avLst>
              <a:gd name="adj1" fmla="val 105861"/>
              <a:gd name="adj2" fmla="val 90053"/>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La clairière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Commis de cuisine </a:t>
            </a:r>
          </a:p>
          <a:p>
            <a:pPr marL="171450" indent="-171450">
              <a:buFont typeface="Arial" panose="020B0604020202020204" pitchFamily="34" charset="0"/>
              <a:buChar char="•"/>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 de collectivité</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p:cNvSpPr/>
          <p:nvPr/>
        </p:nvSpPr>
        <p:spPr>
          <a:xfrm>
            <a:off x="9462654" y="2141297"/>
            <a:ext cx="2369187" cy="631065"/>
          </a:xfrm>
          <a:prstGeom prst="wedgeRectCallout">
            <a:avLst>
              <a:gd name="adj1" fmla="val -130364"/>
              <a:gd name="adj2" fmla="val 163929"/>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Les Rocailles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 de collectivité</a:t>
            </a:r>
          </a:p>
        </p:txBody>
      </p:sp>
      <p:sp>
        <p:nvSpPr>
          <p:cNvPr id="32" name="Rectangle 20">
            <a:extLst>
              <a:ext uri="{FF2B5EF4-FFF2-40B4-BE49-F238E27FC236}">
                <a16:creationId xmlns:a16="http://schemas.microsoft.com/office/drawing/2014/main" id="{21AC5C42-BC96-4579-9BDD-C18767ED7124}"/>
              </a:ext>
            </a:extLst>
          </p:cNvPr>
          <p:cNvSpPr/>
          <p:nvPr/>
        </p:nvSpPr>
        <p:spPr>
          <a:xfrm>
            <a:off x="9348005" y="2858191"/>
            <a:ext cx="2369187" cy="631065"/>
          </a:xfrm>
          <a:prstGeom prst="wedgeRectCallout">
            <a:avLst>
              <a:gd name="adj1" fmla="val -122455"/>
              <a:gd name="adj2" fmla="val 74575"/>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spécialisé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René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Thone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Commis de cuisine</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 de collectivité</a:t>
            </a:r>
          </a:p>
        </p:txBody>
      </p:sp>
      <p:sp>
        <p:nvSpPr>
          <p:cNvPr id="29" name="Rectangle 28"/>
          <p:cNvSpPr/>
          <p:nvPr/>
        </p:nvSpPr>
        <p:spPr>
          <a:xfrm>
            <a:off x="2529721" y="1869779"/>
            <a:ext cx="1828800" cy="631065"/>
          </a:xfrm>
          <a:prstGeom prst="wedgeRectCallout">
            <a:avLst>
              <a:gd name="adj1" fmla="val 98885"/>
              <a:gd name="adj2" fmla="val 235969"/>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Prom</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Soc. Secondaire Borinage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de cuisine</a:t>
            </a:r>
          </a:p>
        </p:txBody>
      </p:sp>
      <p:sp>
        <p:nvSpPr>
          <p:cNvPr id="39" name="Rectangle 19">
            <a:extLst>
              <a:ext uri="{FF2B5EF4-FFF2-40B4-BE49-F238E27FC236}">
                <a16:creationId xmlns:a16="http://schemas.microsoft.com/office/drawing/2014/main" id="{3D2CD424-84EB-4030-AD4F-13FDA67FABCB}"/>
              </a:ext>
            </a:extLst>
          </p:cNvPr>
          <p:cNvSpPr/>
          <p:nvPr/>
        </p:nvSpPr>
        <p:spPr>
          <a:xfrm>
            <a:off x="219075" y="2756417"/>
            <a:ext cx="1618573" cy="631065"/>
          </a:xfrm>
          <a:prstGeom prst="wedgeRectCallout">
            <a:avLst>
              <a:gd name="adj1" fmla="val 258197"/>
              <a:gd name="adj2" fmla="val 109240"/>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Le Forem (partenariat):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1</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er</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commis de cuisine </a:t>
            </a:r>
          </a:p>
        </p:txBody>
      </p:sp>
      <p:sp>
        <p:nvSpPr>
          <p:cNvPr id="41" name="Rectangle 6">
            <a:extLst>
              <a:ext uri="{FF2B5EF4-FFF2-40B4-BE49-F238E27FC236}">
                <a16:creationId xmlns:a16="http://schemas.microsoft.com/office/drawing/2014/main" id="{EC42B4E5-F898-4FCD-B40A-39B247A5B8A3}"/>
              </a:ext>
            </a:extLst>
          </p:cNvPr>
          <p:cNvSpPr/>
          <p:nvPr/>
        </p:nvSpPr>
        <p:spPr>
          <a:xfrm>
            <a:off x="9407954" y="4250564"/>
            <a:ext cx="1828800" cy="631065"/>
          </a:xfrm>
          <a:prstGeom prst="wedgeRectCallout">
            <a:avLst>
              <a:gd name="adj1" fmla="val -144001"/>
              <a:gd name="adj2" fmla="val -107347"/>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CPAS La Louvière Ferme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Delsamme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Restauration</a:t>
            </a:r>
          </a:p>
        </p:txBody>
      </p:sp>
      <p:sp>
        <p:nvSpPr>
          <p:cNvPr id="42" name="Rectangle 6">
            <a:extLst>
              <a:ext uri="{FF2B5EF4-FFF2-40B4-BE49-F238E27FC236}">
                <a16:creationId xmlns:a16="http://schemas.microsoft.com/office/drawing/2014/main" id="{9FD215A2-55C4-4992-82A3-C488DE757EF5}"/>
              </a:ext>
            </a:extLst>
          </p:cNvPr>
          <p:cNvSpPr/>
          <p:nvPr/>
        </p:nvSpPr>
        <p:spPr>
          <a:xfrm>
            <a:off x="9261216" y="5074719"/>
            <a:ext cx="1892436" cy="631065"/>
          </a:xfrm>
          <a:prstGeom prst="wedgeRectCallout">
            <a:avLst>
              <a:gd name="adj1" fmla="val -70725"/>
              <a:gd name="adj2" fmla="val -235351"/>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CPAS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Chapelle-lez-Herlemont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Cuisine de collectivité</a:t>
            </a:r>
          </a:p>
        </p:txBody>
      </p:sp>
      <p:sp>
        <p:nvSpPr>
          <p:cNvPr id="36" name="Rectangle 14">
            <a:extLst>
              <a:ext uri="{FF2B5EF4-FFF2-40B4-BE49-F238E27FC236}">
                <a16:creationId xmlns:a16="http://schemas.microsoft.com/office/drawing/2014/main" id="{55041728-446D-4B99-AAD2-8FC5B9441D77}"/>
              </a:ext>
            </a:extLst>
          </p:cNvPr>
          <p:cNvSpPr/>
          <p:nvPr/>
        </p:nvSpPr>
        <p:spPr>
          <a:xfrm>
            <a:off x="10589622" y="6105512"/>
            <a:ext cx="1482466" cy="631065"/>
          </a:xfrm>
          <a:prstGeom prst="wedgeRectCallout">
            <a:avLst>
              <a:gd name="adj1" fmla="val -37911"/>
              <a:gd name="adj2" fmla="val -2183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Trazegnies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CEFA Morlanwelz: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p:txBody>
      </p:sp>
      <p:sp>
        <p:nvSpPr>
          <p:cNvPr id="35" name="Rectangle 16">
            <a:extLst>
              <a:ext uri="{FF2B5EF4-FFF2-40B4-BE49-F238E27FC236}">
                <a16:creationId xmlns:a16="http://schemas.microsoft.com/office/drawing/2014/main" id="{87942FFE-197B-4F42-9F47-DBD81694962B}"/>
              </a:ext>
            </a:extLst>
          </p:cNvPr>
          <p:cNvSpPr/>
          <p:nvPr/>
        </p:nvSpPr>
        <p:spPr>
          <a:xfrm>
            <a:off x="2276018" y="3175647"/>
            <a:ext cx="1482466" cy="706376"/>
          </a:xfrm>
          <a:prstGeom prst="wedgeRectCallout">
            <a:avLst>
              <a:gd name="adj1" fmla="val -11561"/>
              <a:gd name="adj2" fmla="val 150088"/>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CEFA Mons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Houdeng</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ETH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p:txBody>
      </p:sp>
      <p:sp>
        <p:nvSpPr>
          <p:cNvPr id="3" name="ZoneTexte 2">
            <a:extLst>
              <a:ext uri="{FF2B5EF4-FFF2-40B4-BE49-F238E27FC236}">
                <a16:creationId xmlns:a16="http://schemas.microsoft.com/office/drawing/2014/main" id="{7213D6F1-BA0D-E948-2067-700069F94FE9}"/>
              </a:ext>
            </a:extLst>
          </p:cNvPr>
          <p:cNvSpPr txBox="1"/>
          <p:nvPr/>
        </p:nvSpPr>
        <p:spPr>
          <a:xfrm>
            <a:off x="2033855" y="3957809"/>
            <a:ext cx="484325" cy="276999"/>
          </a:xfrm>
          <a:prstGeom prst="rect">
            <a:avLst/>
          </a:prstGeom>
          <a:noFill/>
        </p:spPr>
        <p:txBody>
          <a:bodyPr wrap="square" rtlCol="0">
            <a:spAutoFit/>
          </a:bodyPr>
          <a:lstStyle/>
          <a:p>
            <a:r>
              <a:rPr lang="fr-BE" sz="1200" b="1">
                <a:solidFill>
                  <a:schemeClr val="accent6"/>
                </a:solidFill>
              </a:rPr>
              <a:t>New</a:t>
            </a:r>
          </a:p>
        </p:txBody>
      </p:sp>
      <p:sp>
        <p:nvSpPr>
          <p:cNvPr id="4" name="ZoneTexte 3">
            <a:extLst>
              <a:ext uri="{FF2B5EF4-FFF2-40B4-BE49-F238E27FC236}">
                <a16:creationId xmlns:a16="http://schemas.microsoft.com/office/drawing/2014/main" id="{5E42F4BD-FFAA-390F-6297-E73548F2E6E3}"/>
              </a:ext>
            </a:extLst>
          </p:cNvPr>
          <p:cNvSpPr txBox="1"/>
          <p:nvPr/>
        </p:nvSpPr>
        <p:spPr>
          <a:xfrm>
            <a:off x="10694095" y="3107304"/>
            <a:ext cx="484325" cy="276999"/>
          </a:xfrm>
          <a:prstGeom prst="rect">
            <a:avLst/>
          </a:prstGeom>
          <a:noFill/>
        </p:spPr>
        <p:txBody>
          <a:bodyPr wrap="square" rtlCol="0">
            <a:spAutoFit/>
          </a:bodyPr>
          <a:lstStyle/>
          <a:p>
            <a:r>
              <a:rPr lang="fr-BE" sz="1200" b="1">
                <a:solidFill>
                  <a:schemeClr val="accent6"/>
                </a:solidFill>
              </a:rPr>
              <a:t>New</a:t>
            </a:r>
          </a:p>
        </p:txBody>
      </p:sp>
      <p:sp>
        <p:nvSpPr>
          <p:cNvPr id="5" name="ZoneTexte 4">
            <a:extLst>
              <a:ext uri="{FF2B5EF4-FFF2-40B4-BE49-F238E27FC236}">
                <a16:creationId xmlns:a16="http://schemas.microsoft.com/office/drawing/2014/main" id="{FC95025D-9C00-F0C4-D928-38BD06108E01}"/>
              </a:ext>
            </a:extLst>
          </p:cNvPr>
          <p:cNvSpPr txBox="1"/>
          <p:nvPr/>
        </p:nvSpPr>
        <p:spPr>
          <a:xfrm>
            <a:off x="1651760" y="3127294"/>
            <a:ext cx="484325" cy="276999"/>
          </a:xfrm>
          <a:prstGeom prst="rect">
            <a:avLst/>
          </a:prstGeom>
          <a:noFill/>
        </p:spPr>
        <p:txBody>
          <a:bodyPr wrap="square" rtlCol="0">
            <a:spAutoFit/>
          </a:bodyPr>
          <a:lstStyle/>
          <a:p>
            <a:r>
              <a:rPr lang="fr-BE" sz="1200" b="1">
                <a:solidFill>
                  <a:srgbClr val="FF0000"/>
                </a:solidFill>
              </a:rPr>
              <a:t>New</a:t>
            </a:r>
          </a:p>
        </p:txBody>
      </p:sp>
      <p:sp>
        <p:nvSpPr>
          <p:cNvPr id="6" name="Rectangle 29">
            <a:extLst>
              <a:ext uri="{FF2B5EF4-FFF2-40B4-BE49-F238E27FC236}">
                <a16:creationId xmlns:a16="http://schemas.microsoft.com/office/drawing/2014/main" id="{38541ED4-BD7C-619B-F667-43B61260533D}"/>
              </a:ext>
            </a:extLst>
          </p:cNvPr>
          <p:cNvSpPr/>
          <p:nvPr/>
        </p:nvSpPr>
        <p:spPr>
          <a:xfrm>
            <a:off x="9300796" y="155977"/>
            <a:ext cx="1828800" cy="657800"/>
          </a:xfrm>
          <a:prstGeom prst="wedgeRectCallout">
            <a:avLst>
              <a:gd name="adj1" fmla="val -141485"/>
              <a:gd name="adj2" fmla="val 167307"/>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Ecole industrielle et Commerciale: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solidFill>
                  <a:prstClr val="black"/>
                </a:solidFill>
                <a:latin typeface="Calibri" panose="020F0502020204030204"/>
              </a:rPr>
              <a:t>1</a:t>
            </a:r>
            <a:r>
              <a:rPr lang="fr-BE" sz="1100" baseline="30000" dirty="0">
                <a:solidFill>
                  <a:prstClr val="black"/>
                </a:solidFill>
                <a:latin typeface="Calibri" panose="020F0502020204030204"/>
              </a:rPr>
              <a:t>er</a:t>
            </a:r>
            <a:r>
              <a:rPr lang="fr-BE" sz="1100" dirty="0">
                <a:solidFill>
                  <a:prstClr val="black"/>
                </a:solidFill>
                <a:latin typeface="Calibri" panose="020F0502020204030204"/>
              </a:rPr>
              <a:t> c</a:t>
            </a: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ommis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de cuisine</a:t>
            </a:r>
          </a:p>
        </p:txBody>
      </p:sp>
      <p:sp>
        <p:nvSpPr>
          <p:cNvPr id="2" name="Rectangle 1"/>
          <p:cNvSpPr/>
          <p:nvPr/>
        </p:nvSpPr>
        <p:spPr>
          <a:xfrm>
            <a:off x="8205926" y="884605"/>
            <a:ext cx="2404057" cy="631065"/>
          </a:xfrm>
          <a:prstGeom prst="wedgeRectCallout">
            <a:avLst>
              <a:gd name="adj1" fmla="val -78708"/>
              <a:gd name="adj2" fmla="val 337908"/>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cuisine</a:t>
            </a:r>
          </a:p>
        </p:txBody>
      </p:sp>
      <p:sp>
        <p:nvSpPr>
          <p:cNvPr id="11" name="ZoneTexte 10">
            <a:extLst>
              <a:ext uri="{FF2B5EF4-FFF2-40B4-BE49-F238E27FC236}">
                <a16:creationId xmlns:a16="http://schemas.microsoft.com/office/drawing/2014/main" id="{F463A2C4-2D5C-D4FA-CED8-593014F0D4B4}"/>
              </a:ext>
            </a:extLst>
          </p:cNvPr>
          <p:cNvSpPr txBox="1"/>
          <p:nvPr/>
        </p:nvSpPr>
        <p:spPr>
          <a:xfrm>
            <a:off x="6470794" y="593972"/>
            <a:ext cx="484325" cy="276999"/>
          </a:xfrm>
          <a:prstGeom prst="rect">
            <a:avLst/>
          </a:prstGeom>
          <a:noFill/>
        </p:spPr>
        <p:txBody>
          <a:bodyPr wrap="square" rtlCol="0">
            <a:spAutoFit/>
          </a:bodyPr>
          <a:lstStyle/>
          <a:p>
            <a:r>
              <a:rPr lang="fr-BE" sz="1200" b="1">
                <a:solidFill>
                  <a:schemeClr val="accent6"/>
                </a:solidFill>
              </a:rPr>
              <a:t>New</a:t>
            </a:r>
          </a:p>
        </p:txBody>
      </p:sp>
    </p:spTree>
    <p:extLst>
      <p:ext uri="{BB962C8B-B14F-4D97-AF65-F5344CB8AC3E}">
        <p14:creationId xmlns:p14="http://schemas.microsoft.com/office/powerpoint/2010/main" val="4247600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rPr>
              <a:t>Cuisinier</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2" name="Rectangle 1"/>
          <p:cNvSpPr/>
          <p:nvPr/>
        </p:nvSpPr>
        <p:spPr>
          <a:xfrm>
            <a:off x="2799885" y="1321136"/>
            <a:ext cx="2172237" cy="1025668"/>
          </a:xfrm>
          <a:prstGeom prst="wedgeRectCallout">
            <a:avLst>
              <a:gd name="adj1" fmla="val 69206"/>
              <a:gd name="adj2" fmla="val 190524"/>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Cuisinier Travaillant seul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Pizzaiolo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Cuisinier de collectivité</a:t>
            </a:r>
          </a:p>
        </p:txBody>
      </p:sp>
      <p:sp>
        <p:nvSpPr>
          <p:cNvPr id="18" name="Rectangle 17"/>
          <p:cNvSpPr/>
          <p:nvPr/>
        </p:nvSpPr>
        <p:spPr>
          <a:xfrm>
            <a:off x="437881" y="2756029"/>
            <a:ext cx="2291464" cy="881520"/>
          </a:xfrm>
          <a:prstGeom prst="wedgeRectCallout">
            <a:avLst>
              <a:gd name="adj1" fmla="val 83144"/>
              <a:gd name="adj2" fmla="val 29847"/>
            </a:avLst>
          </a:prstGeom>
          <a:solidFill>
            <a:srgbClr val="FFE699"/>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d’enseignement technique du Hainaut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Traiteur organisateur de banquet, réception</a:t>
            </a:r>
          </a:p>
        </p:txBody>
      </p:sp>
      <p:sp>
        <p:nvSpPr>
          <p:cNvPr id="19" name="Rectangle 18"/>
          <p:cNvSpPr/>
          <p:nvPr/>
        </p:nvSpPr>
        <p:spPr>
          <a:xfrm>
            <a:off x="9378738" y="3893971"/>
            <a:ext cx="1828800" cy="656823"/>
          </a:xfrm>
          <a:prstGeom prst="wedgeRectCallout">
            <a:avLst>
              <a:gd name="adj1" fmla="val -140551"/>
              <a:gd name="adj2" fmla="val -68112"/>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saint Joseph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kern="1200" cap="none" spc="0" normalizeH="0" baseline="0" noProof="0">
                <a:ln>
                  <a:noFill/>
                </a:ln>
                <a:solidFill>
                  <a:prstClr val="black"/>
                </a:solidFill>
                <a:effectLst/>
                <a:uLnTx/>
                <a:uFillTx/>
                <a:latin typeface="Calibri" panose="020F0502020204030204"/>
                <a:ea typeface="+mn-ea"/>
                <a:cs typeface="+mn-cs"/>
              </a:rPr>
              <a:t>Traiteur organisateur de banquet, réception</a:t>
            </a:r>
          </a:p>
        </p:txBody>
      </p:sp>
      <p:sp>
        <p:nvSpPr>
          <p:cNvPr id="21" name="Rectangle 20"/>
          <p:cNvSpPr/>
          <p:nvPr/>
        </p:nvSpPr>
        <p:spPr>
          <a:xfrm>
            <a:off x="9215946" y="1489264"/>
            <a:ext cx="2322218" cy="1278759"/>
          </a:xfrm>
          <a:prstGeom prst="wedgeRectCallout">
            <a:avLst>
              <a:gd name="adj1" fmla="val -117473"/>
              <a:gd name="adj2" fmla="val 151898"/>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 traiteur organisateur de banquet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Cuisinier travaillant seul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Cuisinier de collectivité</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Pizzaiolo</a:t>
            </a:r>
          </a:p>
        </p:txBody>
      </p:sp>
      <p:sp>
        <p:nvSpPr>
          <p:cNvPr id="22" name="Rectangle 21"/>
          <p:cNvSpPr/>
          <p:nvPr/>
        </p:nvSpPr>
        <p:spPr>
          <a:xfrm>
            <a:off x="7071611" y="267141"/>
            <a:ext cx="1828800" cy="631065"/>
          </a:xfrm>
          <a:prstGeom prst="wedgeRectCallout">
            <a:avLst>
              <a:gd name="adj1" fmla="val -42664"/>
              <a:gd name="adj2" fmla="val 182908"/>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Ecole industrielle et commerciale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p:txBody>
      </p:sp>
      <p:sp>
        <p:nvSpPr>
          <p:cNvPr id="23" name="Rectangle 22"/>
          <p:cNvSpPr/>
          <p:nvPr/>
        </p:nvSpPr>
        <p:spPr>
          <a:xfrm>
            <a:off x="437881" y="4621757"/>
            <a:ext cx="1828800" cy="631065"/>
          </a:xfrm>
          <a:prstGeom prst="wedgeRectCallout">
            <a:avLst>
              <a:gd name="adj1" fmla="val 151703"/>
              <a:gd name="adj2" fmla="val -5382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dirty="0">
                <a:solidFill>
                  <a:prstClr val="black"/>
                </a:solidFill>
                <a:latin typeface="Calibri" panose="020F0502020204030204"/>
              </a:rPr>
              <a:t>EAFC</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Colfontaine-Jurbise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Restaurateur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Restauration diététique</a:t>
            </a:r>
          </a:p>
        </p:txBody>
      </p:sp>
      <p:sp>
        <p:nvSpPr>
          <p:cNvPr id="24" name="Rectangle 23"/>
          <p:cNvSpPr/>
          <p:nvPr/>
        </p:nvSpPr>
        <p:spPr>
          <a:xfrm>
            <a:off x="2687391" y="5871304"/>
            <a:ext cx="1828800" cy="631065"/>
          </a:xfrm>
          <a:prstGeom prst="wedgeRectCallout">
            <a:avLst>
              <a:gd name="adj1" fmla="val 78463"/>
              <a:gd name="adj2" fmla="val -292602"/>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Jean Meunier: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p:txBody>
      </p:sp>
      <p:sp>
        <p:nvSpPr>
          <p:cNvPr id="25" name="Rectangle 24"/>
          <p:cNvSpPr/>
          <p:nvPr/>
        </p:nvSpPr>
        <p:spPr>
          <a:xfrm>
            <a:off x="4670736" y="5732466"/>
            <a:ext cx="1828800" cy="631065"/>
          </a:xfrm>
          <a:prstGeom prst="wedgeRectCallout">
            <a:avLst>
              <a:gd name="adj1" fmla="val -13087"/>
              <a:gd name="adj2" fmla="val -298724"/>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Prom</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Soc secondaire Borinage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p:txBody>
      </p:sp>
      <p:sp>
        <p:nvSpPr>
          <p:cNvPr id="26" name="Rectangle 25"/>
          <p:cNvSpPr/>
          <p:nvPr/>
        </p:nvSpPr>
        <p:spPr>
          <a:xfrm>
            <a:off x="9092777" y="4595022"/>
            <a:ext cx="1828800" cy="657800"/>
          </a:xfrm>
          <a:prstGeom prst="wedgeRectCallout">
            <a:avLst>
              <a:gd name="adj1" fmla="val -118910"/>
              <a:gd name="adj2" fmla="val -77518"/>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provincial des Arts et Métiers du centre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p:txBody>
      </p:sp>
      <p:sp>
        <p:nvSpPr>
          <p:cNvPr id="29" name="Rectangle 17">
            <a:extLst>
              <a:ext uri="{FF2B5EF4-FFF2-40B4-BE49-F238E27FC236}">
                <a16:creationId xmlns:a16="http://schemas.microsoft.com/office/drawing/2014/main" id="{50369DE0-CBFF-4172-93FA-50B5B6CAC357}"/>
              </a:ext>
            </a:extLst>
          </p:cNvPr>
          <p:cNvSpPr/>
          <p:nvPr/>
        </p:nvSpPr>
        <p:spPr>
          <a:xfrm>
            <a:off x="6654081" y="5709339"/>
            <a:ext cx="2291464" cy="881520"/>
          </a:xfrm>
          <a:prstGeom prst="wedgeRectCallout">
            <a:avLst>
              <a:gd name="adj1" fmla="val -12578"/>
              <a:gd name="adj2" fmla="val -18555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d’enseignement Charles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Deliège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p:txBody>
      </p:sp>
      <p:sp>
        <p:nvSpPr>
          <p:cNvPr id="15" name="Rectangle 18">
            <a:extLst>
              <a:ext uri="{FF2B5EF4-FFF2-40B4-BE49-F238E27FC236}">
                <a16:creationId xmlns:a16="http://schemas.microsoft.com/office/drawing/2014/main" id="{FB920A68-9F11-4F98-9D65-A501FBDF23FF}"/>
              </a:ext>
            </a:extLst>
          </p:cNvPr>
          <p:cNvSpPr/>
          <p:nvPr/>
        </p:nvSpPr>
        <p:spPr>
          <a:xfrm>
            <a:off x="9462654" y="2987443"/>
            <a:ext cx="2172237" cy="656823"/>
          </a:xfrm>
          <a:prstGeom prst="wedgeRectCallout">
            <a:avLst>
              <a:gd name="adj1" fmla="val -131214"/>
              <a:gd name="adj2" fmla="val 5488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provincial Léon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Hurez</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Cuisinier de collectivité</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Chef  de cuisine de collectivité</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8">
            <a:extLst>
              <a:ext uri="{FF2B5EF4-FFF2-40B4-BE49-F238E27FC236}">
                <a16:creationId xmlns:a16="http://schemas.microsoft.com/office/drawing/2014/main" id="{8BC799DB-1A73-4082-8924-96B35DB35760}"/>
              </a:ext>
            </a:extLst>
          </p:cNvPr>
          <p:cNvSpPr/>
          <p:nvPr/>
        </p:nvSpPr>
        <p:spPr>
          <a:xfrm>
            <a:off x="4589756" y="428787"/>
            <a:ext cx="2019192" cy="656823"/>
          </a:xfrm>
          <a:prstGeom prst="wedgeRectCallout">
            <a:avLst>
              <a:gd name="adj1" fmla="val 28978"/>
              <a:gd name="adj2" fmla="val 20626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Saint Vincent: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Cuisinier de collectivité</a:t>
            </a:r>
          </a:p>
        </p:txBody>
      </p:sp>
      <p:sp>
        <p:nvSpPr>
          <p:cNvPr id="17" name="Rectangle 18">
            <a:extLst>
              <a:ext uri="{FF2B5EF4-FFF2-40B4-BE49-F238E27FC236}">
                <a16:creationId xmlns:a16="http://schemas.microsoft.com/office/drawing/2014/main" id="{C5C30FA2-F92A-4218-8B38-37AC37EC3376}"/>
              </a:ext>
            </a:extLst>
          </p:cNvPr>
          <p:cNvSpPr/>
          <p:nvPr/>
        </p:nvSpPr>
        <p:spPr>
          <a:xfrm>
            <a:off x="9128253" y="741803"/>
            <a:ext cx="2019192" cy="656823"/>
          </a:xfrm>
          <a:prstGeom prst="wedgeRectCallout">
            <a:avLst>
              <a:gd name="adj1" fmla="val -113473"/>
              <a:gd name="adj2" fmla="val 19139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des sciences et des technologies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Cuisinier de collectivité</a:t>
            </a:r>
          </a:p>
        </p:txBody>
      </p:sp>
      <p:sp>
        <p:nvSpPr>
          <p:cNvPr id="3" name="Rectangle 17">
            <a:extLst>
              <a:ext uri="{FF2B5EF4-FFF2-40B4-BE49-F238E27FC236}">
                <a16:creationId xmlns:a16="http://schemas.microsoft.com/office/drawing/2014/main" id="{1ABEF5BA-6766-E155-3182-697801DDF403}"/>
              </a:ext>
            </a:extLst>
          </p:cNvPr>
          <p:cNvSpPr/>
          <p:nvPr/>
        </p:nvSpPr>
        <p:spPr>
          <a:xfrm>
            <a:off x="10038818" y="6082145"/>
            <a:ext cx="2048624" cy="695117"/>
          </a:xfrm>
          <a:prstGeom prst="wedgeRectCallout">
            <a:avLst>
              <a:gd name="adj1" fmla="val -10097"/>
              <a:gd name="adj2" fmla="val -31835"/>
            </a:avLst>
          </a:prstGeom>
          <a:solidFill>
            <a:srgbClr val="FFC000"/>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Trazegnies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Cefa</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Morlanwelz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Restaurateur</a:t>
            </a:r>
          </a:p>
        </p:txBody>
      </p:sp>
      <p:sp>
        <p:nvSpPr>
          <p:cNvPr id="4" name="ZoneTexte 3">
            <a:extLst>
              <a:ext uri="{FF2B5EF4-FFF2-40B4-BE49-F238E27FC236}">
                <a16:creationId xmlns:a16="http://schemas.microsoft.com/office/drawing/2014/main" id="{F3D7F818-7EF6-B9CB-9897-834BB235894F}"/>
              </a:ext>
            </a:extLst>
          </p:cNvPr>
          <p:cNvSpPr txBox="1"/>
          <p:nvPr/>
        </p:nvSpPr>
        <p:spPr>
          <a:xfrm>
            <a:off x="10820967" y="2340566"/>
            <a:ext cx="484325" cy="276999"/>
          </a:xfrm>
          <a:prstGeom prst="rect">
            <a:avLst/>
          </a:prstGeom>
          <a:noFill/>
        </p:spPr>
        <p:txBody>
          <a:bodyPr wrap="square" rtlCol="0">
            <a:spAutoFit/>
          </a:bodyPr>
          <a:lstStyle/>
          <a:p>
            <a:r>
              <a:rPr lang="fr-BE" sz="1200" b="1">
                <a:solidFill>
                  <a:schemeClr val="accent6"/>
                </a:solidFill>
              </a:rPr>
              <a:t>New</a:t>
            </a:r>
          </a:p>
        </p:txBody>
      </p:sp>
      <p:sp>
        <p:nvSpPr>
          <p:cNvPr id="5" name="ZoneTexte 4">
            <a:extLst>
              <a:ext uri="{FF2B5EF4-FFF2-40B4-BE49-F238E27FC236}">
                <a16:creationId xmlns:a16="http://schemas.microsoft.com/office/drawing/2014/main" id="{58E19C48-FE79-F4C8-8952-A6723F867765}"/>
              </a:ext>
            </a:extLst>
          </p:cNvPr>
          <p:cNvSpPr txBox="1"/>
          <p:nvPr/>
        </p:nvSpPr>
        <p:spPr>
          <a:xfrm>
            <a:off x="9980773" y="2512024"/>
            <a:ext cx="484325" cy="276999"/>
          </a:xfrm>
          <a:prstGeom prst="rect">
            <a:avLst/>
          </a:prstGeom>
          <a:noFill/>
        </p:spPr>
        <p:txBody>
          <a:bodyPr wrap="square" rtlCol="0">
            <a:spAutoFit/>
          </a:bodyPr>
          <a:lstStyle/>
          <a:p>
            <a:r>
              <a:rPr lang="fr-BE" sz="1200" b="1">
                <a:solidFill>
                  <a:schemeClr val="accent6"/>
                </a:solidFill>
              </a:rPr>
              <a:t>New</a:t>
            </a:r>
          </a:p>
        </p:txBody>
      </p:sp>
      <p:sp>
        <p:nvSpPr>
          <p:cNvPr id="6" name="Rectangle 17">
            <a:extLst>
              <a:ext uri="{FF2B5EF4-FFF2-40B4-BE49-F238E27FC236}">
                <a16:creationId xmlns:a16="http://schemas.microsoft.com/office/drawing/2014/main" id="{D9E181AD-910B-639D-DA3B-6C748040D3FD}"/>
              </a:ext>
            </a:extLst>
          </p:cNvPr>
          <p:cNvSpPr/>
          <p:nvPr/>
        </p:nvSpPr>
        <p:spPr>
          <a:xfrm>
            <a:off x="8952424" y="5320004"/>
            <a:ext cx="2291464" cy="640630"/>
          </a:xfrm>
          <a:prstGeom prst="wedgeRectCallout">
            <a:avLst>
              <a:gd name="adj1" fmla="val -103610"/>
              <a:gd name="adj2" fmla="val -153137"/>
            </a:avLst>
          </a:prstGeom>
          <a:solidFill>
            <a:schemeClr val="accent4"/>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dirty="0" err="1">
                <a:ln>
                  <a:noFill/>
                </a:ln>
                <a:solidFill>
                  <a:prstClr val="black"/>
                </a:solidFill>
                <a:effectLst/>
                <a:uLnTx/>
                <a:uFillTx/>
                <a:latin typeface="Calibri" panose="020F0502020204030204"/>
                <a:ea typeface="+mn-ea"/>
                <a:cs typeface="+mn-cs"/>
              </a:rPr>
              <a:t>Cefa</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r>
              <a:rPr lang="fr-BE" sz="1100">
                <a:solidFill>
                  <a:prstClr val="black"/>
                </a:solidFill>
                <a:latin typeface="Calibri" panose="020F0502020204030204"/>
              </a:rPr>
              <a:t>- Institut</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provincial d’enseignement Charles Deliège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Hôtelier - Restaurateur</a:t>
            </a:r>
          </a:p>
        </p:txBody>
      </p:sp>
      <p:sp>
        <p:nvSpPr>
          <p:cNvPr id="7" name="ZoneTexte 6">
            <a:extLst>
              <a:ext uri="{FF2B5EF4-FFF2-40B4-BE49-F238E27FC236}">
                <a16:creationId xmlns:a16="http://schemas.microsoft.com/office/drawing/2014/main" id="{5C49AA4F-7814-CC63-D152-4B0145BC5825}"/>
              </a:ext>
            </a:extLst>
          </p:cNvPr>
          <p:cNvSpPr txBox="1"/>
          <p:nvPr/>
        </p:nvSpPr>
        <p:spPr>
          <a:xfrm>
            <a:off x="10530818" y="5674511"/>
            <a:ext cx="484325" cy="276999"/>
          </a:xfrm>
          <a:prstGeom prst="rect">
            <a:avLst/>
          </a:prstGeom>
          <a:noFill/>
        </p:spPr>
        <p:txBody>
          <a:bodyPr wrap="square" rtlCol="0">
            <a:spAutoFit/>
          </a:bodyPr>
          <a:lstStyle/>
          <a:p>
            <a:r>
              <a:rPr lang="fr-BE" sz="1200" b="1" dirty="0">
                <a:solidFill>
                  <a:schemeClr val="accent6"/>
                </a:solidFill>
              </a:rPr>
              <a:t>New</a:t>
            </a:r>
          </a:p>
        </p:txBody>
      </p:sp>
    </p:spTree>
    <p:extLst>
      <p:ext uri="{BB962C8B-B14F-4D97-AF65-F5344CB8AC3E}">
        <p14:creationId xmlns:p14="http://schemas.microsoft.com/office/powerpoint/2010/main" val="999220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G1801 Barman / Serveur de café, Bar, Brasserie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700" b="1"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i="0" u="sng" strike="noStrike" kern="1200" cap="none" spc="0" normalizeH="0" baseline="0" noProof="0">
                <a:ln>
                  <a:noFill/>
                </a:ln>
                <a:solidFill>
                  <a:srgbClr val="918485">
                    <a:lumMod val="50000"/>
                  </a:srgbClr>
                </a:solidFill>
                <a:effectLst/>
                <a:uLnTx/>
                <a:uFillTx/>
                <a:latin typeface="Tenorite" panose="00000500000000000000" pitchFamily="2" charset="0"/>
                <a:ea typeface="+mn-ea"/>
                <a:cs typeface="+mn-cs"/>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rPr>
              <a:t>Création Formation initiale (Alternance)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rPr>
              <a:t>Création pour adultes </a:t>
            </a:r>
            <a:r>
              <a:rPr lang="fr-BE" sz="1800" b="1">
                <a:solidFill>
                  <a:srgbClr val="9B2D1F">
                    <a:lumMod val="75000"/>
                  </a:srgbClr>
                </a:solidFill>
                <a:latin typeface="Tenorite" panose="00000500000000000000" pitchFamily="2" charset="0"/>
              </a:rPr>
              <a:t>(Alternance)</a:t>
            </a:r>
            <a:endPar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sng" strike="noStrike" kern="1200" cap="none" spc="0" normalizeH="0" baseline="0" noProof="0">
                <a:ln>
                  <a:noFill/>
                </a:ln>
                <a:solidFill>
                  <a:srgbClr val="014067"/>
                </a:solidFill>
                <a:effectLst/>
                <a:uLnTx/>
                <a:uFillTx/>
                <a:latin typeface="Tenorite" panose="00000500000000000000" pitchFamily="2" charset="0"/>
                <a:ea typeface="+mn-ea"/>
                <a:cs typeface="+mn-cs"/>
              </a:rPr>
              <a:t> </a:t>
            </a:r>
            <a:endParaRPr kumimoji="0" lang="fr-BE" sz="1200" b="0"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800" b="0" i="0" u="none" strike="noStrike" kern="1200" cap="none" spc="0" normalizeH="0" baseline="0" noProof="0">
                <a:ln>
                  <a:noFill/>
                </a:ln>
                <a:solidFill>
                  <a:srgbClr val="212120"/>
                </a:solidFill>
                <a:effectLst/>
                <a:uLnTx/>
                <a:uFillTx/>
                <a:latin typeface="Calibri" panose="020F0502020204030204" pitchFamily="34" charset="0"/>
                <a:ea typeface="+mn-ea"/>
                <a:cs typeface="+mn-cs"/>
              </a:rPr>
              <a:t>Le métier est attractif sur le long terme, il apparaît dans la liste des fonctions critiques 2023 du FOREM (Barman). L'offre de formation et d'enseignement est peu présente sur le Bassin, même si elle s’est renforcée dernièrement au niveau de l’enseignement de promotion sociale. Dans ce contexte, l’IBEFE recommande le développement de l’offre d’enseignement et de formation en privilégiant l’approche en alternance qui permet mieux de placer les personnes formées dans les conditions d’exercice du métier.</a:t>
            </a:r>
            <a:endParaRPr kumimoji="0" lang="fr-BE" sz="16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522324922"/>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68836557"/>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et pour adulte (Alternance)</a:t>
                      </a:r>
                      <a:endParaRPr lang="fr-BE" dirty="0"/>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Ouverture de filières mais toujours pas d’offre dans l’enseignement de plein exercice en alternance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535B117F-C208-01F7-B598-EFDAB89D1132}"/>
                  </a:ext>
                </a:extLst>
              </p:cNvPr>
              <p:cNvGraphicFramePr>
                <a:graphicFrameLocks noChangeAspect="1"/>
              </p:cNvGraphicFramePr>
              <p:nvPr>
                <p:extLst>
                  <p:ext uri="{D42A27DB-BD31-4B8C-83A1-F6EECF244321}">
                    <p14:modId xmlns:p14="http://schemas.microsoft.com/office/powerpoint/2010/main" val="3455481683"/>
                  </p:ext>
                </p:extLst>
              </p:nvPr>
            </p:nvGraphicFramePr>
            <p:xfrm>
              <a:off x="9714271" y="163566"/>
              <a:ext cx="2029891" cy="1141814"/>
            </p:xfrm>
            <a:graphic>
              <a:graphicData uri="http://schemas.microsoft.com/office/powerpoint/2016/slidezoom">
                <pslz:sldZm>
                  <pslz:sldZmObj sldId="498" cId="4047615430">
                    <pslz:zmPr id="{3863902F-BE7D-49DA-BE58-9C7DF41D37EA}" returnToParent="0" transitionDur="1000">
                      <p166:blipFill xmlns:p166="http://schemas.microsoft.com/office/powerpoint/2016/6/main">
                        <a:blip r:embed="rId7"/>
                        <a:stretch>
                          <a:fillRect/>
                        </a:stretch>
                      </p166:blipFill>
                      <p166:spPr xmlns:p166="http://schemas.microsoft.com/office/powerpoint/2016/6/main">
                        <a:xfrm>
                          <a:off x="0" y="0"/>
                          <a:ext cx="2029891" cy="1141814"/>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535B117F-C208-01F7-B598-EFDAB89D1132}"/>
                  </a:ext>
                </a:extLst>
              </p:cNvPr>
              <p:cNvPicPr>
                <a:picLocks noGrp="1" noRot="1" noChangeAspect="1" noMove="1" noResize="1" noEditPoints="1" noAdjustHandles="1" noChangeArrowheads="1" noChangeShapeType="1"/>
              </p:cNvPicPr>
              <p:nvPr/>
            </p:nvPicPr>
            <p:blipFill>
              <a:blip r:embed="rId8"/>
              <a:stretch>
                <a:fillRect/>
              </a:stretch>
            </p:blipFill>
            <p:spPr>
              <a:xfrm>
                <a:off x="9714271" y="163566"/>
                <a:ext cx="2029891" cy="1141814"/>
              </a:xfrm>
              <a:prstGeom prst="rect">
                <a:avLst/>
              </a:prstGeom>
              <a:ln w="3175">
                <a:solidFill>
                  <a:prstClr val="ltGray"/>
                </a:solidFill>
              </a:ln>
            </p:spPr>
          </p:pic>
        </mc:Fallback>
      </mc:AlternateContent>
    </p:spTree>
    <p:extLst>
      <p:ext uri="{BB962C8B-B14F-4D97-AF65-F5344CB8AC3E}">
        <p14:creationId xmlns:p14="http://schemas.microsoft.com/office/powerpoint/2010/main" val="3172574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6" name="Rectangle 2">
            <a:extLst>
              <a:ext uri="{FF2B5EF4-FFF2-40B4-BE49-F238E27FC236}">
                <a16:creationId xmlns:a16="http://schemas.microsoft.com/office/drawing/2014/main" id="{4EF2C5D4-06B2-43B2-BAEC-0C6A5BAA0F3E}"/>
              </a:ext>
            </a:extLst>
          </p:cNvPr>
          <p:cNvSpPr/>
          <p:nvPr/>
        </p:nvSpPr>
        <p:spPr>
          <a:xfrm>
            <a:off x="578886" y="1450603"/>
            <a:ext cx="3240133" cy="631066"/>
          </a:xfrm>
          <a:prstGeom prst="wedgeRectCallout">
            <a:avLst>
              <a:gd name="adj1" fmla="val 108448"/>
              <a:gd name="adj2" fmla="val 304833"/>
            </a:avLst>
          </a:prstGeom>
          <a:solidFill>
            <a:schemeClr val="bg1">
              <a:lumMod val="75000"/>
            </a:schemeClr>
          </a:solidFill>
          <a:ln w="6350" cap="flat" cmpd="sng" algn="ctr">
            <a:solidFill>
              <a:schemeClr val="accent1">
                <a:lumMod val="20000"/>
                <a:lumOff val="8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Projets d’ouverture pour septembre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2023: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Barman/Barmaid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EAFC Jean Meunier</a:t>
            </a:r>
          </a:p>
        </p:txBody>
      </p:sp>
      <p:sp>
        <p:nvSpPr>
          <p:cNvPr id="2" name="Titre 3">
            <a:extLst>
              <a:ext uri="{FF2B5EF4-FFF2-40B4-BE49-F238E27FC236}">
                <a16:creationId xmlns:a16="http://schemas.microsoft.com/office/drawing/2014/main" id="{6E06F0DE-3556-556C-17F9-1EE2E4D387CD}"/>
              </a:ext>
            </a:extLst>
          </p:cNvPr>
          <p:cNvSpPr txBox="1">
            <a:spLocks/>
          </p:cNvSpPr>
          <p:nvPr/>
        </p:nvSpPr>
        <p:spPr>
          <a:xfrm>
            <a:off x="260414" y="104434"/>
            <a:ext cx="9720072" cy="671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r>
              <a:rPr kumimoji="0" lang="fr-BE" sz="2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j-ea"/>
                <a:cs typeface="+mj-cs"/>
              </a:rPr>
              <a:t>G1801 Barman / Serveur de café, Bar, Brasserie</a:t>
            </a:r>
            <a:endPar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endParaRPr>
          </a:p>
        </p:txBody>
      </p:sp>
      <p:sp>
        <p:nvSpPr>
          <p:cNvPr id="3" name="Rectangle 19">
            <a:extLst>
              <a:ext uri="{FF2B5EF4-FFF2-40B4-BE49-F238E27FC236}">
                <a16:creationId xmlns:a16="http://schemas.microsoft.com/office/drawing/2014/main" id="{9E9A55CD-134A-146C-DC10-44A52845635B}"/>
              </a:ext>
            </a:extLst>
          </p:cNvPr>
          <p:cNvSpPr/>
          <p:nvPr/>
        </p:nvSpPr>
        <p:spPr>
          <a:xfrm>
            <a:off x="219075" y="2756417"/>
            <a:ext cx="1618573" cy="631065"/>
          </a:xfrm>
          <a:prstGeom prst="wedgeRectCallout">
            <a:avLst>
              <a:gd name="adj1" fmla="val 258197"/>
              <a:gd name="adj2" fmla="val 109240"/>
            </a:avLst>
          </a:prstGeom>
          <a:solidFill>
            <a:srgbClr val="C5E0B4"/>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Le Forem (partenariat):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Barman</a:t>
            </a:r>
          </a:p>
        </p:txBody>
      </p:sp>
      <p:sp>
        <p:nvSpPr>
          <p:cNvPr id="5" name="ZoneTexte 4">
            <a:extLst>
              <a:ext uri="{FF2B5EF4-FFF2-40B4-BE49-F238E27FC236}">
                <a16:creationId xmlns:a16="http://schemas.microsoft.com/office/drawing/2014/main" id="{1594C411-1008-43F4-8823-7172192860DC}"/>
              </a:ext>
            </a:extLst>
          </p:cNvPr>
          <p:cNvSpPr txBox="1"/>
          <p:nvPr/>
        </p:nvSpPr>
        <p:spPr>
          <a:xfrm>
            <a:off x="928976" y="3071949"/>
            <a:ext cx="7072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0000"/>
                </a:solidFill>
                <a:effectLst/>
                <a:uLnTx/>
                <a:uFillTx/>
                <a:latin typeface="Calibri" panose="020F0502020204030204"/>
                <a:ea typeface="+mn-ea"/>
                <a:cs typeface="+mn-cs"/>
              </a:rPr>
              <a:t>New</a:t>
            </a:r>
          </a:p>
        </p:txBody>
      </p:sp>
      <p:sp>
        <p:nvSpPr>
          <p:cNvPr id="4" name="ZoneTexte 3">
            <a:extLst>
              <a:ext uri="{FF2B5EF4-FFF2-40B4-BE49-F238E27FC236}">
                <a16:creationId xmlns:a16="http://schemas.microsoft.com/office/drawing/2014/main" id="{FE43F05E-4DB0-97DC-1807-929F0076A25E}"/>
              </a:ext>
            </a:extLst>
          </p:cNvPr>
          <p:cNvSpPr txBox="1"/>
          <p:nvPr/>
        </p:nvSpPr>
        <p:spPr>
          <a:xfrm>
            <a:off x="2025273" y="1766136"/>
            <a:ext cx="7072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0000"/>
                </a:solidFill>
                <a:effectLst/>
                <a:uLnTx/>
                <a:uFillTx/>
                <a:latin typeface="Calibri" panose="020F0502020204030204"/>
                <a:ea typeface="+mn-ea"/>
                <a:cs typeface="+mn-cs"/>
              </a:rPr>
              <a:t>New</a:t>
            </a:r>
          </a:p>
        </p:txBody>
      </p:sp>
      <p:sp>
        <p:nvSpPr>
          <p:cNvPr id="7" name="Rectangle 20">
            <a:extLst>
              <a:ext uri="{FF2B5EF4-FFF2-40B4-BE49-F238E27FC236}">
                <a16:creationId xmlns:a16="http://schemas.microsoft.com/office/drawing/2014/main" id="{B0A1DA31-547B-D886-5CB0-BC1C4DF18B4E}"/>
              </a:ext>
            </a:extLst>
          </p:cNvPr>
          <p:cNvSpPr/>
          <p:nvPr/>
        </p:nvSpPr>
        <p:spPr>
          <a:xfrm>
            <a:off x="9215946" y="1489264"/>
            <a:ext cx="2322218" cy="584649"/>
          </a:xfrm>
          <a:prstGeom prst="wedgeRectCallout">
            <a:avLst>
              <a:gd name="adj1" fmla="val -114933"/>
              <a:gd name="adj2" fmla="val 257847"/>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Barman</a:t>
            </a:r>
          </a:p>
        </p:txBody>
      </p:sp>
      <p:sp>
        <p:nvSpPr>
          <p:cNvPr id="9" name="ZoneTexte 8">
            <a:extLst>
              <a:ext uri="{FF2B5EF4-FFF2-40B4-BE49-F238E27FC236}">
                <a16:creationId xmlns:a16="http://schemas.microsoft.com/office/drawing/2014/main" id="{0285C094-491E-FCB7-FF64-AC24DF16A11C}"/>
              </a:ext>
            </a:extLst>
          </p:cNvPr>
          <p:cNvSpPr txBox="1"/>
          <p:nvPr/>
        </p:nvSpPr>
        <p:spPr>
          <a:xfrm>
            <a:off x="9980486" y="1627699"/>
            <a:ext cx="7072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0000"/>
                </a:solidFill>
                <a:effectLst/>
                <a:uLnTx/>
                <a:uFillTx/>
                <a:latin typeface="Calibri" panose="020F0502020204030204"/>
                <a:ea typeface="+mn-ea"/>
                <a:cs typeface="+mn-cs"/>
              </a:rPr>
              <a:t>New</a:t>
            </a:r>
          </a:p>
        </p:txBody>
      </p:sp>
    </p:spTree>
    <p:extLst>
      <p:ext uri="{BB962C8B-B14F-4D97-AF65-F5344CB8AC3E}">
        <p14:creationId xmlns:p14="http://schemas.microsoft.com/office/powerpoint/2010/main" val="4047615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G1803 Commis de salle – Garçon/serveur de restaurant</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700" b="1"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i="0" u="sng" strike="noStrike" kern="1200" cap="none" spc="0" normalizeH="0" baseline="0" noProof="0">
                <a:ln>
                  <a:noFill/>
                </a:ln>
                <a:solidFill>
                  <a:srgbClr val="918485">
                    <a:lumMod val="50000"/>
                  </a:srgbClr>
                </a:solidFill>
                <a:effectLst/>
                <a:uLnTx/>
                <a:uFillTx/>
                <a:latin typeface="Tenorite" panose="00000500000000000000" pitchFamily="2" charset="0"/>
                <a:ea typeface="+mn-ea"/>
                <a:cs typeface="+mn-cs"/>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rPr>
              <a:t>Création Formation initiale (Alternance)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n-ea"/>
                <a:cs typeface="+mn-cs"/>
              </a:rPr>
              <a:t>Création pour adultes</a:t>
            </a:r>
            <a:endParaRPr kumimoji="0" lang="fr-BE" sz="1200" b="0" i="0" u="sng"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800" b="0" i="0" u="none" strike="noStrike" kern="1200" cap="none" spc="0" normalizeH="0" baseline="0" noProof="0">
                <a:ln>
                  <a:noFill/>
                </a:ln>
                <a:solidFill>
                  <a:srgbClr val="212120"/>
                </a:solidFill>
                <a:effectLst/>
                <a:uLnTx/>
                <a:uFillTx/>
                <a:latin typeface="Calibri" panose="020F0502020204030204" pitchFamily="34" charset="0"/>
                <a:ea typeface="+mn-ea"/>
                <a:cs typeface="+mn-cs"/>
              </a:rPr>
              <a:t>Le secteur Horeca fait face à d’importantes difficultés de recrutement de personnel. Ce phénomène touche aussi les métiers du service en salle, pour lesquels les opportunités d’emploi diffusées sur le Bassin sont nettement en hausse. Ces métiers apparaissent ainsi dans la liste des fonctions critiques FOREM 2023. Dans ce contexte, l’IBEFE estime que l’offre d’enseignement et de formation, spécifiquement dédiée aux métiers du service en salle, pourrait être renforcée.</a:t>
            </a:r>
            <a:endParaRPr kumimoji="0" lang="fr-BE" sz="16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364727290"/>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411995510"/>
              </p:ext>
            </p:extLst>
          </p:nvPr>
        </p:nvGraphicFramePr>
        <p:xfrm>
          <a:off x="560439" y="5438889"/>
          <a:ext cx="11354137" cy="128524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(alternance) et pour adulte</a:t>
                      </a:r>
                      <a:endParaRPr lang="fr-BE" dirty="0"/>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white"/>
                          </a:solidFill>
                          <a:effectLst/>
                          <a:uLnTx/>
                          <a:uFillTx/>
                          <a:latin typeface="+mn-lt"/>
                          <a:ea typeface="+mn-ea"/>
                          <a:cs typeface="+mn-cs"/>
                        </a:rPr>
                        <a:t>La perte d’attrait du secteur semble se confirmer, au niveau du recrutement tant de personnel que d’apprenants pour les filières d’enseignement et de formation </a:t>
                      </a:r>
                    </a:p>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27D201A3-8D93-F1C6-AAD2-533782E86141}"/>
                  </a:ext>
                </a:extLst>
              </p:cNvPr>
              <p:cNvGraphicFramePr>
                <a:graphicFrameLocks noChangeAspect="1"/>
              </p:cNvGraphicFramePr>
              <p:nvPr>
                <p:extLst>
                  <p:ext uri="{D42A27DB-BD31-4B8C-83A1-F6EECF244321}">
                    <p14:modId xmlns:p14="http://schemas.microsoft.com/office/powerpoint/2010/main" val="537659530"/>
                  </p:ext>
                </p:extLst>
              </p:nvPr>
            </p:nvGraphicFramePr>
            <p:xfrm>
              <a:off x="9854888" y="185707"/>
              <a:ext cx="1860207" cy="1046366"/>
            </p:xfrm>
            <a:graphic>
              <a:graphicData uri="http://schemas.microsoft.com/office/powerpoint/2016/slidezoom">
                <pslz:sldZm>
                  <pslz:sldZmObj sldId="334" cId="3106013352">
                    <pslz:zmPr id="{E3537951-18A3-4C43-BF1E-632F8DEEB02F}" returnToParent="0" transitionDur="1000">
                      <p166:blipFill xmlns:p166="http://schemas.microsoft.com/office/powerpoint/2016/6/main">
                        <a:blip r:embed="rId8"/>
                        <a:stretch>
                          <a:fillRect/>
                        </a:stretch>
                      </p166:blipFill>
                      <p166:spPr xmlns:p166="http://schemas.microsoft.com/office/powerpoint/2016/6/main">
                        <a:xfrm>
                          <a:off x="0" y="0"/>
                          <a:ext cx="1860207" cy="1046366"/>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27D201A3-8D93-F1C6-AAD2-533782E86141}"/>
                  </a:ext>
                </a:extLst>
              </p:cNvPr>
              <p:cNvPicPr>
                <a:picLocks noGrp="1" noRot="1" noChangeAspect="1" noMove="1" noResize="1" noEditPoints="1" noAdjustHandles="1" noChangeArrowheads="1" noChangeShapeType="1"/>
              </p:cNvPicPr>
              <p:nvPr/>
            </p:nvPicPr>
            <p:blipFill>
              <a:blip r:embed="rId9"/>
              <a:stretch>
                <a:fillRect/>
              </a:stretch>
            </p:blipFill>
            <p:spPr>
              <a:xfrm>
                <a:off x="9854888" y="185707"/>
                <a:ext cx="1860207" cy="1046366"/>
              </a:xfrm>
              <a:prstGeom prst="rect">
                <a:avLst/>
              </a:prstGeom>
              <a:ln w="3175">
                <a:solidFill>
                  <a:prstClr val="ltGray"/>
                </a:solidFill>
              </a:ln>
            </p:spPr>
          </p:pic>
        </mc:Fallback>
      </mc:AlternateContent>
    </p:spTree>
    <p:extLst>
      <p:ext uri="{BB962C8B-B14F-4D97-AF65-F5344CB8AC3E}">
        <p14:creationId xmlns:p14="http://schemas.microsoft.com/office/powerpoint/2010/main" val="2484812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2" name="Rectangle 1"/>
          <p:cNvSpPr/>
          <p:nvPr/>
        </p:nvSpPr>
        <p:spPr>
          <a:xfrm>
            <a:off x="2189408" y="1455174"/>
            <a:ext cx="1828800" cy="940293"/>
          </a:xfrm>
          <a:prstGeom prst="wedgeRectCallout">
            <a:avLst>
              <a:gd name="adj1" fmla="val 110458"/>
              <a:gd name="adj2" fmla="val 182714"/>
            </a:avLst>
          </a:prstGeom>
          <a:solidFill>
            <a:srgbClr val="F4B183"/>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Garçon serveur de restaurant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Premier chef de rang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Serveur restaurant</a:t>
            </a:r>
          </a:p>
        </p:txBody>
      </p:sp>
      <p:sp>
        <p:nvSpPr>
          <p:cNvPr id="10" name="Rectangle 9"/>
          <p:cNvSpPr/>
          <p:nvPr/>
        </p:nvSpPr>
        <p:spPr>
          <a:xfrm>
            <a:off x="219075" y="4462532"/>
            <a:ext cx="1828800" cy="631065"/>
          </a:xfrm>
          <a:prstGeom prst="wedgeRectCallout">
            <a:avLst>
              <a:gd name="adj1" fmla="val 84097"/>
              <a:gd name="adj2" fmla="val -23214"/>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CEFA </a:t>
            </a:r>
            <a:r>
              <a:rPr lang="fr-BE" sz="1100" strike="sngStrike">
                <a:solidFill>
                  <a:prstClr val="black"/>
                </a:solidFill>
                <a:latin typeface="Calibri" panose="020F0502020204030204"/>
              </a:rPr>
              <a:t>I</a:t>
            </a:r>
            <a:r>
              <a:rPr kumimoji="0" lang="fr-BE" sz="1100" b="0" i="0" u="none" strike="sngStrike" kern="1200" cap="none" spc="0" normalizeH="0" baseline="0" noProof="0" err="1">
                <a:ln>
                  <a:noFill/>
                </a:ln>
                <a:solidFill>
                  <a:prstClr val="black"/>
                </a:solidFill>
                <a:effectLst/>
                <a:uLnTx/>
                <a:uFillTx/>
                <a:latin typeface="Calibri" panose="020F0502020204030204"/>
                <a:ea typeface="+mn-ea"/>
                <a:cs typeface="+mn-cs"/>
              </a:rPr>
              <a:t>nstitut</a:t>
            </a: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 Saint Luc – Centre scolaire Don Bosco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Garçon/serveur de restaurant</a:t>
            </a:r>
          </a:p>
        </p:txBody>
      </p:sp>
      <p:sp>
        <p:nvSpPr>
          <p:cNvPr id="6" name="Rectangle 9">
            <a:extLst>
              <a:ext uri="{FF2B5EF4-FFF2-40B4-BE49-F238E27FC236}">
                <a16:creationId xmlns:a16="http://schemas.microsoft.com/office/drawing/2014/main" id="{86C6C0F1-1D24-4BB8-B234-17E28CA5E20E}"/>
              </a:ext>
            </a:extLst>
          </p:cNvPr>
          <p:cNvSpPr/>
          <p:nvPr/>
        </p:nvSpPr>
        <p:spPr>
          <a:xfrm>
            <a:off x="900545" y="3113467"/>
            <a:ext cx="1828800" cy="631065"/>
          </a:xfrm>
          <a:prstGeom prst="wedgeRectCallout">
            <a:avLst>
              <a:gd name="adj1" fmla="val 104971"/>
              <a:gd name="adj2" fmla="val -21807"/>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CEFA </a:t>
            </a:r>
            <a:r>
              <a:rPr lang="fr-BE" sz="1100">
                <a:solidFill>
                  <a:prstClr val="black"/>
                </a:solidFill>
                <a:latin typeface="Calibri" panose="020F0502020204030204"/>
              </a:rPr>
              <a:t>Mons-</a:t>
            </a:r>
            <a:r>
              <a:rPr lang="fr-BE" sz="1100" err="1">
                <a:solidFill>
                  <a:prstClr val="black"/>
                </a:solidFill>
                <a:latin typeface="Calibri" panose="020F0502020204030204"/>
              </a:rPr>
              <a:t>Houdeng</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salle</a:t>
            </a:r>
          </a:p>
        </p:txBody>
      </p:sp>
      <p:sp>
        <p:nvSpPr>
          <p:cNvPr id="7" name="Rectangle 9">
            <a:extLst>
              <a:ext uri="{FF2B5EF4-FFF2-40B4-BE49-F238E27FC236}">
                <a16:creationId xmlns:a16="http://schemas.microsoft.com/office/drawing/2014/main" id="{CF1D0230-DA28-447D-BDE9-2C305130CA62}"/>
              </a:ext>
            </a:extLst>
          </p:cNvPr>
          <p:cNvSpPr/>
          <p:nvPr/>
        </p:nvSpPr>
        <p:spPr>
          <a:xfrm>
            <a:off x="3321976" y="5889902"/>
            <a:ext cx="2410229" cy="631065"/>
          </a:xfrm>
          <a:prstGeom prst="wedgeRectCallout">
            <a:avLst>
              <a:gd name="adj1" fmla="val 74072"/>
              <a:gd name="adj2" fmla="val -292066"/>
            </a:avLst>
          </a:prstGeom>
          <a:solidFill>
            <a:srgbClr val="C5E0B4"/>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Forem (partenariat)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Commis de salle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Serveur en restauration</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A8E9862-7EED-4EEA-B158-7637152F2B19}"/>
              </a:ext>
            </a:extLst>
          </p:cNvPr>
          <p:cNvSpPr txBox="1"/>
          <p:nvPr/>
        </p:nvSpPr>
        <p:spPr>
          <a:xfrm>
            <a:off x="4941095" y="6215696"/>
            <a:ext cx="791110" cy="307777"/>
          </a:xfrm>
          <a:prstGeom prst="rect">
            <a:avLst/>
          </a:prstGeom>
          <a:noFill/>
        </p:spPr>
        <p:txBody>
          <a:bodyPr wrap="square" rtlCol="0">
            <a:spAutoFit/>
          </a:bodyPr>
          <a:lstStyle/>
          <a:p>
            <a:r>
              <a:rPr lang="fr-BE" sz="1400" b="1">
                <a:solidFill>
                  <a:srgbClr val="FF0000"/>
                </a:solidFill>
              </a:rPr>
              <a:t>New</a:t>
            </a:r>
          </a:p>
        </p:txBody>
      </p:sp>
      <p:sp>
        <p:nvSpPr>
          <p:cNvPr id="4" name="Titre 3">
            <a:extLst>
              <a:ext uri="{FF2B5EF4-FFF2-40B4-BE49-F238E27FC236}">
                <a16:creationId xmlns:a16="http://schemas.microsoft.com/office/drawing/2014/main" id="{0B44BB1E-78A0-B412-4FDA-922F255A3711}"/>
              </a:ext>
            </a:extLst>
          </p:cNvPr>
          <p:cNvSpPr txBox="1">
            <a:spLocks/>
          </p:cNvSpPr>
          <p:nvPr/>
        </p:nvSpPr>
        <p:spPr>
          <a:xfrm>
            <a:off x="219075" y="139178"/>
            <a:ext cx="9720072" cy="671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2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j-ea"/>
                <a:cs typeface="+mj-cs"/>
              </a:rPr>
              <a:t>G1803 </a:t>
            </a:r>
            <a: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t>Commis de salle – </a:t>
            </a:r>
            <a:r>
              <a:rPr kumimoji="0" lang="fr-BE" sz="2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j-ea"/>
                <a:cs typeface="+mj-cs"/>
              </a:rPr>
              <a:t>Garçon/serveur de restaurant</a:t>
            </a:r>
            <a:endPar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endParaRPr>
          </a:p>
        </p:txBody>
      </p:sp>
      <p:sp>
        <p:nvSpPr>
          <p:cNvPr id="5" name="Rectangle 20">
            <a:extLst>
              <a:ext uri="{FF2B5EF4-FFF2-40B4-BE49-F238E27FC236}">
                <a16:creationId xmlns:a16="http://schemas.microsoft.com/office/drawing/2014/main" id="{839504FF-222E-732E-AF4D-68589EEC5A11}"/>
              </a:ext>
            </a:extLst>
          </p:cNvPr>
          <p:cNvSpPr/>
          <p:nvPr/>
        </p:nvSpPr>
        <p:spPr>
          <a:xfrm>
            <a:off x="9462654" y="2141297"/>
            <a:ext cx="2369187" cy="631065"/>
          </a:xfrm>
          <a:prstGeom prst="wedgeRectCallout">
            <a:avLst>
              <a:gd name="adj1" fmla="val -130364"/>
              <a:gd name="adj2" fmla="val 163929"/>
            </a:avLst>
          </a:prstGeom>
          <a:solidFill>
            <a:srgbClr val="FF3399"/>
          </a:solidFill>
          <a:ln w="12700" cap="flat" cmpd="sng" algn="ctr">
            <a:solidFill>
              <a:srgbClr val="FF3399"/>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100" b="0" i="0" u="none" strike="noStrike" kern="0" cap="none" spc="0" normalizeH="0" baseline="0" noProof="0">
                <a:ln>
                  <a:noFill/>
                </a:ln>
                <a:solidFill>
                  <a:prstClr val="black"/>
                </a:solidFill>
                <a:effectLst/>
                <a:uLnTx/>
                <a:uFillTx/>
                <a:latin typeface="Calibri" panose="020F0502020204030204"/>
                <a:ea typeface="+mn-ea"/>
                <a:cs typeface="+mn-cs"/>
              </a:rPr>
              <a:t>Enseignement spécialisé : </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1100" b="0" i="0" u="none" strike="noStrike" kern="0" cap="none" spc="0" normalizeH="0" baseline="0" noProof="0">
                <a:ln>
                  <a:noFill/>
                </a:ln>
                <a:solidFill>
                  <a:prstClr val="black"/>
                </a:solidFill>
                <a:effectLst/>
                <a:uLnTx/>
                <a:uFillTx/>
                <a:latin typeface="Calibri" panose="020F0502020204030204"/>
                <a:ea typeface="+mn-ea"/>
                <a:cs typeface="+mn-cs"/>
              </a:rPr>
              <a:t>Les Rocailles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0" cap="none" spc="0" normalizeH="0" baseline="0" noProof="0">
                <a:ln>
                  <a:noFill/>
                </a:ln>
                <a:solidFill>
                  <a:prstClr val="black"/>
                </a:solidFill>
                <a:effectLst/>
                <a:uLnTx/>
                <a:uFillTx/>
                <a:latin typeface="Calibri" panose="020F0502020204030204"/>
                <a:ea typeface="+mn-ea"/>
                <a:cs typeface="+mn-cs"/>
              </a:rPr>
              <a:t>Commis de salle</a:t>
            </a:r>
          </a:p>
        </p:txBody>
      </p:sp>
      <p:sp>
        <p:nvSpPr>
          <p:cNvPr id="11" name="ZoneTexte 10">
            <a:extLst>
              <a:ext uri="{FF2B5EF4-FFF2-40B4-BE49-F238E27FC236}">
                <a16:creationId xmlns:a16="http://schemas.microsoft.com/office/drawing/2014/main" id="{3E6C86C6-F669-4C2F-A857-37F10581DD69}"/>
              </a:ext>
            </a:extLst>
          </p:cNvPr>
          <p:cNvSpPr txBox="1"/>
          <p:nvPr/>
        </p:nvSpPr>
        <p:spPr>
          <a:xfrm>
            <a:off x="10818998" y="2456829"/>
            <a:ext cx="704408" cy="307777"/>
          </a:xfrm>
          <a:prstGeom prst="rect">
            <a:avLst/>
          </a:prstGeom>
          <a:noFill/>
        </p:spPr>
        <p:txBody>
          <a:bodyPr wrap="square" rtlCol="0">
            <a:spAutoFit/>
          </a:bodyPr>
          <a:lstStyle/>
          <a:p>
            <a:r>
              <a:rPr lang="fr-BE" sz="1400" b="1">
                <a:solidFill>
                  <a:schemeClr val="accent5"/>
                </a:solidFill>
              </a:rPr>
              <a:t>New</a:t>
            </a:r>
          </a:p>
        </p:txBody>
      </p:sp>
    </p:spTree>
    <p:extLst>
      <p:ext uri="{BB962C8B-B14F-4D97-AF65-F5344CB8AC3E}">
        <p14:creationId xmlns:p14="http://schemas.microsoft.com/office/powerpoint/2010/main" val="3106013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39B5D90-46C2-4E87-84D0-CEC41D745391}"/>
              </a:ext>
            </a:extLst>
          </p:cNvPr>
          <p:cNvSpPr txBox="1">
            <a:spLocks/>
          </p:cNvSpPr>
          <p:nvPr/>
        </p:nvSpPr>
        <p:spPr>
          <a:xfrm>
            <a:off x="772423" y="87526"/>
            <a:ext cx="5981278" cy="1684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a:t>Les </a:t>
            </a:r>
            <a:r>
              <a:rPr lang="en-US" sz="4000" b="1" err="1"/>
              <a:t>fonctions</a:t>
            </a:r>
            <a:r>
              <a:rPr lang="en-US" sz="4000" b="1"/>
              <a:t> critiques 2023</a:t>
            </a:r>
          </a:p>
        </p:txBody>
      </p:sp>
      <p:sp>
        <p:nvSpPr>
          <p:cNvPr id="4" name="ZoneTexte 3">
            <a:extLst>
              <a:ext uri="{FF2B5EF4-FFF2-40B4-BE49-F238E27FC236}">
                <a16:creationId xmlns:a16="http://schemas.microsoft.com/office/drawing/2014/main" id="{D918C51B-0D01-40C0-9867-AF6FA69D3DB3}"/>
              </a:ext>
            </a:extLst>
          </p:cNvPr>
          <p:cNvSpPr txBox="1"/>
          <p:nvPr/>
        </p:nvSpPr>
        <p:spPr>
          <a:xfrm>
            <a:off x="7241188" y="3167449"/>
            <a:ext cx="4413570" cy="369055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a:t>18 métiers </a:t>
            </a:r>
            <a:r>
              <a:rPr lang="en-US" sz="2000" err="1"/>
              <a:t>identifiés</a:t>
            </a:r>
            <a:r>
              <a:rPr lang="en-US" sz="2000"/>
              <a:t> </a:t>
            </a:r>
            <a:r>
              <a:rPr lang="en-US" sz="2000" err="1"/>
              <a:t>comme</a:t>
            </a:r>
            <a:r>
              <a:rPr lang="en-US" sz="2000"/>
              <a:t> </a:t>
            </a:r>
            <a:r>
              <a:rPr lang="en-US" sz="2000" err="1"/>
              <a:t>fonctions</a:t>
            </a:r>
            <a:r>
              <a:rPr lang="en-US" sz="2000"/>
              <a:t> critiques, </a:t>
            </a:r>
            <a:r>
              <a:rPr lang="en-US" sz="2000" err="1"/>
              <a:t>parmi</a:t>
            </a:r>
            <a:r>
              <a:rPr lang="en-US" sz="2000"/>
              <a:t> </a:t>
            </a:r>
            <a:r>
              <a:rPr lang="en-US" sz="2000" err="1"/>
              <a:t>ceux</a:t>
            </a:r>
            <a:r>
              <a:rPr lang="en-US" sz="2000"/>
              <a:t>-ci :</a:t>
            </a:r>
          </a:p>
          <a:p>
            <a:pPr indent="-228600">
              <a:lnSpc>
                <a:spcPct val="90000"/>
              </a:lnSpc>
              <a:spcAft>
                <a:spcPts val="600"/>
              </a:spcAft>
              <a:buFont typeface="Arial" panose="020B0604020202020204" pitchFamily="34" charset="0"/>
              <a:buChar char="•"/>
            </a:pPr>
            <a:endParaRPr lang="en-US" sz="2000"/>
          </a:p>
          <a:p>
            <a:pPr marL="285750" indent="-228600">
              <a:lnSpc>
                <a:spcPct val="90000"/>
              </a:lnSpc>
              <a:spcAft>
                <a:spcPts val="600"/>
              </a:spcAft>
              <a:buFont typeface="Arial" panose="020B0604020202020204" pitchFamily="34" charset="0"/>
              <a:buChar char="•"/>
            </a:pPr>
            <a:r>
              <a:rPr lang="en-US" sz="2000" b="1"/>
              <a:t>3 </a:t>
            </a:r>
            <a:r>
              <a:rPr lang="en-US" sz="2000" b="1" err="1"/>
              <a:t>en</a:t>
            </a:r>
            <a:r>
              <a:rPr lang="en-US" sz="2000" b="1"/>
              <a:t> </a:t>
            </a:r>
            <a:r>
              <a:rPr lang="en-US" sz="2000" b="1" err="1"/>
              <a:t>pénurie</a:t>
            </a:r>
            <a:r>
              <a:rPr lang="en-US" sz="2000" b="1"/>
              <a:t> </a:t>
            </a:r>
            <a:r>
              <a:rPr lang="en-US" sz="2000"/>
              <a:t>de main </a:t>
            </a:r>
            <a:r>
              <a:rPr lang="en-US" sz="2000" err="1"/>
              <a:t>d’œuvre</a:t>
            </a:r>
            <a:endParaRPr lang="en-US" sz="2000"/>
          </a:p>
          <a:p>
            <a:pPr marL="285750" indent="-228600">
              <a:lnSpc>
                <a:spcPct val="90000"/>
              </a:lnSpc>
              <a:spcAft>
                <a:spcPts val="600"/>
              </a:spcAft>
              <a:buFont typeface="Arial" panose="020B0604020202020204" pitchFamily="34" charset="0"/>
              <a:buChar char="•"/>
            </a:pPr>
            <a:r>
              <a:rPr lang="en-US" sz="2000" b="1"/>
              <a:t>15</a:t>
            </a:r>
            <a:r>
              <a:rPr lang="en-US" sz="2000"/>
              <a:t> </a:t>
            </a:r>
            <a:r>
              <a:rPr lang="en-US" sz="2000" err="1"/>
              <a:t>en</a:t>
            </a:r>
            <a:r>
              <a:rPr lang="en-US" sz="2000"/>
              <a:t> </a:t>
            </a:r>
            <a:r>
              <a:rPr lang="en-US" sz="2000" err="1"/>
              <a:t>difficulté</a:t>
            </a:r>
            <a:r>
              <a:rPr lang="en-US" sz="2000"/>
              <a:t> de </a:t>
            </a:r>
            <a:r>
              <a:rPr lang="en-US" sz="2000" err="1"/>
              <a:t>recrutement</a:t>
            </a:r>
            <a:endParaRPr lang="en-US" sz="2000" b="1"/>
          </a:p>
        </p:txBody>
      </p:sp>
      <p:pic>
        <p:nvPicPr>
          <p:cNvPr id="7" name="Image 6" descr="Calculatrice rose">
            <a:extLst>
              <a:ext uri="{FF2B5EF4-FFF2-40B4-BE49-F238E27FC236}">
                <a16:creationId xmlns:a16="http://schemas.microsoft.com/office/drawing/2014/main" id="{4B11A3F1-FEC4-80AC-1A86-FFF09DA1B80A}"/>
              </a:ext>
            </a:extLst>
          </p:cNvPr>
          <p:cNvPicPr>
            <a:picLocks noChangeAspect="1"/>
          </p:cNvPicPr>
          <p:nvPr/>
        </p:nvPicPr>
        <p:blipFill>
          <a:blip r:embed="rId2">
            <a:extLst>
              <a:ext uri="{28A0092B-C50C-407E-A947-70E740481C1C}">
                <a14:useLocalDpi xmlns:a14="http://schemas.microsoft.com/office/drawing/2010/main" val="0"/>
              </a:ext>
            </a:extLst>
          </a:blip>
          <a:srcRect t="18833" b="18833"/>
          <a:stretch/>
        </p:blipFill>
        <p:spPr>
          <a:xfrm>
            <a:off x="7187524" y="484018"/>
            <a:ext cx="4413570" cy="1836395"/>
          </a:xfrm>
          <a:prstGeom prst="rect">
            <a:avLst/>
          </a:prstGeom>
        </p:spPr>
      </p:pic>
      <p:graphicFrame>
        <p:nvGraphicFramePr>
          <p:cNvPr id="6" name="Tableau 5">
            <a:extLst>
              <a:ext uri="{FF2B5EF4-FFF2-40B4-BE49-F238E27FC236}">
                <a16:creationId xmlns:a16="http://schemas.microsoft.com/office/drawing/2014/main" id="{5BA901B1-A788-AD2B-9BBC-52814FCB1CDB}"/>
              </a:ext>
            </a:extLst>
          </p:cNvPr>
          <p:cNvGraphicFramePr>
            <a:graphicFrameLocks noGrp="1"/>
          </p:cNvGraphicFramePr>
          <p:nvPr>
            <p:extLst>
              <p:ext uri="{D42A27DB-BD31-4B8C-83A1-F6EECF244321}">
                <p14:modId xmlns:p14="http://schemas.microsoft.com/office/powerpoint/2010/main" val="1650769150"/>
              </p:ext>
            </p:extLst>
          </p:nvPr>
        </p:nvGraphicFramePr>
        <p:xfrm>
          <a:off x="841249" y="1859690"/>
          <a:ext cx="5366424" cy="4590270"/>
        </p:xfrm>
        <a:graphic>
          <a:graphicData uri="http://schemas.openxmlformats.org/drawingml/2006/table">
            <a:tbl>
              <a:tblPr firstRow="1" bandRow="1">
                <a:tableStyleId>{5C22544A-7EE6-4342-B048-85BDC9FD1C3A}</a:tableStyleId>
              </a:tblPr>
              <a:tblGrid>
                <a:gridCol w="3870642">
                  <a:extLst>
                    <a:ext uri="{9D8B030D-6E8A-4147-A177-3AD203B41FA5}">
                      <a16:colId xmlns:a16="http://schemas.microsoft.com/office/drawing/2014/main" val="2851522992"/>
                    </a:ext>
                  </a:extLst>
                </a:gridCol>
                <a:gridCol w="747891">
                  <a:extLst>
                    <a:ext uri="{9D8B030D-6E8A-4147-A177-3AD203B41FA5}">
                      <a16:colId xmlns:a16="http://schemas.microsoft.com/office/drawing/2014/main" val="2939013477"/>
                    </a:ext>
                  </a:extLst>
                </a:gridCol>
                <a:gridCol w="747891">
                  <a:extLst>
                    <a:ext uri="{9D8B030D-6E8A-4147-A177-3AD203B41FA5}">
                      <a16:colId xmlns:a16="http://schemas.microsoft.com/office/drawing/2014/main" val="1373757842"/>
                    </a:ext>
                  </a:extLst>
                </a:gridCol>
              </a:tblGrid>
              <a:tr h="231877">
                <a:tc>
                  <a:txBody>
                    <a:bodyPr/>
                    <a:lstStyle/>
                    <a:p>
                      <a:pPr algn="l" fontAlgn="b"/>
                      <a:r>
                        <a:rPr lang="fr-BE" sz="1200" u="none" strike="noStrike">
                          <a:effectLst/>
                        </a:rPr>
                        <a:t>Métier</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Pénurie</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Critique</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1318161457"/>
                  </a:ext>
                </a:extLst>
              </a:tr>
              <a:tr h="231877">
                <a:tc>
                  <a:txBody>
                    <a:bodyPr/>
                    <a:lstStyle/>
                    <a:p>
                      <a:pPr algn="l" fontAlgn="b"/>
                      <a:r>
                        <a:rPr lang="fr-BE" sz="1200" u="none" strike="noStrike">
                          <a:effectLst/>
                        </a:rPr>
                        <a:t>Boucher / Bouchère</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4216871966"/>
                  </a:ext>
                </a:extLst>
              </a:tr>
              <a:tr h="231877">
                <a:tc>
                  <a:txBody>
                    <a:bodyPr/>
                    <a:lstStyle/>
                    <a:p>
                      <a:pPr algn="l" fontAlgn="b"/>
                      <a:r>
                        <a:rPr lang="fr-BE" sz="1200" u="none" strike="noStrike">
                          <a:effectLst/>
                        </a:rPr>
                        <a:t>Boulanger / Boulangère </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3125907323"/>
                  </a:ext>
                </a:extLst>
              </a:tr>
              <a:tr h="231877">
                <a:tc>
                  <a:txBody>
                    <a:bodyPr/>
                    <a:lstStyle/>
                    <a:p>
                      <a:pPr algn="l" fontAlgn="b"/>
                      <a:r>
                        <a:rPr lang="fr-BE" sz="1200" u="none" strike="noStrike">
                          <a:effectLst/>
                        </a:rPr>
                        <a:t>Pâtissier-chocolatier-glacier / Pâtissière-chocolatière-glacière</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2735744680"/>
                  </a:ext>
                </a:extLst>
              </a:tr>
              <a:tr h="231877">
                <a:tc>
                  <a:txBody>
                    <a:bodyPr/>
                    <a:lstStyle/>
                    <a:p>
                      <a:pPr algn="l" fontAlgn="b"/>
                      <a:r>
                        <a:rPr lang="fr-BE" sz="1200" u="none" strike="noStrike">
                          <a:effectLst/>
                        </a:rPr>
                        <a:t>Agent / Agente d'accueil en tourisme</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285173333"/>
                  </a:ext>
                </a:extLst>
              </a:tr>
              <a:tr h="231877">
                <a:tc>
                  <a:txBody>
                    <a:bodyPr/>
                    <a:lstStyle/>
                    <a:p>
                      <a:pPr algn="l" fontAlgn="b"/>
                      <a:r>
                        <a:rPr lang="fr-BE" sz="1200" u="none" strike="noStrike">
                          <a:effectLst/>
                        </a:rPr>
                        <a:t>Chargé / Chargée de promotion du tourisme</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640916970"/>
                  </a:ext>
                </a:extLst>
              </a:tr>
              <a:tr h="231877">
                <a:tc>
                  <a:txBody>
                    <a:bodyPr/>
                    <a:lstStyle/>
                    <a:p>
                      <a:pPr algn="l" fontAlgn="b"/>
                      <a:r>
                        <a:rPr lang="fr-BE" sz="1200" u="none" strike="noStrike">
                          <a:effectLst/>
                        </a:rPr>
                        <a:t>Animateur / Animatrice  d'activités culturelles ou ludiques</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2749303618"/>
                  </a:ext>
                </a:extLst>
              </a:tr>
              <a:tr h="416484">
                <a:tc>
                  <a:txBody>
                    <a:bodyPr/>
                    <a:lstStyle/>
                    <a:p>
                      <a:pPr algn="l" fontAlgn="b"/>
                      <a:r>
                        <a:rPr lang="fr-BE" sz="1200" u="none" strike="noStrike">
                          <a:effectLst/>
                        </a:rPr>
                        <a:t>Animateur / Animatrice de loisirs auprès d'enfants ou d'adolescents</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1136246846"/>
                  </a:ext>
                </a:extLst>
              </a:tr>
              <a:tr h="231877">
                <a:tc>
                  <a:txBody>
                    <a:bodyPr/>
                    <a:lstStyle/>
                    <a:p>
                      <a:pPr algn="l" fontAlgn="b"/>
                      <a:r>
                        <a:rPr lang="fr-BE" sz="1200" u="none" strike="noStrike">
                          <a:effectLst/>
                        </a:rPr>
                        <a:t>Concepteur / Conceptrice de produits touristiques</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3414420355"/>
                  </a:ext>
                </a:extLst>
              </a:tr>
              <a:tr h="231877">
                <a:tc>
                  <a:txBody>
                    <a:bodyPr/>
                    <a:lstStyle/>
                    <a:p>
                      <a:pPr algn="l" fontAlgn="b"/>
                      <a:r>
                        <a:rPr lang="fr-BE" sz="1200" u="none" strike="noStrike">
                          <a:effectLst/>
                        </a:rPr>
                        <a:t>Agent / Agente de voyages</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231980349"/>
                  </a:ext>
                </a:extLst>
              </a:tr>
              <a:tr h="231877">
                <a:tc>
                  <a:txBody>
                    <a:bodyPr/>
                    <a:lstStyle/>
                    <a:p>
                      <a:pPr algn="l" fontAlgn="b"/>
                      <a:r>
                        <a:rPr lang="fr-BE" sz="1200" u="none" strike="noStrike">
                          <a:effectLst/>
                        </a:rPr>
                        <a:t>Valet/femme de chambre</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2704574581"/>
                  </a:ext>
                </a:extLst>
              </a:tr>
              <a:tr h="231877">
                <a:tc>
                  <a:txBody>
                    <a:bodyPr/>
                    <a:lstStyle/>
                    <a:p>
                      <a:pPr algn="l" fontAlgn="b"/>
                      <a:r>
                        <a:rPr lang="fr-BE" sz="1200" u="none" strike="noStrike">
                          <a:effectLst/>
                        </a:rPr>
                        <a:t>Cuisinier / Cuisinière </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3748707033"/>
                  </a:ext>
                </a:extLst>
              </a:tr>
              <a:tr h="231877">
                <a:tc>
                  <a:txBody>
                    <a:bodyPr/>
                    <a:lstStyle/>
                    <a:p>
                      <a:pPr algn="l" fontAlgn="b"/>
                      <a:r>
                        <a:rPr lang="fr-BE" sz="1200" u="none" strike="noStrike">
                          <a:effectLst/>
                        </a:rPr>
                        <a:t>Commis / Commise  de cuisine </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2735963661"/>
                  </a:ext>
                </a:extLst>
              </a:tr>
              <a:tr h="231877">
                <a:tc>
                  <a:txBody>
                    <a:bodyPr/>
                    <a:lstStyle/>
                    <a:p>
                      <a:pPr algn="l" fontAlgn="b"/>
                      <a:r>
                        <a:rPr lang="fr-BE" sz="1200" u="none" strike="noStrike">
                          <a:effectLst/>
                        </a:rPr>
                        <a:t>Chef / Cheffe de partie </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3494039162"/>
                  </a:ext>
                </a:extLst>
              </a:tr>
              <a:tr h="231877">
                <a:tc>
                  <a:txBody>
                    <a:bodyPr/>
                    <a:lstStyle/>
                    <a:p>
                      <a:pPr algn="l" fontAlgn="b"/>
                      <a:r>
                        <a:rPr lang="fr-BE" sz="1200" u="none" strike="noStrike">
                          <a:effectLst/>
                        </a:rPr>
                        <a:t>Plongeur / Plongeuse en restauration</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402268253"/>
                  </a:ext>
                </a:extLst>
              </a:tr>
              <a:tr h="231877">
                <a:tc>
                  <a:txBody>
                    <a:bodyPr/>
                    <a:lstStyle/>
                    <a:p>
                      <a:pPr algn="l" fontAlgn="b"/>
                      <a:r>
                        <a:rPr lang="fr-BE" sz="1200" u="none" strike="noStrike">
                          <a:effectLst/>
                        </a:rPr>
                        <a:t>Réceptionniste en établissement hôtelier</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3245197709"/>
                  </a:ext>
                </a:extLst>
              </a:tr>
              <a:tr h="231877">
                <a:tc>
                  <a:txBody>
                    <a:bodyPr/>
                    <a:lstStyle/>
                    <a:p>
                      <a:pPr algn="l" fontAlgn="b"/>
                      <a:r>
                        <a:rPr lang="fr-BE" sz="1200" u="none" strike="noStrike">
                          <a:effectLst/>
                        </a:rPr>
                        <a:t>Barman / Barmaid</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559293414"/>
                  </a:ext>
                </a:extLst>
              </a:tr>
              <a:tr h="231877">
                <a:tc>
                  <a:txBody>
                    <a:bodyPr/>
                    <a:lstStyle/>
                    <a:p>
                      <a:pPr algn="l" fontAlgn="b"/>
                      <a:r>
                        <a:rPr lang="fr-BE" sz="1200" u="none" strike="noStrike">
                          <a:effectLst/>
                        </a:rPr>
                        <a:t>Maître / Maîtresse d'hôtel</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1515731435"/>
                  </a:ext>
                </a:extLst>
              </a:tr>
              <a:tr h="231877">
                <a:tc>
                  <a:txBody>
                    <a:bodyPr/>
                    <a:lstStyle/>
                    <a:p>
                      <a:pPr algn="l" fontAlgn="b"/>
                      <a:r>
                        <a:rPr lang="fr-BE" sz="1200" u="none" strike="noStrike">
                          <a:effectLst/>
                        </a:rPr>
                        <a:t>Serveur / Serveuse dans un restaurant</a:t>
                      </a:r>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endParaRPr lang="fr-BE" sz="1200" b="0" i="0" u="none" strike="noStrike">
                        <a:solidFill>
                          <a:srgbClr val="000000"/>
                        </a:solidFill>
                        <a:effectLst/>
                        <a:latin typeface="Calibri" panose="020F0502020204030204" pitchFamily="34" charset="0"/>
                      </a:endParaRPr>
                    </a:p>
                  </a:txBody>
                  <a:tcPr marL="4781" marR="4781" marT="4781" marB="0" anchor="b"/>
                </a:tc>
                <a:tc>
                  <a:txBody>
                    <a:bodyPr/>
                    <a:lstStyle/>
                    <a:p>
                      <a:pPr algn="ctr" fontAlgn="b"/>
                      <a:r>
                        <a:rPr lang="fr-BE" sz="1200" u="none" strike="noStrike">
                          <a:effectLst/>
                        </a:rPr>
                        <a:t>x</a:t>
                      </a:r>
                      <a:endParaRPr lang="fr-BE" sz="1200" b="0" i="0" u="none" strike="noStrike">
                        <a:solidFill>
                          <a:srgbClr val="000000"/>
                        </a:solidFill>
                        <a:effectLst/>
                        <a:latin typeface="Calibri" panose="020F0502020204030204" pitchFamily="34" charset="0"/>
                      </a:endParaRPr>
                    </a:p>
                  </a:txBody>
                  <a:tcPr marL="4781" marR="4781" marT="4781" marB="0" anchor="b"/>
                </a:tc>
                <a:extLst>
                  <a:ext uri="{0D108BD9-81ED-4DB2-BD59-A6C34878D82A}">
                    <a16:rowId xmlns:a16="http://schemas.microsoft.com/office/drawing/2014/main" val="1841521822"/>
                  </a:ext>
                </a:extLst>
              </a:tr>
            </a:tbl>
          </a:graphicData>
        </a:graphic>
      </p:graphicFrame>
    </p:spTree>
    <p:extLst>
      <p:ext uri="{BB962C8B-B14F-4D97-AF65-F5344CB8AC3E}">
        <p14:creationId xmlns:p14="http://schemas.microsoft.com/office/powerpoint/2010/main" val="1627325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E92FCE2-CCAA-2AC8-5B0C-4C90F9E2290F}"/>
              </a:ext>
            </a:extLst>
          </p:cNvPr>
          <p:cNvSpPr>
            <a:spLocks noGrp="1"/>
          </p:cNvSpPr>
          <p:nvPr>
            <p:ph type="title"/>
          </p:nvPr>
        </p:nvSpPr>
        <p:spPr>
          <a:xfrm>
            <a:off x="1028700" y="1967266"/>
            <a:ext cx="2628900" cy="2547257"/>
          </a:xfrm>
          <a:noFill/>
        </p:spPr>
        <p:txBody>
          <a:bodyPr anchor="ctr">
            <a:normAutofit/>
          </a:bodyPr>
          <a:lstStyle/>
          <a:p>
            <a:pPr algn="ctr"/>
            <a:r>
              <a:rPr lang="fr-BE" sz="2500">
                <a:solidFill>
                  <a:srgbClr val="FFFFFF"/>
                </a:solidFill>
              </a:rPr>
              <a:t>Les fonctions critiques de la formation initiale non dentifiées en 2022 comme thématique commune</a:t>
            </a:r>
          </a:p>
        </p:txBody>
      </p:sp>
      <p:graphicFrame>
        <p:nvGraphicFramePr>
          <p:cNvPr id="4" name="Tableau 3">
            <a:extLst>
              <a:ext uri="{FF2B5EF4-FFF2-40B4-BE49-F238E27FC236}">
                <a16:creationId xmlns:a16="http://schemas.microsoft.com/office/drawing/2014/main" id="{18776401-920B-D878-F62B-1CB854451B36}"/>
              </a:ext>
            </a:extLst>
          </p:cNvPr>
          <p:cNvGraphicFramePr>
            <a:graphicFrameLocks noGrp="1"/>
          </p:cNvGraphicFramePr>
          <p:nvPr>
            <p:extLst>
              <p:ext uri="{D42A27DB-BD31-4B8C-83A1-F6EECF244321}">
                <p14:modId xmlns:p14="http://schemas.microsoft.com/office/powerpoint/2010/main" val="883751531"/>
              </p:ext>
            </p:extLst>
          </p:nvPr>
        </p:nvGraphicFramePr>
        <p:xfrm>
          <a:off x="5623437" y="2324099"/>
          <a:ext cx="5448300" cy="1667796"/>
        </p:xfrm>
        <a:graphic>
          <a:graphicData uri="http://schemas.openxmlformats.org/drawingml/2006/table">
            <a:tbl>
              <a:tblPr firstRow="1">
                <a:tableStyleId>{5C22544A-7EE6-4342-B048-85BDC9FD1C3A}</a:tableStyleId>
              </a:tblPr>
              <a:tblGrid>
                <a:gridCol w="3924300">
                  <a:extLst>
                    <a:ext uri="{9D8B030D-6E8A-4147-A177-3AD203B41FA5}">
                      <a16:colId xmlns:a16="http://schemas.microsoft.com/office/drawing/2014/main" val="3834006778"/>
                    </a:ext>
                  </a:extLst>
                </a:gridCol>
                <a:gridCol w="762000">
                  <a:extLst>
                    <a:ext uri="{9D8B030D-6E8A-4147-A177-3AD203B41FA5}">
                      <a16:colId xmlns:a16="http://schemas.microsoft.com/office/drawing/2014/main" val="2175370254"/>
                    </a:ext>
                  </a:extLst>
                </a:gridCol>
                <a:gridCol w="762000">
                  <a:extLst>
                    <a:ext uri="{9D8B030D-6E8A-4147-A177-3AD203B41FA5}">
                      <a16:colId xmlns:a16="http://schemas.microsoft.com/office/drawing/2014/main" val="1923873304"/>
                    </a:ext>
                  </a:extLst>
                </a:gridCol>
              </a:tblGrid>
              <a:tr h="277966">
                <a:tc>
                  <a:txBody>
                    <a:bodyPr/>
                    <a:lstStyle/>
                    <a:p>
                      <a:pPr algn="l" fontAlgn="b"/>
                      <a:r>
                        <a:rPr lang="fr-BE" sz="1100" u="none" strike="noStrike">
                          <a:effectLst/>
                        </a:rPr>
                        <a:t>Métier</a:t>
                      </a:r>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u="none" strike="noStrike">
                          <a:effectLst/>
                        </a:rPr>
                        <a:t>Critique</a:t>
                      </a:r>
                      <a:endParaRPr lang="fr-BE"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78509224"/>
                  </a:ext>
                </a:extLst>
              </a:tr>
              <a:tr h="277966">
                <a:tc>
                  <a:txBody>
                    <a:bodyPr/>
                    <a:lstStyle/>
                    <a:p>
                      <a:pPr algn="l" fontAlgn="b"/>
                      <a:r>
                        <a:rPr lang="fr-BE" sz="1100" u="none" strike="noStrike">
                          <a:effectLst/>
                        </a:rPr>
                        <a:t>Agent / Agente d'accueil en tourisme</a:t>
                      </a:r>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633648543"/>
                  </a:ext>
                </a:extLst>
              </a:tr>
              <a:tr h="277966">
                <a:tc>
                  <a:txBody>
                    <a:bodyPr/>
                    <a:lstStyle/>
                    <a:p>
                      <a:pPr algn="l" fontAlgn="b"/>
                      <a:r>
                        <a:rPr lang="fr-BE" sz="1100" u="none" strike="noStrike">
                          <a:effectLst/>
                        </a:rPr>
                        <a:t>Animateur / Animatrice  d'activités culturelles ou ludiques</a:t>
                      </a:r>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71913723"/>
                  </a:ext>
                </a:extLst>
              </a:tr>
              <a:tr h="277966">
                <a:tc>
                  <a:txBody>
                    <a:bodyPr/>
                    <a:lstStyle/>
                    <a:p>
                      <a:pPr algn="l" fontAlgn="b"/>
                      <a:r>
                        <a:rPr lang="fr-BE" sz="1100" b="0" i="0" u="none" strike="noStrike">
                          <a:solidFill>
                            <a:srgbClr val="000000"/>
                          </a:solidFill>
                          <a:effectLst/>
                          <a:latin typeface="Calibri" panose="020F0502020204030204" pitchFamily="34" charset="0"/>
                        </a:rPr>
                        <a:t>Animateur / Animatrice de loisirs auprès d'enfants ou d'adolescents</a:t>
                      </a:r>
                    </a:p>
                  </a:txBody>
                  <a:tcPr marL="6350" marR="6350" marT="635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b="0" i="0" u="none" strike="noStrike">
                          <a:solidFill>
                            <a:srgbClr val="000000"/>
                          </a:solidFill>
                          <a:effectLst/>
                          <a:latin typeface="Calibri" panose="020F0502020204030204" pitchFamily="34" charset="0"/>
                        </a:rPr>
                        <a:t>x</a:t>
                      </a:r>
                    </a:p>
                  </a:txBody>
                  <a:tcPr marL="6350" marR="6350" marT="6350" marB="0" anchor="b"/>
                </a:tc>
                <a:extLst>
                  <a:ext uri="{0D108BD9-81ED-4DB2-BD59-A6C34878D82A}">
                    <a16:rowId xmlns:a16="http://schemas.microsoft.com/office/drawing/2014/main" val="2224722442"/>
                  </a:ext>
                </a:extLst>
              </a:tr>
              <a:tr h="277966">
                <a:tc>
                  <a:txBody>
                    <a:bodyPr/>
                    <a:lstStyle/>
                    <a:p>
                      <a:pPr algn="l" fontAlgn="b"/>
                      <a:r>
                        <a:rPr lang="fr-BE" sz="1100" u="none" strike="noStrike">
                          <a:effectLst/>
                        </a:rPr>
                        <a:t>Valet/femme de chambre</a:t>
                      </a:r>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960198583"/>
                  </a:ext>
                </a:extLst>
              </a:tr>
              <a:tr h="277966">
                <a:tc>
                  <a:txBody>
                    <a:bodyPr/>
                    <a:lstStyle/>
                    <a:p>
                      <a:pPr algn="l" fontAlgn="b"/>
                      <a:r>
                        <a:rPr lang="fr-BE" sz="1100" u="none" strike="noStrike">
                          <a:effectLst/>
                        </a:rPr>
                        <a:t>Réceptionniste en établissement hôtelier</a:t>
                      </a:r>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23887138"/>
                  </a:ext>
                </a:extLst>
              </a:tr>
            </a:tbl>
          </a:graphicData>
        </a:graphic>
      </p:graphicFrame>
    </p:spTree>
    <p:extLst>
      <p:ext uri="{BB962C8B-B14F-4D97-AF65-F5344CB8AC3E}">
        <p14:creationId xmlns:p14="http://schemas.microsoft.com/office/powerpoint/2010/main" val="3855090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3816104864"/>
              </p:ext>
            </p:extLst>
          </p:nvPr>
        </p:nvGraphicFramePr>
        <p:xfrm>
          <a:off x="767051" y="1607985"/>
          <a:ext cx="10442795" cy="3911398"/>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2921732">
                  <a:extLst>
                    <a:ext uri="{9D8B030D-6E8A-4147-A177-3AD203B41FA5}">
                      <a16:colId xmlns:a16="http://schemas.microsoft.com/office/drawing/2014/main" val="3773329289"/>
                    </a:ext>
                  </a:extLst>
                </a:gridCol>
                <a:gridCol w="3253521">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u="none" strike="noStrike">
                          <a:effectLst/>
                        </a:rPr>
                        <a:t>G1101</a:t>
                      </a:r>
                    </a:p>
                    <a:p>
                      <a:pPr marL="0" marR="0" lvl="0" indent="0" algn="l" defTabSz="914400" rtl="0" eaLnBrk="1" fontAlgn="b" latinLnBrk="0" hangingPunct="1">
                        <a:lnSpc>
                          <a:spcPct val="100000"/>
                        </a:lnSpc>
                        <a:spcBef>
                          <a:spcPts val="0"/>
                        </a:spcBef>
                        <a:spcAft>
                          <a:spcPts val="0"/>
                        </a:spcAft>
                        <a:buClrTx/>
                        <a:buSzTx/>
                        <a:buFontTx/>
                        <a:buNone/>
                        <a:tabLst/>
                        <a:defRPr/>
                      </a:pPr>
                      <a:r>
                        <a:rPr lang="fr-BE" sz="1100" u="none" strike="noStrike">
                          <a:effectLst/>
                        </a:rPr>
                        <a:t>G1703</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Agent d’accueil en tourisme</a:t>
                      </a:r>
                    </a:p>
                    <a:p>
                      <a:pPr algn="l" fontAlgn="b"/>
                      <a:r>
                        <a:rPr lang="fr-BE" sz="1100" b="0" i="0" u="none" strike="noStrike">
                          <a:solidFill>
                            <a:srgbClr val="000000"/>
                          </a:solidFill>
                          <a:effectLst/>
                          <a:latin typeface="Calibri" panose="020F0502020204030204" pitchFamily="34" charset="0"/>
                        </a:rPr>
                        <a:t>Réceptionniste en établissement hôtelier</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txBody>
                  <a:tcPr marL="6350" marR="6350" marT="6350" marB="0" anchor="ctr"/>
                </a:tc>
                <a:tc>
                  <a:txBody>
                    <a:bodyPr/>
                    <a:lstStyle/>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x</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chemeClr val="tx1"/>
                          </a:solidFill>
                          <a:effectLst/>
                        </a:rPr>
                        <a:t>Pas d’opportunité sur le métier spécifique</a:t>
                      </a:r>
                    </a:p>
                    <a:p>
                      <a:pPr marL="171450" indent="-171450" algn="l" fontAlgn="b">
                        <a:buFont typeface="Arial" panose="020B0604020202020204" pitchFamily="34" charset="0"/>
                        <a:buChar char="•"/>
                      </a:pPr>
                      <a:r>
                        <a:rPr lang="fr-BE" sz="1100" b="0" u="none" strike="noStrike">
                          <a:solidFill>
                            <a:schemeClr val="tx1"/>
                          </a:solidFill>
                          <a:effectLst/>
                        </a:rPr>
                        <a:t>51 opportunités en HC sur le métier </a:t>
                      </a:r>
                      <a:r>
                        <a:rPr lang="fr-BE" sz="1100" b="1" u="none" strike="noStrike">
                          <a:solidFill>
                            <a:schemeClr val="tx1"/>
                          </a:solidFill>
                          <a:effectLst/>
                        </a:rPr>
                        <a:t>d’agent d’accueil</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BE" sz="1100" b="0" u="none" strike="noStrike">
                          <a:solidFill>
                            <a:srgbClr val="000000"/>
                          </a:solidFill>
                          <a:effectLst/>
                        </a:rPr>
                        <a:t>Réceptionniste d’établissement hôtelier : 28 OE en HC</a:t>
                      </a:r>
                    </a:p>
                    <a:p>
                      <a:pPr marL="171450" indent="-171450" algn="l" fontAlgn="b">
                        <a:buFont typeface="Arial" panose="020B0604020202020204" pitchFamily="34" charset="0"/>
                        <a:buChar char="•"/>
                      </a:pPr>
                      <a:endParaRPr lang="fr-BE" sz="1100" b="1" u="none" strike="noStrike">
                        <a:solidFill>
                          <a:srgbClr val="000000"/>
                        </a:solidFill>
                        <a:effectLst/>
                      </a:endParaRP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endParaRPr lang="fr-BE" sz="1100" b="1" u="none" strike="noStrike">
                        <a:solidFill>
                          <a:srgbClr val="000000"/>
                        </a:solidFill>
                        <a:effectLst/>
                      </a:endParaRPr>
                    </a:p>
                    <a:p>
                      <a:pPr marL="171450" indent="-171450" algn="l" fontAlgn="b">
                        <a:buFont typeface="Arial" panose="020B0604020202020204" pitchFamily="34" charset="0"/>
                        <a:buChar char="•"/>
                      </a:pPr>
                      <a:r>
                        <a:rPr lang="fr-BE" sz="1100" b="0" u="none" strike="noStrike">
                          <a:solidFill>
                            <a:srgbClr val="000000"/>
                          </a:solidFill>
                          <a:effectLst/>
                        </a:rPr>
                        <a:t>2 filières en enseignement de plein exercice dont 1 filière en difficulté de recrutement</a:t>
                      </a: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100" b="0" i="0" u="none" strike="noStrike">
                          <a:solidFill>
                            <a:srgbClr val="000000"/>
                          </a:solidFill>
                          <a:effectLst/>
                          <a:latin typeface="Calibri" panose="020F0502020204030204" pitchFamily="34" charset="0"/>
                        </a:rPr>
                        <a:t>Fonction critique non identifiée comme structurelle ou en pénurie. L’offre semble suffisante sur le territoire.</a:t>
                      </a: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r>
              <a:rPr lang="fr-BE" sz="2800" b="1">
                <a:solidFill>
                  <a:srgbClr val="742217"/>
                </a:solidFill>
                <a:latin typeface="Tenorite" panose="00000500000000000000" pitchFamily="2" charset="0"/>
              </a:rPr>
              <a:t>G1101 Agent d’accueil en tourisme</a:t>
            </a:r>
            <a:br>
              <a:rPr lang="fr-BE" sz="2800" b="1">
                <a:solidFill>
                  <a:srgbClr val="742217"/>
                </a:solidFill>
                <a:latin typeface="Tenorite" panose="00000500000000000000" pitchFamily="2" charset="0"/>
              </a:rPr>
            </a:br>
            <a:r>
              <a:rPr lang="fr-BE" sz="2800" b="1">
                <a:solidFill>
                  <a:srgbClr val="742217"/>
                </a:solidFill>
                <a:latin typeface="Tenorite" panose="00000500000000000000" pitchFamily="2" charset="0"/>
              </a:rPr>
              <a:t>G1703 Réceptionniste en établissement hôtelier</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6" name="Zoom de diapositive 5">
                <a:extLst>
                  <a:ext uri="{FF2B5EF4-FFF2-40B4-BE49-F238E27FC236}">
                    <a16:creationId xmlns:a16="http://schemas.microsoft.com/office/drawing/2014/main" id="{AC2929AD-D67C-CB65-8193-335597C3EF49}"/>
                  </a:ext>
                </a:extLst>
              </p:cNvPr>
              <p:cNvGraphicFramePr>
                <a:graphicFrameLocks noChangeAspect="1"/>
              </p:cNvGraphicFramePr>
              <p:nvPr>
                <p:extLst>
                  <p:ext uri="{D42A27DB-BD31-4B8C-83A1-F6EECF244321}">
                    <p14:modId xmlns:p14="http://schemas.microsoft.com/office/powerpoint/2010/main" val="1157034931"/>
                  </p:ext>
                </p:extLst>
              </p:nvPr>
            </p:nvGraphicFramePr>
            <p:xfrm>
              <a:off x="5692876" y="4304274"/>
              <a:ext cx="1681317" cy="945741"/>
            </p:xfrm>
            <a:graphic>
              <a:graphicData uri="http://schemas.microsoft.com/office/powerpoint/2016/slidezoom">
                <pslz:sldZm>
                  <pslz:sldZmObj sldId="582" cId="3521997085">
                    <pslz:zmPr id="{8F6C2D59-BAB5-4AFC-8DDC-676E2760860E}" returnToParent="0" transitionDur="1000">
                      <p166:blipFill xmlns:p166="http://schemas.microsoft.com/office/powerpoint/2016/6/main">
                        <a:blip r:embed="rId4"/>
                        <a:stretch>
                          <a:fillRect/>
                        </a:stretch>
                      </p166:blipFill>
                      <p166:spPr xmlns:p166="http://schemas.microsoft.com/office/powerpoint/2016/6/main">
                        <a:xfrm>
                          <a:off x="0" y="0"/>
                          <a:ext cx="1681317" cy="945741"/>
                        </a:xfrm>
                        <a:prstGeom prst="rect">
                          <a:avLst/>
                        </a:prstGeom>
                        <a:ln w="3175">
                          <a:solidFill>
                            <a:prstClr val="ltGray"/>
                          </a:solidFill>
                        </a:ln>
                      </p166:spPr>
                    </pslz:zmPr>
                  </pslz:sldZmObj>
                </pslz:sldZm>
              </a:graphicData>
            </a:graphic>
          </p:graphicFrame>
        </mc:Choice>
        <mc:Fallback xmlns="">
          <p:pic>
            <p:nvPicPr>
              <p:cNvPr id="6" name="Zoom de diapositive 5">
                <a:hlinkClick r:id="rId6" action="ppaction://hlinksldjump"/>
                <a:extLst>
                  <a:ext uri="{FF2B5EF4-FFF2-40B4-BE49-F238E27FC236}">
                    <a16:creationId xmlns:a16="http://schemas.microsoft.com/office/drawing/2014/main" id="{AC2929AD-D67C-CB65-8193-335597C3EF49}"/>
                  </a:ext>
                </a:extLst>
              </p:cNvPr>
              <p:cNvPicPr>
                <a:picLocks noGrp="1" noRot="1" noChangeAspect="1" noMove="1" noResize="1" noEditPoints="1" noAdjustHandles="1" noChangeArrowheads="1" noChangeShapeType="1"/>
              </p:cNvPicPr>
              <p:nvPr/>
            </p:nvPicPr>
            <p:blipFill>
              <a:blip r:embed="rId7"/>
              <a:stretch>
                <a:fillRect/>
              </a:stretch>
            </p:blipFill>
            <p:spPr>
              <a:xfrm>
                <a:off x="5692876" y="4304274"/>
                <a:ext cx="1681317" cy="945741"/>
              </a:xfrm>
              <a:prstGeom prst="rect">
                <a:avLst/>
              </a:prstGeom>
              <a:ln w="3175">
                <a:solidFill>
                  <a:prstClr val="ltGray"/>
                </a:solidFill>
              </a:ln>
            </p:spPr>
          </p:pic>
        </mc:Fallback>
      </mc:AlternateContent>
    </p:spTree>
    <p:extLst>
      <p:ext uri="{BB962C8B-B14F-4D97-AF65-F5344CB8AC3E}">
        <p14:creationId xmlns:p14="http://schemas.microsoft.com/office/powerpoint/2010/main" val="3872459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814945" y="886691"/>
            <a:ext cx="8880763" cy="5195454"/>
          </a:xfrm>
          <a:prstGeom prst="rect">
            <a:avLst/>
          </a:prstGeom>
          <a:noFill/>
          <a:ln w="9525">
            <a:noFill/>
            <a:miter lim="800000"/>
            <a:headEnd/>
            <a:tailEnd/>
          </a:ln>
        </p:spPr>
      </p:pic>
      <p:sp>
        <p:nvSpPr>
          <p:cNvPr id="2" name="Rectangle 1"/>
          <p:cNvSpPr/>
          <p:nvPr/>
        </p:nvSpPr>
        <p:spPr>
          <a:xfrm>
            <a:off x="1691655" y="1455175"/>
            <a:ext cx="2326553" cy="596126"/>
          </a:xfrm>
          <a:prstGeom prst="wedgeRectCallout">
            <a:avLst>
              <a:gd name="adj1" fmla="val 109190"/>
              <a:gd name="adj2" fmla="val 355897"/>
            </a:avLst>
          </a:prstGeom>
          <a:solidFill>
            <a:srgbClr val="FFE699"/>
          </a:solidFill>
          <a:ln>
            <a:solidFill>
              <a:srgbClr val="FFE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b="1">
                <a:solidFill>
                  <a:prstClr val="black"/>
                </a:solidFill>
                <a:latin typeface="Calibri" panose="020F0502020204030204"/>
              </a:rPr>
              <a:t>Académie provinciale des métiers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en accueil et tourisme</a:t>
            </a:r>
          </a:p>
        </p:txBody>
      </p:sp>
      <p:sp>
        <p:nvSpPr>
          <p:cNvPr id="9" name="Titre 3">
            <a:extLst>
              <a:ext uri="{FF2B5EF4-FFF2-40B4-BE49-F238E27FC236}">
                <a16:creationId xmlns:a16="http://schemas.microsoft.com/office/drawing/2014/main" id="{E0345488-7FB1-AC0E-557D-79C79E6C3070}"/>
              </a:ext>
            </a:extLst>
          </p:cNvPr>
          <p:cNvSpPr txBox="1">
            <a:spLocks/>
          </p:cNvSpPr>
          <p:nvPr/>
        </p:nvSpPr>
        <p:spPr>
          <a:xfrm>
            <a:off x="303398" y="214013"/>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742217"/>
                </a:solidFill>
                <a:latin typeface="Tenorite" panose="00000500000000000000" pitchFamily="2" charset="0"/>
              </a:rPr>
              <a:t>G1101 Agent d’accueil en tourisme</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p:sp>
        <p:nvSpPr>
          <p:cNvPr id="12" name="Rectangle 1">
            <a:extLst>
              <a:ext uri="{FF2B5EF4-FFF2-40B4-BE49-F238E27FC236}">
                <a16:creationId xmlns:a16="http://schemas.microsoft.com/office/drawing/2014/main" id="{79EA82CD-8AE8-381F-D2BE-07AD51D419D0}"/>
              </a:ext>
            </a:extLst>
          </p:cNvPr>
          <p:cNvSpPr/>
          <p:nvPr/>
        </p:nvSpPr>
        <p:spPr>
          <a:xfrm>
            <a:off x="9213778" y="968478"/>
            <a:ext cx="2326553" cy="596126"/>
          </a:xfrm>
          <a:prstGeom prst="wedgeRectCallout">
            <a:avLst>
              <a:gd name="adj1" fmla="val -118174"/>
              <a:gd name="adj2" fmla="val 367442"/>
            </a:avLst>
          </a:prstGeom>
          <a:solidFill>
            <a:srgbClr val="FFE699"/>
          </a:solidFill>
          <a:ln>
            <a:solidFill>
              <a:srgbClr val="FFE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b="1">
                <a:solidFill>
                  <a:prstClr val="black"/>
                </a:solidFill>
                <a:latin typeface="Calibri" panose="020F0502020204030204"/>
              </a:rPr>
              <a:t>Institut provincial d’enseignement secondaire Léon </a:t>
            </a:r>
            <a:r>
              <a:rPr lang="fr-BE" sz="1100" b="1" err="1">
                <a:solidFill>
                  <a:prstClr val="black"/>
                </a:solidFill>
                <a:latin typeface="Calibri" panose="020F0502020204030204"/>
              </a:rPr>
              <a:t>Hurez</a:t>
            </a:r>
            <a:r>
              <a:rPr lang="fr-BE" sz="1100" b="1">
                <a:solidFill>
                  <a:prstClr val="black"/>
                </a:solidFill>
                <a:latin typeface="Calibri" panose="020F0502020204030204"/>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en accueil et tourisme</a:t>
            </a:r>
          </a:p>
        </p:txBody>
      </p:sp>
      <p:sp>
        <p:nvSpPr>
          <p:cNvPr id="13" name="Rectangle 22">
            <a:extLst>
              <a:ext uri="{FF2B5EF4-FFF2-40B4-BE49-F238E27FC236}">
                <a16:creationId xmlns:a16="http://schemas.microsoft.com/office/drawing/2014/main" id="{4282124E-720C-A826-ACE1-0D3D3DB7FBAE}"/>
              </a:ext>
            </a:extLst>
          </p:cNvPr>
          <p:cNvSpPr/>
          <p:nvPr/>
        </p:nvSpPr>
        <p:spPr>
          <a:xfrm>
            <a:off x="437881" y="4621757"/>
            <a:ext cx="1828800" cy="631065"/>
          </a:xfrm>
          <a:prstGeom prst="wedgeRectCallout">
            <a:avLst>
              <a:gd name="adj1" fmla="val 151703"/>
              <a:gd name="adj2" fmla="val -5382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dirty="0">
                <a:solidFill>
                  <a:prstClr val="black"/>
                </a:solidFill>
                <a:latin typeface="Calibri" panose="020F0502020204030204"/>
              </a:rPr>
              <a:t>EAFC</a:t>
            </a: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 Colfontaine-Jurbise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rPr>
              <a:t>Agent en accueil et tourisme</a:t>
            </a:r>
          </a:p>
        </p:txBody>
      </p:sp>
    </p:spTree>
    <p:extLst>
      <p:ext uri="{BB962C8B-B14F-4D97-AF65-F5344CB8AC3E}">
        <p14:creationId xmlns:p14="http://schemas.microsoft.com/office/powerpoint/2010/main" val="3521997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2582365240"/>
              </p:ext>
            </p:extLst>
          </p:nvPr>
        </p:nvGraphicFramePr>
        <p:xfrm>
          <a:off x="767051" y="1607985"/>
          <a:ext cx="10442795" cy="3911398"/>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3971755">
                  <a:extLst>
                    <a:ext uri="{9D8B030D-6E8A-4147-A177-3AD203B41FA5}">
                      <a16:colId xmlns:a16="http://schemas.microsoft.com/office/drawing/2014/main" val="3773329289"/>
                    </a:ext>
                  </a:extLst>
                </a:gridCol>
                <a:gridCol w="2203498">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u="none" strike="noStrike">
                          <a:effectLst/>
                        </a:rPr>
                        <a:t>G1202</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Animateur d’activités culturelles ou ludiques</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txBody>
                  <a:tcPr marL="6350" marR="6350" marT="6350" marB="0" anchor="ctr"/>
                </a:tc>
                <a:tc>
                  <a:txBody>
                    <a:bodyPr/>
                    <a:lstStyle/>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x</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rgbClr val="000000"/>
                          </a:solidFill>
                          <a:effectLst/>
                        </a:rPr>
                        <a:t>Animateurs d’atelier de centre de loisirs : 101 OE en HC</a:t>
                      </a:r>
                    </a:p>
                    <a:p>
                      <a:pPr marL="171450" indent="-171450" algn="l" fontAlgn="b">
                        <a:buFont typeface="Arial" panose="020B0604020202020204" pitchFamily="34" charset="0"/>
                        <a:buChar char="•"/>
                      </a:pPr>
                      <a:r>
                        <a:rPr lang="fr-BE" sz="1100" b="0" u="none" strike="noStrike">
                          <a:solidFill>
                            <a:srgbClr val="000000"/>
                          </a:solidFill>
                          <a:effectLst/>
                        </a:rPr>
                        <a:t>Animateur spécialiste d’activités culturelles et techniques : 49 OE en HC</a:t>
                      </a:r>
                    </a:p>
                    <a:p>
                      <a:pPr marL="0" indent="0" algn="l" fontAlgn="b">
                        <a:buFont typeface="Arial" panose="020B0604020202020204" pitchFamily="34" charset="0"/>
                        <a:buNone/>
                      </a:pPr>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endParaRPr lang="fr-BE" sz="1100" b="1" u="none" strike="noStrike">
                        <a:solidFill>
                          <a:srgbClr val="000000"/>
                        </a:solidFill>
                        <a:effectLst/>
                      </a:endParaRPr>
                    </a:p>
                    <a:p>
                      <a:pPr marL="171450" indent="-171450" algn="l" fontAlgn="b">
                        <a:buFont typeface="Arial" panose="020B0604020202020204" pitchFamily="34" charset="0"/>
                        <a:buChar char="•"/>
                      </a:pPr>
                      <a:r>
                        <a:rPr lang="fr-BE" sz="1100" b="0" u="none" strike="noStrike">
                          <a:solidFill>
                            <a:srgbClr val="000000"/>
                          </a:solidFill>
                          <a:effectLst/>
                        </a:rPr>
                        <a:t>4 filières en enseignement de plein exercice dont aucune en difficulté de recrutement</a:t>
                      </a: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100" b="0" i="0" u="none" strike="noStrike">
                          <a:solidFill>
                            <a:srgbClr val="000000"/>
                          </a:solidFill>
                          <a:effectLst/>
                          <a:latin typeface="Calibri" panose="020F0502020204030204" pitchFamily="34" charset="0"/>
                        </a:rPr>
                        <a:t>L’offre est suffisamment développée sur le territoire</a:t>
                      </a: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559829" y="176209"/>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r>
              <a:rPr lang="fr-BE" sz="2800" b="1">
                <a:solidFill>
                  <a:srgbClr val="742217"/>
                </a:solidFill>
                <a:latin typeface="Tenorite" panose="00000500000000000000" pitchFamily="2" charset="0"/>
              </a:rPr>
              <a:t>G1202 Animateur d’activités culturelles ou ludiques</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2D8C5E80-9CF3-E5E4-B12A-A0EAFD37B7BA}"/>
                  </a:ext>
                </a:extLst>
              </p:cNvPr>
              <p:cNvGraphicFramePr>
                <a:graphicFrameLocks noChangeAspect="1"/>
              </p:cNvGraphicFramePr>
              <p:nvPr>
                <p:extLst>
                  <p:ext uri="{D42A27DB-BD31-4B8C-83A1-F6EECF244321}">
                    <p14:modId xmlns:p14="http://schemas.microsoft.com/office/powerpoint/2010/main" val="1834678085"/>
                  </p:ext>
                </p:extLst>
              </p:nvPr>
            </p:nvGraphicFramePr>
            <p:xfrm>
              <a:off x="5988448" y="4009922"/>
              <a:ext cx="1907458" cy="1072945"/>
            </p:xfrm>
            <a:graphic>
              <a:graphicData uri="http://schemas.microsoft.com/office/powerpoint/2016/slidezoom">
                <pslz:sldZm>
                  <pslz:sldZmObj sldId="496" cId="4130856649">
                    <pslz:zmPr id="{12AA1812-89AB-4154-BC3C-AA9E8F135A80}" returnToParent="0" transitionDur="1000">
                      <p166:blipFill xmlns:p166="http://schemas.microsoft.com/office/powerpoint/2016/6/main">
                        <a:blip r:embed="rId4"/>
                        <a:stretch>
                          <a:fillRect/>
                        </a:stretch>
                      </p166:blipFill>
                      <p166:spPr xmlns:p166="http://schemas.microsoft.com/office/powerpoint/2016/6/main">
                        <a:xfrm>
                          <a:off x="0" y="0"/>
                          <a:ext cx="1907458" cy="1072945"/>
                        </a:xfrm>
                        <a:prstGeom prst="rect">
                          <a:avLst/>
                        </a:prstGeom>
                        <a:ln w="3175">
                          <a:solidFill>
                            <a:prstClr val="ltGray"/>
                          </a:solidFill>
                        </a:ln>
                      </p166:spPr>
                    </pslz:zmPr>
                  </pslz:sldZmObj>
                </pslz:sldZm>
              </a:graphicData>
            </a:graphic>
          </p:graphicFrame>
        </mc:Choice>
        <mc:Fallback xmlns="">
          <p:pic>
            <p:nvPicPr>
              <p:cNvPr id="4" name="Zoom de diapositive 3">
                <a:hlinkClick r:id="rId5" action="ppaction://hlinksldjump"/>
                <a:extLst>
                  <a:ext uri="{FF2B5EF4-FFF2-40B4-BE49-F238E27FC236}">
                    <a16:creationId xmlns:a16="http://schemas.microsoft.com/office/drawing/2014/main" id="{2D8C5E80-9CF3-E5E4-B12A-A0EAFD37B7BA}"/>
                  </a:ext>
                </a:extLst>
              </p:cNvPr>
              <p:cNvPicPr>
                <a:picLocks noGrp="1" noRot="1" noChangeAspect="1" noMove="1" noResize="1" noEditPoints="1" noAdjustHandles="1" noChangeArrowheads="1" noChangeShapeType="1"/>
              </p:cNvPicPr>
              <p:nvPr/>
            </p:nvPicPr>
            <p:blipFill>
              <a:blip r:embed="rId6"/>
              <a:stretch>
                <a:fillRect/>
              </a:stretch>
            </p:blipFill>
            <p:spPr>
              <a:xfrm>
                <a:off x="5988448" y="4009922"/>
                <a:ext cx="1907458" cy="1072945"/>
              </a:xfrm>
              <a:prstGeom prst="rect">
                <a:avLst/>
              </a:prstGeom>
              <a:ln w="3175">
                <a:solidFill>
                  <a:prstClr val="ltGray"/>
                </a:solidFill>
              </a:ln>
            </p:spPr>
          </p:pic>
        </mc:Fallback>
      </mc:AlternateContent>
    </p:spTree>
    <p:extLst>
      <p:ext uri="{BB962C8B-B14F-4D97-AF65-F5344CB8AC3E}">
        <p14:creationId xmlns:p14="http://schemas.microsoft.com/office/powerpoint/2010/main" val="1210741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11" name="Rectangle 10"/>
          <p:cNvSpPr/>
          <p:nvPr/>
        </p:nvSpPr>
        <p:spPr>
          <a:xfrm>
            <a:off x="377779" y="2853355"/>
            <a:ext cx="2249511" cy="631065"/>
          </a:xfrm>
          <a:prstGeom prst="wedgeRectCallout">
            <a:avLst>
              <a:gd name="adj1" fmla="val 117922"/>
              <a:gd name="adj2" fmla="val 13592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Institut communal d’enseignement secondaire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4" name="Rectangle 11">
            <a:extLst>
              <a:ext uri="{FF2B5EF4-FFF2-40B4-BE49-F238E27FC236}">
                <a16:creationId xmlns:a16="http://schemas.microsoft.com/office/drawing/2014/main" id="{5E9C63F1-572A-4DCC-A04C-2D9EF3BF415F}"/>
              </a:ext>
            </a:extLst>
          </p:cNvPr>
          <p:cNvSpPr/>
          <p:nvPr/>
        </p:nvSpPr>
        <p:spPr>
          <a:xfrm>
            <a:off x="219075" y="4337548"/>
            <a:ext cx="1472073" cy="631065"/>
          </a:xfrm>
          <a:prstGeom prst="wedgeRectCallout">
            <a:avLst>
              <a:gd name="adj1" fmla="val 154969"/>
              <a:gd name="adj2" fmla="val 3313"/>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EAFC des Hauts-Pays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2" name="Rectangle 6">
            <a:extLst>
              <a:ext uri="{FF2B5EF4-FFF2-40B4-BE49-F238E27FC236}">
                <a16:creationId xmlns:a16="http://schemas.microsoft.com/office/drawing/2014/main" id="{666C14D0-3094-4C8B-8177-DF689A583F48}"/>
              </a:ext>
            </a:extLst>
          </p:cNvPr>
          <p:cNvSpPr/>
          <p:nvPr/>
        </p:nvSpPr>
        <p:spPr>
          <a:xfrm>
            <a:off x="5181600" y="5766612"/>
            <a:ext cx="1828800" cy="631065"/>
          </a:xfrm>
          <a:prstGeom prst="wedgeRectCallout">
            <a:avLst>
              <a:gd name="adj1" fmla="val -22652"/>
              <a:gd name="adj2" fmla="val -278293"/>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AID Hainaut centre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Animation sociale et culturelle</a:t>
            </a:r>
          </a:p>
        </p:txBody>
      </p:sp>
      <p:sp>
        <p:nvSpPr>
          <p:cNvPr id="15" name="Rectangle 11">
            <a:extLst>
              <a:ext uri="{FF2B5EF4-FFF2-40B4-BE49-F238E27FC236}">
                <a16:creationId xmlns:a16="http://schemas.microsoft.com/office/drawing/2014/main" id="{E8C21D65-BF4D-41B8-AC39-036800433D15}"/>
              </a:ext>
            </a:extLst>
          </p:cNvPr>
          <p:cNvSpPr/>
          <p:nvPr/>
        </p:nvSpPr>
        <p:spPr>
          <a:xfrm>
            <a:off x="2280862" y="1547759"/>
            <a:ext cx="1611332" cy="631065"/>
          </a:xfrm>
          <a:prstGeom prst="wedgeRectCallout">
            <a:avLst>
              <a:gd name="adj1" fmla="val 120137"/>
              <a:gd name="adj2" fmla="val 306274"/>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Jean meunier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6" name="Rectangle 10">
            <a:extLst>
              <a:ext uri="{FF2B5EF4-FFF2-40B4-BE49-F238E27FC236}">
                <a16:creationId xmlns:a16="http://schemas.microsoft.com/office/drawing/2014/main" id="{DF1C930B-D116-4EFE-841A-296F90122371}"/>
              </a:ext>
            </a:extLst>
          </p:cNvPr>
          <p:cNvSpPr/>
          <p:nvPr/>
        </p:nvSpPr>
        <p:spPr>
          <a:xfrm>
            <a:off x="2627290" y="762196"/>
            <a:ext cx="2249511" cy="631065"/>
          </a:xfrm>
          <a:prstGeom prst="wedgeRectCallout">
            <a:avLst>
              <a:gd name="adj1" fmla="val 81840"/>
              <a:gd name="adj2" fmla="val 42083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Institut d’enseignement secondaire paramédical provincial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7" name="Rectangle 10">
            <a:extLst>
              <a:ext uri="{FF2B5EF4-FFF2-40B4-BE49-F238E27FC236}">
                <a16:creationId xmlns:a16="http://schemas.microsoft.com/office/drawing/2014/main" id="{BB205E8E-5BE9-47FF-864D-4B1976ED9897}"/>
              </a:ext>
            </a:extLst>
          </p:cNvPr>
          <p:cNvSpPr/>
          <p:nvPr/>
        </p:nvSpPr>
        <p:spPr>
          <a:xfrm>
            <a:off x="8519397" y="821469"/>
            <a:ext cx="2249511" cy="631065"/>
          </a:xfrm>
          <a:prstGeom prst="wedgeRectCallout">
            <a:avLst>
              <a:gd name="adj1" fmla="val -155202"/>
              <a:gd name="adj2" fmla="val 162341"/>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Institut technique Saint-Vincent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8" name="Rectangle 10">
            <a:extLst>
              <a:ext uri="{FF2B5EF4-FFF2-40B4-BE49-F238E27FC236}">
                <a16:creationId xmlns:a16="http://schemas.microsoft.com/office/drawing/2014/main" id="{808A42EA-D2A7-4857-A404-25FD5BDA4948}"/>
              </a:ext>
            </a:extLst>
          </p:cNvPr>
          <p:cNvSpPr/>
          <p:nvPr/>
        </p:nvSpPr>
        <p:spPr>
          <a:xfrm>
            <a:off x="9441888" y="1514782"/>
            <a:ext cx="2249511" cy="631065"/>
          </a:xfrm>
          <a:prstGeom prst="wedgeRectCallout">
            <a:avLst>
              <a:gd name="adj1" fmla="val -182076"/>
              <a:gd name="adj2" fmla="val 7722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Lycée provincial des sciences et des technologies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9" name="Rectangle 11">
            <a:extLst>
              <a:ext uri="{FF2B5EF4-FFF2-40B4-BE49-F238E27FC236}">
                <a16:creationId xmlns:a16="http://schemas.microsoft.com/office/drawing/2014/main" id="{68F07DD1-B2FF-4CB1-A3E1-22307762F2D8}"/>
              </a:ext>
            </a:extLst>
          </p:cNvPr>
          <p:cNvSpPr/>
          <p:nvPr/>
        </p:nvSpPr>
        <p:spPr>
          <a:xfrm>
            <a:off x="9387046" y="2893355"/>
            <a:ext cx="1980018" cy="631065"/>
          </a:xfrm>
          <a:prstGeom prst="wedgeRectCallout">
            <a:avLst>
              <a:gd name="adj1" fmla="val -141508"/>
              <a:gd name="adj2" fmla="val 36120"/>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Organisateur – Animateur d’évènement musicaux</a:t>
            </a:r>
          </a:p>
        </p:txBody>
      </p:sp>
      <p:sp>
        <p:nvSpPr>
          <p:cNvPr id="4" name="Titre 3">
            <a:extLst>
              <a:ext uri="{FF2B5EF4-FFF2-40B4-BE49-F238E27FC236}">
                <a16:creationId xmlns:a16="http://schemas.microsoft.com/office/drawing/2014/main" id="{8B16781A-ECCD-8353-6B16-29C866DD07FE}"/>
              </a:ext>
            </a:extLst>
          </p:cNvPr>
          <p:cNvSpPr txBox="1">
            <a:spLocks/>
          </p:cNvSpPr>
          <p:nvPr/>
        </p:nvSpPr>
        <p:spPr>
          <a:xfrm>
            <a:off x="253308" y="89973"/>
            <a:ext cx="10515600" cy="6310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fr-BE" sz="2800" b="1" i="0" u="none" strike="noStrike" kern="1200" cap="none" spc="0" normalizeH="0" baseline="0" noProof="0">
                <a:ln>
                  <a:noFill/>
                </a:ln>
                <a:solidFill>
                  <a:srgbClr val="DD8047">
                    <a:lumMod val="75000"/>
                  </a:srgbClr>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DD8047">
                    <a:lumMod val="75000"/>
                  </a:srgbClr>
                </a:solidFill>
                <a:effectLst/>
                <a:uLnTx/>
                <a:uFillTx/>
                <a:latin typeface="Tenorite" panose="00000500000000000000" pitchFamily="2" charset="0"/>
                <a:ea typeface="+mj-ea"/>
                <a:cs typeface="+mj-cs"/>
              </a:rPr>
            </a:br>
            <a: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t>G1202 Animateur d’activités culturelles ou ludiques</a:t>
            </a:r>
            <a:b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br>
            <a:endPar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endParaRPr>
          </a:p>
        </p:txBody>
      </p:sp>
    </p:spTree>
    <p:extLst>
      <p:ext uri="{BB962C8B-B14F-4D97-AF65-F5344CB8AC3E}">
        <p14:creationId xmlns:p14="http://schemas.microsoft.com/office/powerpoint/2010/main" val="4130856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3016524667"/>
              </p:ext>
            </p:extLst>
          </p:nvPr>
        </p:nvGraphicFramePr>
        <p:xfrm>
          <a:off x="767051" y="1607985"/>
          <a:ext cx="10442795" cy="4939263"/>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3971755">
                  <a:extLst>
                    <a:ext uri="{9D8B030D-6E8A-4147-A177-3AD203B41FA5}">
                      <a16:colId xmlns:a16="http://schemas.microsoft.com/office/drawing/2014/main" val="3773329289"/>
                    </a:ext>
                  </a:extLst>
                </a:gridCol>
                <a:gridCol w="2203498">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endParaRPr lang="fr-BE" sz="1100" u="none" strike="noStrike">
                        <a:effectLst/>
                      </a:endParaRPr>
                    </a:p>
                    <a:p>
                      <a:pPr algn="l" fontAlgn="b"/>
                      <a:r>
                        <a:rPr lang="fr-BE" sz="1100" u="none" strike="noStrike">
                          <a:effectLst/>
                        </a:rPr>
                        <a:t>G1501</a:t>
                      </a:r>
                    </a:p>
                    <a:p>
                      <a:pPr algn="l" fontAlgn="b"/>
                      <a:endParaRPr lang="fr-BE" sz="1100" u="none" strike="noStrike">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Valet/femme de chambre</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txBody>
                  <a:tcPr marL="6350" marR="6350" marT="6350" marB="0" anchor="ctr"/>
                </a:tc>
                <a:tc>
                  <a:txBody>
                    <a:bodyPr/>
                    <a:lstStyle/>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x</a:t>
                      </a:r>
                    </a:p>
                    <a:p>
                      <a:pPr algn="l" fontAlgn="b"/>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rgbClr val="000000"/>
                          </a:solidFill>
                          <a:effectLst/>
                        </a:rPr>
                        <a:t>Employé d’étage entretien : 6 OE en HC</a:t>
                      </a:r>
                    </a:p>
                    <a:p>
                      <a:pPr marL="0" indent="0" algn="l" fontAlgn="b">
                        <a:buFont typeface="Arial" panose="020B0604020202020204" pitchFamily="34" charset="0"/>
                        <a:buNone/>
                      </a:pPr>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p>
                    <a:p>
                      <a:pPr lvl="0"/>
                      <a:r>
                        <a:rPr lang="fr-BE" sz="1100" b="1">
                          <a:latin typeface="Tenorite" panose="00000500000000000000" pitchFamily="2" charset="0"/>
                        </a:rPr>
                        <a:t>CISP : </a:t>
                      </a:r>
                      <a:r>
                        <a:rPr lang="fr-BE" sz="1100" b="0">
                          <a:latin typeface="Tenorite" panose="00000500000000000000" pitchFamily="2" charset="0"/>
                        </a:rPr>
                        <a:t>une filière de formation disparaît + Baisse significative du nombre d’inscrits en formation. N</a:t>
                      </a:r>
                      <a:r>
                        <a:rPr lang="fr-BE" sz="1100">
                          <a:latin typeface="Tenorite" panose="00000500000000000000" pitchFamily="2" charset="0"/>
                        </a:rPr>
                        <a:t>ouvelle filière de formation en 2023 en sensibilisation aux métiers de l’Aide à la Personne et aux Services </a:t>
                      </a:r>
                      <a:endParaRPr lang="fr-BE" sz="1100" b="0">
                        <a:latin typeface="Tenorite" panose="00000500000000000000" pitchFamily="2" charset="0"/>
                      </a:endParaRPr>
                    </a:p>
                    <a:p>
                      <a:pPr lvl="0"/>
                      <a:r>
                        <a:rPr lang="fr-BE" sz="1100" b="1">
                          <a:latin typeface="Tenorite" panose="00000500000000000000" pitchFamily="2" charset="0"/>
                        </a:rPr>
                        <a:t>Enseignement spécifique : </a:t>
                      </a:r>
                      <a:r>
                        <a:rPr lang="fr-BE" sz="1100" b="0">
                          <a:latin typeface="Tenorite" panose="00000500000000000000" pitchFamily="2" charset="0"/>
                        </a:rPr>
                        <a:t>Nouvelle ouverture 2023-24 aide-ménager </a:t>
                      </a:r>
                      <a:r>
                        <a:rPr lang="fr-BE" sz="1100" b="1">
                          <a:latin typeface="Tenorite" panose="00000500000000000000" pitchFamily="2" charset="0"/>
                        </a:rPr>
                        <a:t>+ </a:t>
                      </a:r>
                      <a:r>
                        <a:rPr lang="fr-BE" sz="1100" b="0">
                          <a:solidFill>
                            <a:schemeClr val="tx1"/>
                          </a:solidFill>
                          <a:latin typeface="Tenorite" panose="00000500000000000000" pitchFamily="2" charset="0"/>
                        </a:rPr>
                        <a:t>une occurrence en moins pour la filière aide-ménager</a:t>
                      </a:r>
                      <a:endParaRPr lang="fr-BE" sz="1100" b="1">
                        <a:solidFill>
                          <a:srgbClr val="FF0000"/>
                        </a:solidFill>
                        <a:latin typeface="Tenorite" panose="00000500000000000000" pitchFamily="2" charset="0"/>
                      </a:endParaRPr>
                    </a:p>
                    <a:p>
                      <a:pPr lvl="0"/>
                      <a:r>
                        <a:rPr lang="fr-BE" sz="1100" b="1">
                          <a:latin typeface="Tenorite" panose="00000500000000000000" pitchFamily="2" charset="0"/>
                        </a:rPr>
                        <a:t>Forem : </a:t>
                      </a:r>
                      <a:r>
                        <a:rPr lang="fr-BE" sz="1100" b="0">
                          <a:latin typeface="Tenorite" panose="00000500000000000000" pitchFamily="2" charset="0"/>
                        </a:rPr>
                        <a:t>une filière de formation disparaît </a:t>
                      </a:r>
                      <a:r>
                        <a:rPr lang="fr-BE" sz="1100" b="1">
                          <a:solidFill>
                            <a:srgbClr val="FF0000"/>
                          </a:solidFill>
                          <a:latin typeface="Tenorite" panose="00000500000000000000" pitchFamily="2" charset="0"/>
                        </a:rPr>
                        <a:t> </a:t>
                      </a:r>
                      <a:r>
                        <a:rPr lang="fr-BE" sz="1100" b="0">
                          <a:solidFill>
                            <a:schemeClr val="tx1"/>
                          </a:solidFill>
                          <a:latin typeface="Tenorite" panose="00000500000000000000" pitchFamily="2" charset="0"/>
                        </a:rPr>
                        <a:t>+ Hausse des effectifs en formation </a:t>
                      </a:r>
                    </a:p>
                    <a:p>
                      <a:pPr lvl="0"/>
                      <a:r>
                        <a:rPr lang="fr-BE" sz="1100" b="1">
                          <a:latin typeface="Tenorite" panose="00000500000000000000" pitchFamily="2" charset="0"/>
                        </a:rPr>
                        <a:t>Validation des compétences : </a:t>
                      </a:r>
                      <a:r>
                        <a:rPr lang="fr-BE" sz="1100" b="0">
                          <a:latin typeface="Tenorite" panose="00000500000000000000" pitchFamily="2" charset="0"/>
                        </a:rPr>
                        <a:t>baisse significative du nombre d’épreuves réalisées</a:t>
                      </a:r>
                      <a:endParaRPr lang="fr-BE" sz="1100" b="1">
                        <a:latin typeface="Tenorite" panose="00000500000000000000" pitchFamily="2" charset="0"/>
                      </a:endParaRPr>
                    </a:p>
                    <a:p>
                      <a:pPr lvl="0"/>
                      <a:r>
                        <a:rPr lang="fr-BE" sz="1100" b="1">
                          <a:latin typeface="Tenorite" panose="00000500000000000000" pitchFamily="2" charset="0"/>
                        </a:rPr>
                        <a:t>SFMQ : </a:t>
                      </a:r>
                      <a:r>
                        <a:rPr lang="fr-BE" sz="1100" b="0">
                          <a:latin typeface="Tenorite" panose="00000500000000000000" pitchFamily="2" charset="0"/>
                        </a:rPr>
                        <a:t>Nouveau profil métier/formation disponible</a:t>
                      </a:r>
                    </a:p>
                    <a:p>
                      <a:pPr lvl="0"/>
                      <a:endParaRPr lang="fr-BE" sz="1100" b="0">
                        <a:latin typeface="Tenorite" panose="00000500000000000000" pitchFamily="2" charset="0"/>
                      </a:endParaRPr>
                    </a:p>
                    <a:p>
                      <a:pPr lvl="0"/>
                      <a:r>
                        <a:rPr lang="fr-BE" sz="1100" b="0">
                          <a:latin typeface="Tenorite" panose="00000500000000000000" pitchFamily="2" charset="0"/>
                          <a:sym typeface="Wingdings" panose="05000000000000000000" pitchFamily="2" charset="2"/>
                        </a:rPr>
                        <a:t> Outre la formation « Aide ménagère », pas de formation spécifique sur notre bassin, ni en Wallonie.</a:t>
                      </a:r>
                      <a:endParaRPr lang="fr-BE" sz="1100" b="1">
                        <a:latin typeface="Tenorite" panose="00000500000000000000" pitchFamily="2" charset="0"/>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dirty="0">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100" b="0" i="0" u="none" strike="noStrike" dirty="0">
                          <a:solidFill>
                            <a:srgbClr val="000000"/>
                          </a:solidFill>
                          <a:effectLst/>
                          <a:latin typeface="Calibri" panose="020F0502020204030204" pitchFamily="34" charset="0"/>
                        </a:rPr>
                        <a:t>Pénurie essentiellement qualitative et liée aux conditions de travail. Les opportunités d’emploi sont faibles sur le Bassin. Une offre importante existe pour le métier d’aide-ménager, le développement d’une offre spécifique pour ce métier ne paraît </a:t>
                      </a:r>
                      <a:r>
                        <a:rPr lang="fr-BE" sz="1100" b="0" i="0" u="none" strike="noStrike">
                          <a:solidFill>
                            <a:srgbClr val="000000"/>
                          </a:solidFill>
                          <a:effectLst/>
                          <a:latin typeface="Calibri" panose="020F0502020204030204" pitchFamily="34" charset="0"/>
                        </a:rPr>
                        <a:t>pas indispensable.</a:t>
                      </a:r>
                      <a:endParaRPr lang="fr-BE"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559829" y="176209"/>
            <a:ext cx="10515600" cy="7283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r>
              <a:rPr lang="fr-BE" sz="2800" b="1">
                <a:solidFill>
                  <a:srgbClr val="742217"/>
                </a:solidFill>
                <a:latin typeface="Tenorite" panose="00000500000000000000" pitchFamily="2" charset="0"/>
              </a:rPr>
              <a:t>G1501 Valet/femme de chambre</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p:spTree>
    <p:extLst>
      <p:ext uri="{BB962C8B-B14F-4D97-AF65-F5344CB8AC3E}">
        <p14:creationId xmlns:p14="http://schemas.microsoft.com/office/powerpoint/2010/main" val="632411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e 45">
            <a:extLst>
              <a:ext uri="{FF2B5EF4-FFF2-40B4-BE49-F238E27FC236}">
                <a16:creationId xmlns:a16="http://schemas.microsoft.com/office/drawing/2014/main" id="{D8559BE7-03CC-4BC5-B551-FCB22110ADAD}"/>
              </a:ext>
            </a:extLst>
          </p:cNvPr>
          <p:cNvGrpSpPr/>
          <p:nvPr/>
        </p:nvGrpSpPr>
        <p:grpSpPr>
          <a:xfrm>
            <a:off x="165253" y="1401695"/>
            <a:ext cx="11300707" cy="5169086"/>
            <a:chOff x="162602" y="795672"/>
            <a:chExt cx="11479684" cy="5746630"/>
          </a:xfrm>
        </p:grpSpPr>
        <p:sp>
          <p:nvSpPr>
            <p:cNvPr id="47" name="Rectangle 46">
              <a:extLst>
                <a:ext uri="{FF2B5EF4-FFF2-40B4-BE49-F238E27FC236}">
                  <a16:creationId xmlns:a16="http://schemas.microsoft.com/office/drawing/2014/main" id="{7EAD241C-31A9-47E5-BAAC-099259447001}"/>
                </a:ext>
              </a:extLst>
            </p:cNvPr>
            <p:cNvSpPr/>
            <p:nvPr/>
          </p:nvSpPr>
          <p:spPr>
            <a:xfrm>
              <a:off x="7610396" y="5878764"/>
              <a:ext cx="1525468" cy="513211"/>
            </a:xfrm>
            <a:prstGeom prst="rect">
              <a:avLst/>
            </a:prstGeom>
            <a:solidFill>
              <a:srgbClr val="FF3399"/>
            </a:solidFill>
            <a:ln w="6350" cap="flat" cmpd="sng" algn="ctr">
              <a:solidFill>
                <a:srgbClr val="6F6F6E"/>
              </a:solidFill>
              <a:prstDash val="solid"/>
              <a:miter lim="800000"/>
            </a:ln>
            <a:effectLst/>
          </p:spPr>
          <p:txBody>
            <a:bodyPr wrap="square" rtlCol="0" anchor="ctr">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Les Rocailles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Aide-ménager</a:t>
              </a:r>
              <a:endParaRPr kumimoji="0" lang="fr-BE"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48" name="Groupe 47">
              <a:extLst>
                <a:ext uri="{FF2B5EF4-FFF2-40B4-BE49-F238E27FC236}">
                  <a16:creationId xmlns:a16="http://schemas.microsoft.com/office/drawing/2014/main" id="{A7EE264C-609A-4366-AFE4-30E58E8355E9}"/>
                </a:ext>
              </a:extLst>
            </p:cNvPr>
            <p:cNvGrpSpPr/>
            <p:nvPr/>
          </p:nvGrpSpPr>
          <p:grpSpPr>
            <a:xfrm>
              <a:off x="162602" y="795672"/>
              <a:ext cx="11479684" cy="5746630"/>
              <a:chOff x="-170046" y="946577"/>
              <a:chExt cx="11479684" cy="5746630"/>
            </a:xfrm>
          </p:grpSpPr>
          <p:grpSp>
            <p:nvGrpSpPr>
              <p:cNvPr id="49" name="Groupe 48">
                <a:extLst>
                  <a:ext uri="{FF2B5EF4-FFF2-40B4-BE49-F238E27FC236}">
                    <a16:creationId xmlns:a16="http://schemas.microsoft.com/office/drawing/2014/main" id="{6202E361-857F-4BAC-A015-AAAE1210EA2A}"/>
                  </a:ext>
                </a:extLst>
              </p:cNvPr>
              <p:cNvGrpSpPr/>
              <p:nvPr/>
            </p:nvGrpSpPr>
            <p:grpSpPr>
              <a:xfrm>
                <a:off x="1566776" y="1126905"/>
                <a:ext cx="9736966" cy="5566302"/>
                <a:chOff x="3213418" y="1250053"/>
                <a:chExt cx="6509381" cy="4530527"/>
              </a:xfrm>
            </p:grpSpPr>
            <p:sp>
              <p:nvSpPr>
                <p:cNvPr id="61" name="Rectangle 60">
                  <a:extLst>
                    <a:ext uri="{FF2B5EF4-FFF2-40B4-BE49-F238E27FC236}">
                      <a16:creationId xmlns:a16="http://schemas.microsoft.com/office/drawing/2014/main" id="{D89A9379-819E-4199-9AD5-67A43F28EAF4}"/>
                    </a:ext>
                  </a:extLst>
                </p:cNvPr>
                <p:cNvSpPr/>
                <p:nvPr/>
              </p:nvSpPr>
              <p:spPr>
                <a:xfrm>
                  <a:off x="3213418" y="1347788"/>
                  <a:ext cx="5706110" cy="4213906"/>
                </a:xfrm>
                <a:prstGeom prst="rect">
                  <a:avLst/>
                </a:prstGeom>
                <a:blipFill dpi="0" rotWithShape="1">
                  <a:blip r:embed="rId2">
                    <a:extLst>
                      <a:ext uri="{BEBA8EAE-BF5A-486C-A8C5-ECC9F3942E4B}">
                        <a14:imgProps xmlns:a14="http://schemas.microsoft.com/office/drawing/2010/main">
                          <a14:imgLayer r:embed="rId3">
                            <a14:imgEffect>
                              <a14:backgroundRemoval t="6416" b="93705" l="2814" r="96104">
                                <a14:foregroundMark x1="62013" y1="10896" x2="62013" y2="10896"/>
                                <a14:foregroundMark x1="74784" y1="9564" x2="74784" y2="9564"/>
                                <a14:foregroundMark x1="93398" y1="33051" x2="93398" y2="33051"/>
                                <a14:foregroundMark x1="94264" y1="60169" x2="94264" y2="60169"/>
                                <a14:foregroundMark x1="96320" y1="31840" x2="96320" y2="31840"/>
                                <a14:foregroundMark x1="8009" y1="60412" x2="8009" y2="60412"/>
                                <a14:foregroundMark x1="8874" y1="88378" x2="8874" y2="88378"/>
                                <a14:foregroundMark x1="9848" y1="93705" x2="9848" y2="93705"/>
                                <a14:foregroundMark x1="3896" y1="77361" x2="3896" y2="77361"/>
                                <a14:foregroundMark x1="3355" y1="56295" x2="3355" y2="56295"/>
                                <a14:foregroundMark x1="2922" y1="77966" x2="2922" y2="77966"/>
                                <a14:foregroundMark x1="75325" y1="7748" x2="75325" y2="7748"/>
                                <a14:foregroundMark x1="62771" y1="6416" x2="62771" y2="6416"/>
                              </a14:backgroundRemoval>
                            </a14:imgEffect>
                          </a14:imgLayer>
                        </a14:imgProps>
                      </a:ext>
                    </a:extLst>
                  </a:blip>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62" name="Rectangle 61">
                  <a:extLst>
                    <a:ext uri="{FF2B5EF4-FFF2-40B4-BE49-F238E27FC236}">
                      <a16:creationId xmlns:a16="http://schemas.microsoft.com/office/drawing/2014/main" id="{315E3651-111A-4241-A952-D00860C4F58C}"/>
                    </a:ext>
                  </a:extLst>
                </p:cNvPr>
                <p:cNvSpPr/>
                <p:nvPr/>
              </p:nvSpPr>
              <p:spPr>
                <a:xfrm>
                  <a:off x="8553764" y="2459534"/>
                  <a:ext cx="1169035" cy="528932"/>
                </a:xfrm>
                <a:prstGeom prst="rect">
                  <a:avLst/>
                </a:prstGeom>
                <a:solidFill>
                  <a:schemeClr val="accent6">
                    <a:lumMod val="60000"/>
                    <a:lumOff val="40000"/>
                  </a:schemeClr>
                </a:solidFill>
                <a:ln w="6350" cap="flat" cmpd="sng" algn="ctr">
                  <a:solidFill>
                    <a:srgbClr val="92D050"/>
                  </a:solidFill>
                  <a:prstDash val="solid"/>
                  <a:miter lim="800000"/>
                </a:ln>
                <a:effectLst/>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1" i="0" u="none" strike="sng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FOREM</a:t>
                  </a:r>
                  <a:endParaRPr kumimoji="0" lang="fr-BE" sz="1400" b="0" i="0" u="none" strike="sng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0" i="0" u="none" strike="sng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Auxiliaire de ménag</a:t>
                  </a:r>
                  <a:r>
                    <a:rPr kumimoji="0" lang="fr-BE" sz="14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a:t>
                  </a:r>
                  <a:endParaRPr kumimoji="0" lang="fr-BE" sz="14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0" i="0" u="none" strike="noStrike" kern="1200" cap="none" spc="0" normalizeH="0" baseline="0" noProof="0">
                      <a:ln>
                        <a:noFill/>
                      </a:ln>
                      <a:solidFill>
                        <a:srgbClr val="DC4856"/>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BE" sz="14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63" name="Rectangle 62">
                  <a:extLst>
                    <a:ext uri="{FF2B5EF4-FFF2-40B4-BE49-F238E27FC236}">
                      <a16:creationId xmlns:a16="http://schemas.microsoft.com/office/drawing/2014/main" id="{1AD36F8D-C115-458F-9F27-0E5BCD46D87E}"/>
                    </a:ext>
                  </a:extLst>
                </p:cNvPr>
                <p:cNvSpPr/>
                <p:nvPr/>
              </p:nvSpPr>
              <p:spPr>
                <a:xfrm>
                  <a:off x="8335010" y="1523523"/>
                  <a:ext cx="1169035" cy="613289"/>
                </a:xfrm>
                <a:prstGeom prst="rect">
                  <a:avLst/>
                </a:prstGeom>
                <a:solidFill>
                  <a:schemeClr val="accent5"/>
                </a:solidFill>
                <a:ln w="6350" cap="flat" cmpd="sng" algn="ctr">
                  <a:solidFill>
                    <a:schemeClr val="accent5"/>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Le Quinquet</a:t>
                  </a:r>
                  <a:endParaRPr kumimoji="0" lang="fr-BE" sz="1400" b="0" i="0" u="none" strike="no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Aide ménagère</a:t>
                  </a:r>
                </a:p>
              </p:txBody>
            </p:sp>
            <p:sp>
              <p:nvSpPr>
                <p:cNvPr id="64" name="Rectangle 63">
                  <a:extLst>
                    <a:ext uri="{FF2B5EF4-FFF2-40B4-BE49-F238E27FC236}">
                      <a16:creationId xmlns:a16="http://schemas.microsoft.com/office/drawing/2014/main" id="{D0F8DE41-A4BB-4C4C-8AB7-676024D53904}"/>
                    </a:ext>
                  </a:extLst>
                </p:cNvPr>
                <p:cNvSpPr/>
                <p:nvPr/>
              </p:nvSpPr>
              <p:spPr>
                <a:xfrm>
                  <a:off x="8084503" y="4151948"/>
                  <a:ext cx="1169035" cy="867257"/>
                </a:xfrm>
                <a:prstGeom prst="rect">
                  <a:avLst/>
                </a:prstGeom>
                <a:solidFill>
                  <a:schemeClr val="accent5"/>
                </a:solidFill>
                <a:ln w="6350" cap="flat" cmpd="sng" algn="ctr">
                  <a:solidFill>
                    <a:srgbClr val="A5A5A5"/>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Symbiose</a:t>
                  </a:r>
                  <a:endParaRPr kumimoji="0" lang="fr-BE" sz="1400" b="0" i="0" u="none" strike="no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0" i="0" u="none" strike="noStrike" kern="1200" cap="none" spc="0" normalizeH="0" baseline="0" noProof="0" err="1">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Pré-qualification</a:t>
                  </a:r>
                  <a:r>
                    <a:rPr kumimoji="0" lang="fr-BE" sz="14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aide-ménager à domicile</a:t>
                  </a:r>
                  <a:endParaRPr kumimoji="0" lang="fr-BE" sz="1400" b="0" i="0" u="none" strike="no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66" name="Rectangle 65">
                  <a:extLst>
                    <a:ext uri="{FF2B5EF4-FFF2-40B4-BE49-F238E27FC236}">
                      <a16:creationId xmlns:a16="http://schemas.microsoft.com/office/drawing/2014/main" id="{09FF711D-04C8-4FAF-A247-922D0CD1A52D}"/>
                    </a:ext>
                  </a:extLst>
                </p:cNvPr>
                <p:cNvSpPr/>
                <p:nvPr/>
              </p:nvSpPr>
              <p:spPr>
                <a:xfrm>
                  <a:off x="3793340" y="1250053"/>
                  <a:ext cx="1230630" cy="567793"/>
                </a:xfrm>
                <a:prstGeom prst="rect">
                  <a:avLst/>
                </a:prstGeom>
                <a:solidFill>
                  <a:sysClr val="window" lastClr="FFFFFF"/>
                </a:solidFill>
                <a:ln w="6350" cap="flat" cmpd="sng" algn="ctr">
                  <a:solidFill>
                    <a:sysClr val="windowText" lastClr="000000"/>
                  </a:solidFill>
                  <a:prstDash val="solid"/>
                  <a:miter lim="800000"/>
                </a:ln>
                <a:effectLst/>
              </p:spPr>
              <p:txBody>
                <a:bodyPr wrap="square"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fr-BE" sz="14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Validation de compétences  </a:t>
                  </a:r>
                  <a:endParaRPr kumimoji="0" lang="fr-BE" sz="1400" b="0" i="0" u="none" strike="no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Aide-ménager</a:t>
                  </a:r>
                  <a:endParaRPr kumimoji="0" lang="fr-BE" sz="1400" i="0" u="none" strike="no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67" name="Rectangle 66">
                  <a:extLst>
                    <a:ext uri="{FF2B5EF4-FFF2-40B4-BE49-F238E27FC236}">
                      <a16:creationId xmlns:a16="http://schemas.microsoft.com/office/drawing/2014/main" id="{10D22411-9D46-41BE-B317-D89E9FB5B4A6}"/>
                    </a:ext>
                  </a:extLst>
                </p:cNvPr>
                <p:cNvSpPr/>
                <p:nvPr/>
              </p:nvSpPr>
              <p:spPr>
                <a:xfrm>
                  <a:off x="4171139" y="5116811"/>
                  <a:ext cx="1019810" cy="663769"/>
                </a:xfrm>
                <a:prstGeom prst="rect">
                  <a:avLst/>
                </a:prstGeom>
                <a:solidFill>
                  <a:schemeClr val="accent6">
                    <a:lumMod val="60000"/>
                    <a:lumOff val="40000"/>
                  </a:schemeClr>
                </a:solidFill>
                <a:ln w="6350" cap="flat" cmpd="sng" algn="ctr">
                  <a:noFill/>
                  <a:prstDash val="solid"/>
                  <a:miter lim="800000"/>
                </a:ln>
                <a:effectLst/>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FOREM</a:t>
                  </a:r>
                  <a:endParaRPr kumimoji="0" lang="fr-BE" sz="14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Auxiliaire de ménage</a:t>
                  </a:r>
                  <a:endParaRPr kumimoji="0" lang="fr-BE" sz="14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400" b="0" i="0" u="none" strike="noStrike" kern="1200" cap="none" spc="0" normalizeH="0" baseline="0" noProof="0">
                      <a:ln>
                        <a:noFill/>
                      </a:ln>
                      <a:solidFill>
                        <a:srgbClr val="DC4856"/>
                      </a:solidFill>
                      <a:effectLst/>
                      <a:uLnTx/>
                      <a:uFillTx/>
                      <a:latin typeface="Calibri" panose="020F0502020204030204" pitchFamily="34" charset="0"/>
                      <a:ea typeface="Times New Roman" panose="02020603050405020304" pitchFamily="18" charset="0"/>
                      <a:cs typeface="Calibri" panose="020F0502020204030204" pitchFamily="34" charset="0"/>
                    </a:rPr>
                    <a:t> </a:t>
                  </a:r>
                  <a:endParaRPr kumimoji="0" lang="fr-BE" sz="14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cxnSp>
            <p:nvCxnSpPr>
              <p:cNvPr id="50" name="Connecteur droit 49">
                <a:extLst>
                  <a:ext uri="{FF2B5EF4-FFF2-40B4-BE49-F238E27FC236}">
                    <a16:creationId xmlns:a16="http://schemas.microsoft.com/office/drawing/2014/main" id="{B722BB69-D7EB-466F-9917-73503CE73832}"/>
                  </a:ext>
                </a:extLst>
              </p:cNvPr>
              <p:cNvCxnSpPr>
                <a:cxnSpLocks/>
              </p:cNvCxnSpPr>
              <p:nvPr/>
            </p:nvCxnSpPr>
            <p:spPr>
              <a:xfrm flipH="1" flipV="1">
                <a:off x="7016116" y="4349397"/>
                <a:ext cx="962664" cy="1680272"/>
              </a:xfrm>
              <a:prstGeom prst="line">
                <a:avLst/>
              </a:prstGeom>
              <a:ln>
                <a:solidFill>
                  <a:srgbClr val="FF3399"/>
                </a:solidFill>
              </a:ln>
            </p:spPr>
            <p:style>
              <a:lnRef idx="3">
                <a:schemeClr val="accent3"/>
              </a:lnRef>
              <a:fillRef idx="0">
                <a:schemeClr val="accent3"/>
              </a:fillRef>
              <a:effectRef idx="2">
                <a:schemeClr val="accent3"/>
              </a:effectRef>
              <a:fontRef idx="minor">
                <a:schemeClr val="tx1"/>
              </a:fontRef>
            </p:style>
          </p:cxnSp>
          <p:sp>
            <p:nvSpPr>
              <p:cNvPr id="51" name="Rectangle 50">
                <a:extLst>
                  <a:ext uri="{FF2B5EF4-FFF2-40B4-BE49-F238E27FC236}">
                    <a16:creationId xmlns:a16="http://schemas.microsoft.com/office/drawing/2014/main" id="{6F393498-2B9B-449C-BE4F-2BDCC10F21E0}"/>
                  </a:ext>
                </a:extLst>
              </p:cNvPr>
              <p:cNvSpPr/>
              <p:nvPr/>
            </p:nvSpPr>
            <p:spPr>
              <a:xfrm>
                <a:off x="7277748" y="946577"/>
                <a:ext cx="1575373" cy="656383"/>
              </a:xfrm>
              <a:prstGeom prst="rect">
                <a:avLst/>
              </a:prstGeom>
              <a:solidFill>
                <a:srgbClr val="FF3399"/>
              </a:solidFill>
              <a:ln w="6350" cap="flat" cmpd="sng" algn="ctr">
                <a:solidFill>
                  <a:srgbClr val="6F6F6E"/>
                </a:solidFill>
                <a:prstDash val="solid"/>
                <a:miter lim="800000"/>
              </a:ln>
              <a:effectLst/>
            </p:spPr>
            <p:txBody>
              <a:bodyPr wrap="square" rtlCol="0" anchor="ctr">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1" i="0" u="none" strike="sng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Eepsis</a:t>
                </a:r>
                <a:r>
                  <a:rPr kumimoji="0" lang="fr-BE" sz="1400" b="1"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Soignies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Aide-ménage</a:t>
                </a:r>
                <a:r>
                  <a:rPr kumimoji="0" lang="fr-BE"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a:t>
                </a:r>
                <a:endParaRPr kumimoji="0" lang="fr-BE"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2" name="Connecteur droit 51">
                <a:extLst>
                  <a:ext uri="{FF2B5EF4-FFF2-40B4-BE49-F238E27FC236}">
                    <a16:creationId xmlns:a16="http://schemas.microsoft.com/office/drawing/2014/main" id="{8292D11A-2169-4074-AF1D-D2004CF5EDA5}"/>
                  </a:ext>
                </a:extLst>
              </p:cNvPr>
              <p:cNvCxnSpPr>
                <a:cxnSpLocks/>
                <a:stCxn id="51" idx="1"/>
              </p:cNvCxnSpPr>
              <p:nvPr/>
            </p:nvCxnSpPr>
            <p:spPr>
              <a:xfrm flipH="1">
                <a:off x="6342017" y="1274769"/>
                <a:ext cx="935731" cy="1257741"/>
              </a:xfrm>
              <a:prstGeom prst="line">
                <a:avLst/>
              </a:prstGeom>
              <a:ln>
                <a:solidFill>
                  <a:srgbClr val="FF3399"/>
                </a:solidFill>
              </a:ln>
            </p:spPr>
            <p:style>
              <a:lnRef idx="3">
                <a:schemeClr val="accent3"/>
              </a:lnRef>
              <a:fillRef idx="0">
                <a:schemeClr val="accent3"/>
              </a:fillRef>
              <a:effectRef idx="2">
                <a:schemeClr val="accent3"/>
              </a:effectRef>
              <a:fontRef idx="minor">
                <a:schemeClr val="tx1"/>
              </a:fontRef>
            </p:style>
          </p:cxnSp>
          <p:sp>
            <p:nvSpPr>
              <p:cNvPr id="53" name="Rectangle 52">
                <a:extLst>
                  <a:ext uri="{FF2B5EF4-FFF2-40B4-BE49-F238E27FC236}">
                    <a16:creationId xmlns:a16="http://schemas.microsoft.com/office/drawing/2014/main" id="{892BD6C4-6FC3-4B34-B234-28B85CABB7A1}"/>
                  </a:ext>
                </a:extLst>
              </p:cNvPr>
              <p:cNvSpPr/>
              <p:nvPr/>
            </p:nvSpPr>
            <p:spPr>
              <a:xfrm>
                <a:off x="-170046" y="4386804"/>
                <a:ext cx="1868955" cy="753309"/>
              </a:xfrm>
              <a:prstGeom prst="rect">
                <a:avLst/>
              </a:prstGeom>
              <a:solidFill>
                <a:srgbClr val="FF3399"/>
              </a:solidFill>
              <a:ln w="6350" cap="flat" cmpd="sng" algn="ctr">
                <a:solidFill>
                  <a:srgbClr val="6F6F6E"/>
                </a:solidFill>
                <a:prstDash val="solid"/>
                <a:miter lim="800000"/>
              </a:ln>
              <a:effectLst/>
            </p:spPr>
            <p:txBody>
              <a:bodyPr wrap="square" rtlCol="0" anchor="ctr">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E.E.S.P.S Quaregnon</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Aide-ménager</a:t>
                </a:r>
                <a:endParaRPr kumimoji="0" lang="fr-BE"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4" name="Connecteur droit 53">
                <a:extLst>
                  <a:ext uri="{FF2B5EF4-FFF2-40B4-BE49-F238E27FC236}">
                    <a16:creationId xmlns:a16="http://schemas.microsoft.com/office/drawing/2014/main" id="{43890F14-5D37-4EF9-B419-C68EFC9B2BF2}"/>
                  </a:ext>
                </a:extLst>
              </p:cNvPr>
              <p:cNvCxnSpPr>
                <a:cxnSpLocks/>
                <a:stCxn id="53" idx="3"/>
              </p:cNvCxnSpPr>
              <p:nvPr/>
            </p:nvCxnSpPr>
            <p:spPr>
              <a:xfrm flipV="1">
                <a:off x="1698909" y="4386804"/>
                <a:ext cx="2067886" cy="376654"/>
              </a:xfrm>
              <a:prstGeom prst="line">
                <a:avLst/>
              </a:prstGeom>
              <a:ln>
                <a:solidFill>
                  <a:srgbClr val="FF3399"/>
                </a:solidFill>
              </a:ln>
            </p:spPr>
            <p:style>
              <a:lnRef idx="3">
                <a:schemeClr val="accent3"/>
              </a:lnRef>
              <a:fillRef idx="0">
                <a:schemeClr val="accent3"/>
              </a:fillRef>
              <a:effectRef idx="2">
                <a:schemeClr val="accent3"/>
              </a:effectRef>
              <a:fontRef idx="minor">
                <a:schemeClr val="tx1"/>
              </a:fontRef>
            </p:style>
          </p:cxnSp>
          <p:cxnSp>
            <p:nvCxnSpPr>
              <p:cNvPr id="55" name="Connecteur droit 54">
                <a:extLst>
                  <a:ext uri="{FF2B5EF4-FFF2-40B4-BE49-F238E27FC236}">
                    <a16:creationId xmlns:a16="http://schemas.microsoft.com/office/drawing/2014/main" id="{2AF535DC-4BDB-47E7-BC24-8AE9DA4A1A94}"/>
                  </a:ext>
                </a:extLst>
              </p:cNvPr>
              <p:cNvCxnSpPr>
                <a:cxnSpLocks/>
                <a:stCxn id="67" idx="0"/>
              </p:cNvCxnSpPr>
              <p:nvPr/>
            </p:nvCxnSpPr>
            <p:spPr>
              <a:xfrm flipV="1">
                <a:off x="3762104" y="5273883"/>
                <a:ext cx="163884" cy="603803"/>
              </a:xfrm>
              <a:prstGeom prst="line">
                <a:avLst/>
              </a:prstGeom>
              <a:ln/>
            </p:spPr>
            <p:style>
              <a:lnRef idx="1">
                <a:schemeClr val="accent6"/>
              </a:lnRef>
              <a:fillRef idx="0">
                <a:schemeClr val="accent6"/>
              </a:fillRef>
              <a:effectRef idx="0">
                <a:schemeClr val="accent6"/>
              </a:effectRef>
              <a:fontRef idx="minor">
                <a:schemeClr val="tx1"/>
              </a:fontRef>
            </p:style>
          </p:cxnSp>
          <p:sp>
            <p:nvSpPr>
              <p:cNvPr id="56" name="Rectangle 55">
                <a:extLst>
                  <a:ext uri="{FF2B5EF4-FFF2-40B4-BE49-F238E27FC236}">
                    <a16:creationId xmlns:a16="http://schemas.microsoft.com/office/drawing/2014/main" id="{08238E9C-369A-4BEA-9B84-E4F792FF2682}"/>
                  </a:ext>
                </a:extLst>
              </p:cNvPr>
              <p:cNvSpPr/>
              <p:nvPr/>
            </p:nvSpPr>
            <p:spPr>
              <a:xfrm>
                <a:off x="9560953" y="3719017"/>
                <a:ext cx="1748685" cy="824726"/>
              </a:xfrm>
              <a:prstGeom prst="rect">
                <a:avLst/>
              </a:prstGeom>
              <a:solidFill>
                <a:schemeClr val="accent5"/>
              </a:solidFill>
              <a:ln w="6350" cap="flat" cmpd="sng" algn="ctr">
                <a:solidFill>
                  <a:schemeClr val="accent5"/>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sng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CPAS Chapelle-lez-Herlaimont</a:t>
                </a:r>
                <a:endParaRPr kumimoji="0" lang="fr-BE" sz="1400" b="0" i="0" u="none" strike="sng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0" i="0" u="none" strike="sng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Service à domicile</a:t>
                </a:r>
                <a:endParaRPr kumimoji="0" lang="fr-BE" sz="1400" b="0" i="0" u="none" strike="sngStrike" kern="0" cap="none" spc="0" normalizeH="0" baseline="0" noProof="0">
                  <a:ln>
                    <a:noFill/>
                  </a:ln>
                  <a:solidFill>
                    <a:sysClr val="windowText" lastClr="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cxnSp>
            <p:nvCxnSpPr>
              <p:cNvPr id="57" name="Connecteur droit 56">
                <a:extLst>
                  <a:ext uri="{FF2B5EF4-FFF2-40B4-BE49-F238E27FC236}">
                    <a16:creationId xmlns:a16="http://schemas.microsoft.com/office/drawing/2014/main" id="{41D9165F-8479-4A44-ACA5-3715B5660FA2}"/>
                  </a:ext>
                </a:extLst>
              </p:cNvPr>
              <p:cNvCxnSpPr>
                <a:cxnSpLocks/>
                <a:stCxn id="56" idx="1"/>
              </p:cNvCxnSpPr>
              <p:nvPr/>
            </p:nvCxnSpPr>
            <p:spPr>
              <a:xfrm flipH="1" flipV="1">
                <a:off x="8703466" y="3932345"/>
                <a:ext cx="857487" cy="199035"/>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96F455C2-6A21-4E33-A0AC-B04C9C85B407}"/>
                  </a:ext>
                </a:extLst>
              </p:cNvPr>
              <p:cNvCxnSpPr>
                <a:cxnSpLocks/>
                <a:stCxn id="62" idx="1"/>
              </p:cNvCxnSpPr>
              <p:nvPr/>
            </p:nvCxnSpPr>
            <p:spPr>
              <a:xfrm flipH="1">
                <a:off x="7557573" y="2937828"/>
                <a:ext cx="1997484" cy="862917"/>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59" name="Connecteur droit 58">
                <a:extLst>
                  <a:ext uri="{FF2B5EF4-FFF2-40B4-BE49-F238E27FC236}">
                    <a16:creationId xmlns:a16="http://schemas.microsoft.com/office/drawing/2014/main" id="{0E75D2B8-CA89-48C8-A496-A806C4105397}"/>
                  </a:ext>
                </a:extLst>
              </p:cNvPr>
              <p:cNvCxnSpPr>
                <a:cxnSpLocks/>
                <a:stCxn id="63" idx="1"/>
              </p:cNvCxnSpPr>
              <p:nvPr/>
            </p:nvCxnSpPr>
            <p:spPr>
              <a:xfrm flipH="1">
                <a:off x="7178000" y="1839647"/>
                <a:ext cx="2049839" cy="187937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5577839E-118F-429C-9753-52A0199BA2DF}"/>
                  </a:ext>
                </a:extLst>
              </p:cNvPr>
              <p:cNvCxnSpPr>
                <a:cxnSpLocks/>
                <a:stCxn id="66" idx="2"/>
              </p:cNvCxnSpPr>
              <p:nvPr/>
            </p:nvCxnSpPr>
            <p:spPr>
              <a:xfrm>
                <a:off x="3354656" y="1824508"/>
                <a:ext cx="1207508" cy="2231105"/>
              </a:xfrm>
              <a:prstGeom prst="line">
                <a:avLst/>
              </a:prstGeom>
            </p:spPr>
            <p:style>
              <a:lnRef idx="1">
                <a:schemeClr val="dk1"/>
              </a:lnRef>
              <a:fillRef idx="0">
                <a:schemeClr val="dk1"/>
              </a:fillRef>
              <a:effectRef idx="0">
                <a:schemeClr val="dk1"/>
              </a:effectRef>
              <a:fontRef idx="minor">
                <a:schemeClr val="tx1"/>
              </a:fontRef>
            </p:style>
          </p:cxnSp>
        </p:grpSp>
      </p:grpSp>
      <p:sp>
        <p:nvSpPr>
          <p:cNvPr id="2" name="Titre 1">
            <a:extLst>
              <a:ext uri="{FF2B5EF4-FFF2-40B4-BE49-F238E27FC236}">
                <a16:creationId xmlns:a16="http://schemas.microsoft.com/office/drawing/2014/main" id="{8AF8C484-1AAA-4F59-9E4A-77EBD025257E}"/>
              </a:ext>
            </a:extLst>
          </p:cNvPr>
          <p:cNvSpPr>
            <a:spLocks noGrp="1"/>
          </p:cNvSpPr>
          <p:nvPr>
            <p:ph type="title" idx="4294967295"/>
          </p:nvPr>
        </p:nvSpPr>
        <p:spPr>
          <a:xfrm>
            <a:off x="214839" y="141067"/>
            <a:ext cx="8334375" cy="627493"/>
          </a:xfrm>
        </p:spPr>
        <p:txBody>
          <a:bodyPr>
            <a:normAutofit/>
          </a:bodyPr>
          <a:lstStyle/>
          <a:p>
            <a:r>
              <a:rPr lang="fr-BE" sz="2800" b="1" dirty="0">
                <a:solidFill>
                  <a:srgbClr val="742217"/>
                </a:solidFill>
                <a:latin typeface="Tenorite" panose="00000500000000000000" pitchFamily="2" charset="0"/>
              </a:rPr>
              <a:t>K1304 - Aide-Ménager </a:t>
            </a:r>
          </a:p>
        </p:txBody>
      </p:sp>
      <p:cxnSp>
        <p:nvCxnSpPr>
          <p:cNvPr id="71" name="Connecteur droit 70">
            <a:extLst>
              <a:ext uri="{FF2B5EF4-FFF2-40B4-BE49-F238E27FC236}">
                <a16:creationId xmlns:a16="http://schemas.microsoft.com/office/drawing/2014/main" id="{FC6AD252-8C38-4E62-8525-64C13A7DF09C}"/>
              </a:ext>
            </a:extLst>
          </p:cNvPr>
          <p:cNvCxnSpPr>
            <a:cxnSpLocks/>
            <a:stCxn id="64" idx="0"/>
          </p:cNvCxnSpPr>
          <p:nvPr/>
        </p:nvCxnSpPr>
        <p:spPr>
          <a:xfrm flipH="1" flipV="1">
            <a:off x="8833809" y="4256149"/>
            <a:ext cx="1074644" cy="51476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44028FC-3D68-45FC-AFA6-D8940E46FB09}"/>
              </a:ext>
            </a:extLst>
          </p:cNvPr>
          <p:cNvSpPr/>
          <p:nvPr/>
        </p:nvSpPr>
        <p:spPr>
          <a:xfrm>
            <a:off x="5325319" y="6124440"/>
            <a:ext cx="1804686" cy="733560"/>
          </a:xfrm>
          <a:prstGeom prst="rect">
            <a:avLst/>
          </a:prstGeom>
          <a:solidFill>
            <a:srgbClr val="FF3399"/>
          </a:solidFill>
          <a:ln w="6350" cap="flat" cmpd="sng" algn="ctr">
            <a:solidFill>
              <a:srgbClr val="6F6F6E"/>
            </a:solidFill>
            <a:prstDash val="solid"/>
            <a:miter lim="800000"/>
          </a:ln>
          <a:effectLst/>
        </p:spPr>
        <p:txBody>
          <a:bodyPr wrap="square" rtlCol="0" anchor="ctr">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La Clairière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Aide-ménager </a:t>
            </a:r>
            <a:r>
              <a:rPr kumimoji="0" lang="fr-BE" sz="14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New 2023-24</a:t>
            </a:r>
            <a:endParaRPr kumimoji="0" lang="fr-BE" sz="2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4" name="Connecteur droit 3">
            <a:extLst>
              <a:ext uri="{FF2B5EF4-FFF2-40B4-BE49-F238E27FC236}">
                <a16:creationId xmlns:a16="http://schemas.microsoft.com/office/drawing/2014/main" id="{5A46D453-5811-4C64-ABE4-14220A636BBF}"/>
              </a:ext>
            </a:extLst>
          </p:cNvPr>
          <p:cNvCxnSpPr>
            <a:cxnSpLocks/>
            <a:stCxn id="32" idx="0"/>
          </p:cNvCxnSpPr>
          <p:nvPr/>
        </p:nvCxnSpPr>
        <p:spPr>
          <a:xfrm flipH="1" flipV="1">
            <a:off x="4085864" y="4919242"/>
            <a:ext cx="2141798" cy="1205198"/>
          </a:xfrm>
          <a:prstGeom prst="line">
            <a:avLst/>
          </a:prstGeom>
          <a:ln>
            <a:solidFill>
              <a:srgbClr val="FF3399"/>
            </a:solidFill>
          </a:ln>
        </p:spPr>
        <p:style>
          <a:lnRef idx="3">
            <a:schemeClr val="accent6"/>
          </a:lnRef>
          <a:fillRef idx="0">
            <a:schemeClr val="accent6"/>
          </a:fillRef>
          <a:effectRef idx="2">
            <a:schemeClr val="accent6"/>
          </a:effectRef>
          <a:fontRef idx="minor">
            <a:schemeClr val="tx1"/>
          </a:fontRef>
        </p:style>
      </p:cxnSp>
      <p:sp>
        <p:nvSpPr>
          <p:cNvPr id="36" name="Rectangle 35">
            <a:extLst>
              <a:ext uri="{FF2B5EF4-FFF2-40B4-BE49-F238E27FC236}">
                <a16:creationId xmlns:a16="http://schemas.microsoft.com/office/drawing/2014/main" id="{C59EA5E4-EADE-4466-B88B-22846BD5B157}"/>
              </a:ext>
            </a:extLst>
          </p:cNvPr>
          <p:cNvSpPr/>
          <p:nvPr/>
        </p:nvSpPr>
        <p:spPr>
          <a:xfrm>
            <a:off x="857703" y="2989780"/>
            <a:ext cx="1643865" cy="988060"/>
          </a:xfrm>
          <a:prstGeom prst="rect">
            <a:avLst/>
          </a:prstGeom>
          <a:solidFill>
            <a:schemeClr val="accent5"/>
          </a:solidFill>
          <a:ln w="6350" cap="flat" cmpd="sng" algn="ctr">
            <a:solidFill>
              <a:srgbClr val="A5A5A5"/>
            </a:solidFill>
            <a:prstDash val="solid"/>
            <a:miter lim="800000"/>
          </a:ln>
          <a:effectLst/>
        </p:spPr>
        <p:txBody>
          <a:bodyPr wrap="square" rtlCol="0" anchor="ctr">
            <a:noAutofit/>
          </a:bodyPr>
          <a:lstStyle/>
          <a:p>
            <a:pPr>
              <a:defRPr/>
            </a:pPr>
            <a:r>
              <a:rPr lang="fr-BE" sz="1200" b="1" err="1">
                <a:solidFill>
                  <a:srgbClr val="000000"/>
                </a:solidFill>
                <a:ea typeface="Times New Roman" panose="02020603050405020304" pitchFamily="18" charset="0"/>
                <a:cs typeface="Times New Roman" panose="02020603050405020304" pitchFamily="18" charset="0"/>
              </a:rPr>
              <a:t>Créaform</a:t>
            </a:r>
            <a:endParaRPr lang="fr-BE" sz="1200" kern="0">
              <a:solidFill>
                <a:sysClr val="windowText" lastClr="000000"/>
              </a:solidFill>
              <a:ea typeface="Times New Roman" panose="02020603050405020304" pitchFamily="18" charset="0"/>
            </a:endParaRPr>
          </a:p>
          <a:p>
            <a:pPr>
              <a:defRPr/>
            </a:pPr>
            <a:r>
              <a:rPr lang="fr-BE" sz="1200">
                <a:solidFill>
                  <a:srgbClr val="000000"/>
                </a:solidFill>
                <a:ea typeface="Times New Roman" panose="02020603050405020304" pitchFamily="18" charset="0"/>
                <a:cs typeface="Times New Roman" panose="02020603050405020304" pitchFamily="18" charset="0"/>
              </a:rPr>
              <a:t>Sensibilisation aux métiers de l’aide à la personne et aux services </a:t>
            </a:r>
            <a:r>
              <a:rPr lang="fr-BE" sz="1200" b="1">
                <a:solidFill>
                  <a:schemeClr val="bg1"/>
                </a:solidFill>
                <a:ea typeface="Times New Roman" panose="02020603050405020304" pitchFamily="18" charset="0"/>
                <a:cs typeface="Times New Roman" panose="02020603050405020304" pitchFamily="18" charset="0"/>
              </a:rPr>
              <a:t>(New 2023) </a:t>
            </a:r>
            <a:endParaRPr lang="fr-BE" sz="1200" b="1" kern="0">
              <a:solidFill>
                <a:schemeClr val="bg1"/>
              </a:solidFill>
              <a:ea typeface="Times New Roman" panose="02020603050405020304" pitchFamily="18" charset="0"/>
            </a:endParaRPr>
          </a:p>
        </p:txBody>
      </p:sp>
      <p:cxnSp>
        <p:nvCxnSpPr>
          <p:cNvPr id="37" name="Connecteur droit 36">
            <a:extLst>
              <a:ext uri="{FF2B5EF4-FFF2-40B4-BE49-F238E27FC236}">
                <a16:creationId xmlns:a16="http://schemas.microsoft.com/office/drawing/2014/main" id="{19CA9184-AADF-4C0F-9AF9-535E996A44EA}"/>
              </a:ext>
            </a:extLst>
          </p:cNvPr>
          <p:cNvCxnSpPr>
            <a:cxnSpLocks/>
            <a:stCxn id="36" idx="2"/>
          </p:cNvCxnSpPr>
          <p:nvPr/>
        </p:nvCxnSpPr>
        <p:spPr>
          <a:xfrm>
            <a:off x="1679636" y="3977840"/>
            <a:ext cx="2165251" cy="857135"/>
          </a:xfrm>
          <a:prstGeom prst="line">
            <a:avLst/>
          </a:prstGeom>
          <a:ln>
            <a:solidFill>
              <a:schemeClr val="accent5"/>
            </a:solidFill>
          </a:ln>
        </p:spPr>
        <p:style>
          <a:lnRef idx="3">
            <a:schemeClr val="accent2"/>
          </a:lnRef>
          <a:fillRef idx="0">
            <a:schemeClr val="accent2"/>
          </a:fillRef>
          <a:effectRef idx="2">
            <a:schemeClr val="accent2"/>
          </a:effectRef>
          <a:fontRef idx="minor">
            <a:schemeClr val="tx1"/>
          </a:fontRef>
        </p:style>
      </p:cxnSp>
      <p:sp>
        <p:nvSpPr>
          <p:cNvPr id="38" name="Rectangle 37">
            <a:extLst>
              <a:ext uri="{FF2B5EF4-FFF2-40B4-BE49-F238E27FC236}">
                <a16:creationId xmlns:a16="http://schemas.microsoft.com/office/drawing/2014/main" id="{D2214494-3422-4A81-8EB2-EDA3E17A0D3B}"/>
              </a:ext>
            </a:extLst>
          </p:cNvPr>
          <p:cNvSpPr/>
          <p:nvPr/>
        </p:nvSpPr>
        <p:spPr>
          <a:xfrm>
            <a:off x="9902731" y="5739810"/>
            <a:ext cx="1643865" cy="988060"/>
          </a:xfrm>
          <a:prstGeom prst="rect">
            <a:avLst/>
          </a:prstGeom>
          <a:solidFill>
            <a:schemeClr val="accent5"/>
          </a:solidFill>
          <a:ln w="6350" cap="flat" cmpd="sng" algn="ctr">
            <a:solidFill>
              <a:schemeClr val="accent5"/>
            </a:solidFill>
            <a:prstDash val="solid"/>
            <a:miter lim="800000"/>
          </a:ln>
          <a:effectLst/>
        </p:spPr>
        <p:txBody>
          <a:bodyPr wrap="square" rtlCol="0" anchor="ctr">
            <a:noAutofit/>
          </a:bodyPr>
          <a:lstStyle/>
          <a:p>
            <a:pPr>
              <a:defRPr/>
            </a:pPr>
            <a:r>
              <a:rPr lang="fr-BE" sz="1200" b="1">
                <a:solidFill>
                  <a:srgbClr val="000000"/>
                </a:solidFill>
                <a:ea typeface="Times New Roman" panose="02020603050405020304" pitchFamily="18" charset="0"/>
                <a:cs typeface="Times New Roman" panose="02020603050405020304" pitchFamily="18" charset="0"/>
              </a:rPr>
              <a:t>Structure</a:t>
            </a:r>
            <a:endParaRPr lang="fr-BE" sz="1200" kern="0">
              <a:solidFill>
                <a:sysClr val="windowText" lastClr="000000"/>
              </a:solidFill>
              <a:ea typeface="Times New Roman" panose="02020603050405020304" pitchFamily="18" charset="0"/>
            </a:endParaRPr>
          </a:p>
          <a:p>
            <a:pPr>
              <a:defRPr/>
            </a:pPr>
            <a:r>
              <a:rPr lang="fr-BE" sz="1200">
                <a:solidFill>
                  <a:srgbClr val="000000"/>
                </a:solidFill>
                <a:ea typeface="Times New Roman" panose="02020603050405020304" pitchFamily="18" charset="0"/>
                <a:cs typeface="Times New Roman" panose="02020603050405020304" pitchFamily="18" charset="0"/>
              </a:rPr>
              <a:t>Sensibilisation aux métiers de l’aide à la personne et aux services </a:t>
            </a:r>
            <a:r>
              <a:rPr lang="fr-BE" sz="1200" b="1">
                <a:solidFill>
                  <a:schemeClr val="bg1"/>
                </a:solidFill>
                <a:ea typeface="Times New Roman" panose="02020603050405020304" pitchFamily="18" charset="0"/>
                <a:cs typeface="Times New Roman" panose="02020603050405020304" pitchFamily="18" charset="0"/>
              </a:rPr>
              <a:t>(New 2023) </a:t>
            </a:r>
            <a:endParaRPr lang="fr-BE" sz="1200" b="1" kern="0">
              <a:solidFill>
                <a:schemeClr val="bg1"/>
              </a:solidFill>
              <a:ea typeface="Times New Roman" panose="02020603050405020304" pitchFamily="18" charset="0"/>
            </a:endParaRPr>
          </a:p>
        </p:txBody>
      </p:sp>
      <p:cxnSp>
        <p:nvCxnSpPr>
          <p:cNvPr id="39" name="Connecteur droit 38">
            <a:extLst>
              <a:ext uri="{FF2B5EF4-FFF2-40B4-BE49-F238E27FC236}">
                <a16:creationId xmlns:a16="http://schemas.microsoft.com/office/drawing/2014/main" id="{0892095F-C1A6-466A-BD5B-1BDA6C903520}"/>
              </a:ext>
            </a:extLst>
          </p:cNvPr>
          <p:cNvCxnSpPr>
            <a:cxnSpLocks/>
          </p:cNvCxnSpPr>
          <p:nvPr/>
        </p:nvCxnSpPr>
        <p:spPr>
          <a:xfrm>
            <a:off x="7667593" y="4238143"/>
            <a:ext cx="2270051" cy="1961934"/>
          </a:xfrm>
          <a:prstGeom prst="line">
            <a:avLst/>
          </a:prstGeom>
          <a:ln>
            <a:solidFill>
              <a:schemeClr val="accent5"/>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95945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a:extLst>
              <a:ext uri="{FF2B5EF4-FFF2-40B4-BE49-F238E27FC236}">
                <a16:creationId xmlns:a16="http://schemas.microsoft.com/office/drawing/2014/main" id="{5A02A3E5-1996-4C6C-BC53-79CC1C50BA33}"/>
              </a:ext>
            </a:extLst>
          </p:cNvPr>
          <p:cNvGraphicFramePr/>
          <p:nvPr>
            <p:extLst>
              <p:ext uri="{D42A27DB-BD31-4B8C-83A1-F6EECF244321}">
                <p14:modId xmlns:p14="http://schemas.microsoft.com/office/powerpoint/2010/main" val="198474109"/>
              </p:ext>
            </p:extLst>
          </p:nvPr>
        </p:nvGraphicFramePr>
        <p:xfrm>
          <a:off x="5131293" y="877296"/>
          <a:ext cx="6724342" cy="5001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Image 11">
            <a:extLst>
              <a:ext uri="{FF2B5EF4-FFF2-40B4-BE49-F238E27FC236}">
                <a16:creationId xmlns:a16="http://schemas.microsoft.com/office/drawing/2014/main" id="{EA543AF6-0050-4DFB-B7F8-D6AD6AB0BC71}"/>
              </a:ext>
            </a:extLst>
          </p:cNvPr>
          <p:cNvPicPr>
            <a:picLocks noChangeAspect="1"/>
          </p:cNvPicPr>
          <p:nvPr/>
        </p:nvPicPr>
        <p:blipFill>
          <a:blip r:embed="rId8"/>
          <a:stretch>
            <a:fillRect/>
          </a:stretch>
        </p:blipFill>
        <p:spPr>
          <a:xfrm>
            <a:off x="516371" y="324353"/>
            <a:ext cx="1756312" cy="2081325"/>
          </a:xfrm>
          <a:prstGeom prst="rect">
            <a:avLst/>
          </a:prstGeom>
        </p:spPr>
      </p:pic>
      <p:sp>
        <p:nvSpPr>
          <p:cNvPr id="13" name="ZoneTexte 12">
            <a:extLst>
              <a:ext uri="{FF2B5EF4-FFF2-40B4-BE49-F238E27FC236}">
                <a16:creationId xmlns:a16="http://schemas.microsoft.com/office/drawing/2014/main" id="{D626B912-2E9A-4A6E-9A3C-6C0995FEF81D}"/>
              </a:ext>
            </a:extLst>
          </p:cNvPr>
          <p:cNvSpPr txBox="1"/>
          <p:nvPr/>
        </p:nvSpPr>
        <p:spPr>
          <a:xfrm>
            <a:off x="1482571" y="3429000"/>
            <a:ext cx="288524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0" b="0" i="0" u="none" strike="noStrike" kern="1200" cap="none" spc="0" normalizeH="0" baseline="0" noProof="0">
                <a:ln>
                  <a:noFill/>
                </a:ln>
                <a:solidFill>
                  <a:srgbClr val="F1B372">
                    <a:lumMod val="50000"/>
                  </a:srgbClr>
                </a:solidFill>
                <a:effectLst/>
                <a:uLnTx/>
                <a:uFillTx/>
                <a:latin typeface="Calibri" panose="020F0502020204030204"/>
                <a:ea typeface="+mn-ea"/>
                <a:cs typeface="+mn-cs"/>
              </a:rPr>
              <a:t>Merci</a:t>
            </a:r>
          </a:p>
        </p:txBody>
      </p:sp>
    </p:spTree>
    <p:extLst>
      <p:ext uri="{BB962C8B-B14F-4D97-AF65-F5344CB8AC3E}">
        <p14:creationId xmlns:p14="http://schemas.microsoft.com/office/powerpoint/2010/main" val="39568503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5" name="Titre 3">
            <a:extLst>
              <a:ext uri="{FF2B5EF4-FFF2-40B4-BE49-F238E27FC236}">
                <a16:creationId xmlns:a16="http://schemas.microsoft.com/office/drawing/2014/main" id="{7D7E9C6C-A5C7-4302-985C-9D1195F7723B}"/>
              </a:ext>
            </a:extLst>
          </p:cNvPr>
          <p:cNvSpPr txBox="1">
            <a:spLocks/>
          </p:cNvSpPr>
          <p:nvPr/>
        </p:nvSpPr>
        <p:spPr>
          <a:xfrm>
            <a:off x="370830" y="215270"/>
            <a:ext cx="9720072" cy="671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r>
              <a:rPr kumimoji="0" lang="fr-BE" sz="2800" b="1" i="0" u="none" strike="noStrike" kern="1200" cap="none" spc="0" normalizeH="0" baseline="0" noProof="0">
                <a:ln>
                  <a:noFill/>
                </a:ln>
                <a:solidFill>
                  <a:srgbClr val="9B2D1F">
                    <a:lumMod val="75000"/>
                  </a:srgbClr>
                </a:solidFill>
                <a:effectLst/>
                <a:uLnTx/>
                <a:uFillTx/>
                <a:latin typeface="Tenorite" panose="00000500000000000000" pitchFamily="2" charset="0"/>
                <a:ea typeface="+mj-ea"/>
                <a:cs typeface="+mj-cs"/>
              </a:rPr>
              <a:t>G1403 Exploitant de maison d’hôte</a:t>
            </a: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rPr>
            </a:br>
            <a:endParaRPr kumimoji="0" lang="fr-BE" sz="2800" b="1" i="0" u="none" strike="noStrike" kern="1200" cap="none" spc="0" normalizeH="0" baseline="0" noProof="0">
              <a:ln>
                <a:noFill/>
              </a:ln>
              <a:solidFill>
                <a:srgbClr val="FFC000"/>
              </a:solidFill>
              <a:effectLst/>
              <a:uLnTx/>
              <a:uFillTx/>
              <a:latin typeface="Tenorite" panose="00000500000000000000" pitchFamily="2" charset="0"/>
              <a:ea typeface="+mj-ea"/>
              <a:cs typeface="+mj-cs"/>
            </a:endParaRPr>
          </a:p>
        </p:txBody>
      </p:sp>
      <p:sp>
        <p:nvSpPr>
          <p:cNvPr id="3" name="Rectangle 12">
            <a:extLst>
              <a:ext uri="{FF2B5EF4-FFF2-40B4-BE49-F238E27FC236}">
                <a16:creationId xmlns:a16="http://schemas.microsoft.com/office/drawing/2014/main" id="{C21F0389-FBDE-E0B2-8913-D8F15A68C28C}"/>
              </a:ext>
            </a:extLst>
          </p:cNvPr>
          <p:cNvSpPr/>
          <p:nvPr/>
        </p:nvSpPr>
        <p:spPr>
          <a:xfrm>
            <a:off x="1585000" y="1078222"/>
            <a:ext cx="2334197" cy="1210457"/>
          </a:xfrm>
          <a:prstGeom prst="wedgeRectCallout">
            <a:avLst>
              <a:gd name="adj1" fmla="val 98695"/>
              <a:gd name="adj2" fmla="val 171649"/>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Création de gîtes et chambres d’hôtes ( formation continue)</a:t>
            </a:r>
          </a:p>
        </p:txBody>
      </p:sp>
    </p:spTree>
    <p:extLst>
      <p:ext uri="{BB962C8B-B14F-4D97-AF65-F5344CB8AC3E}">
        <p14:creationId xmlns:p14="http://schemas.microsoft.com/office/powerpoint/2010/main" val="421792789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2" name="Rectangle 1"/>
          <p:cNvSpPr/>
          <p:nvPr/>
        </p:nvSpPr>
        <p:spPr>
          <a:xfrm>
            <a:off x="1691655" y="1455175"/>
            <a:ext cx="2326553" cy="596126"/>
          </a:xfrm>
          <a:prstGeom prst="wedgeRectCallout">
            <a:avLst>
              <a:gd name="adj1" fmla="val 109190"/>
              <a:gd name="adj2" fmla="val 355897"/>
            </a:avLst>
          </a:prstGeom>
          <a:solidFill>
            <a:srgbClr val="FFE699"/>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b="1">
                <a:solidFill>
                  <a:prstClr val="black"/>
                </a:solidFill>
                <a:latin typeface="Calibri" panose="020F0502020204030204"/>
              </a:rPr>
              <a:t>Académie provinciale des métiers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en accueil et tourisme</a:t>
            </a:r>
          </a:p>
        </p:txBody>
      </p:sp>
      <p:sp>
        <p:nvSpPr>
          <p:cNvPr id="9" name="Titre 3">
            <a:extLst>
              <a:ext uri="{FF2B5EF4-FFF2-40B4-BE49-F238E27FC236}">
                <a16:creationId xmlns:a16="http://schemas.microsoft.com/office/drawing/2014/main" id="{E0345488-7FB1-AC0E-557D-79C79E6C3070}"/>
              </a:ext>
            </a:extLst>
          </p:cNvPr>
          <p:cNvSpPr txBox="1">
            <a:spLocks/>
          </p:cNvSpPr>
          <p:nvPr/>
        </p:nvSpPr>
        <p:spPr>
          <a:xfrm>
            <a:off x="303398" y="214013"/>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742217"/>
                </a:solidFill>
                <a:latin typeface="Tenorite" panose="00000500000000000000" pitchFamily="2" charset="0"/>
              </a:rPr>
              <a:t>G1101 Agent d’accueil en tourisme</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p:sp>
        <p:nvSpPr>
          <p:cNvPr id="12" name="Rectangle 1">
            <a:extLst>
              <a:ext uri="{FF2B5EF4-FFF2-40B4-BE49-F238E27FC236}">
                <a16:creationId xmlns:a16="http://schemas.microsoft.com/office/drawing/2014/main" id="{79EA82CD-8AE8-381F-D2BE-07AD51D419D0}"/>
              </a:ext>
            </a:extLst>
          </p:cNvPr>
          <p:cNvSpPr/>
          <p:nvPr/>
        </p:nvSpPr>
        <p:spPr>
          <a:xfrm>
            <a:off x="9213778" y="968478"/>
            <a:ext cx="2326553" cy="596126"/>
          </a:xfrm>
          <a:prstGeom prst="wedgeRectCallout">
            <a:avLst>
              <a:gd name="adj1" fmla="val -118174"/>
              <a:gd name="adj2" fmla="val 367442"/>
            </a:avLst>
          </a:prstGeom>
          <a:solidFill>
            <a:srgbClr val="FFE699"/>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b="1">
                <a:solidFill>
                  <a:prstClr val="black"/>
                </a:solidFill>
                <a:latin typeface="Calibri" panose="020F0502020204030204"/>
              </a:rPr>
              <a:t>Institut provincial d’enseignement secondaire Léon </a:t>
            </a:r>
            <a:r>
              <a:rPr lang="fr-BE" sz="1100" b="1" err="1">
                <a:solidFill>
                  <a:prstClr val="black"/>
                </a:solidFill>
                <a:latin typeface="Calibri" panose="020F0502020204030204"/>
              </a:rPr>
              <a:t>Hurez</a:t>
            </a:r>
            <a:r>
              <a:rPr lang="fr-BE" sz="1100" b="1">
                <a:solidFill>
                  <a:prstClr val="black"/>
                </a:solidFill>
                <a:latin typeface="Calibri" panose="020F0502020204030204"/>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en accueil et tourisme</a:t>
            </a:r>
          </a:p>
        </p:txBody>
      </p:sp>
      <p:sp>
        <p:nvSpPr>
          <p:cNvPr id="13" name="Rectangle 22">
            <a:extLst>
              <a:ext uri="{FF2B5EF4-FFF2-40B4-BE49-F238E27FC236}">
                <a16:creationId xmlns:a16="http://schemas.microsoft.com/office/drawing/2014/main" id="{4282124E-720C-A826-ACE1-0D3D3DB7FBAE}"/>
              </a:ext>
            </a:extLst>
          </p:cNvPr>
          <p:cNvSpPr/>
          <p:nvPr/>
        </p:nvSpPr>
        <p:spPr>
          <a:xfrm>
            <a:off x="437881" y="4621757"/>
            <a:ext cx="1828800" cy="631065"/>
          </a:xfrm>
          <a:prstGeom prst="wedgeRectCallout">
            <a:avLst>
              <a:gd name="adj1" fmla="val 151703"/>
              <a:gd name="adj2" fmla="val -5382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IEPSCF Colfontaine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en accueil et tourisme</a:t>
            </a:r>
          </a:p>
        </p:txBody>
      </p:sp>
    </p:spTree>
    <p:extLst>
      <p:ext uri="{BB962C8B-B14F-4D97-AF65-F5344CB8AC3E}">
        <p14:creationId xmlns:p14="http://schemas.microsoft.com/office/powerpoint/2010/main" val="352199708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11" name="Rectangle 10"/>
          <p:cNvSpPr/>
          <p:nvPr/>
        </p:nvSpPr>
        <p:spPr>
          <a:xfrm>
            <a:off x="377779" y="2853355"/>
            <a:ext cx="2249511" cy="631065"/>
          </a:xfrm>
          <a:prstGeom prst="wedgeRectCallout">
            <a:avLst>
              <a:gd name="adj1" fmla="val 117922"/>
              <a:gd name="adj2" fmla="val 13592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Institut communal d’enseignement secondaire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4" name="Rectangle 11">
            <a:extLst>
              <a:ext uri="{FF2B5EF4-FFF2-40B4-BE49-F238E27FC236}">
                <a16:creationId xmlns:a16="http://schemas.microsoft.com/office/drawing/2014/main" id="{5E9C63F1-572A-4DCC-A04C-2D9EF3BF415F}"/>
              </a:ext>
            </a:extLst>
          </p:cNvPr>
          <p:cNvSpPr/>
          <p:nvPr/>
        </p:nvSpPr>
        <p:spPr>
          <a:xfrm>
            <a:off x="219075" y="4337548"/>
            <a:ext cx="1472073" cy="631065"/>
          </a:xfrm>
          <a:prstGeom prst="wedgeRectCallout">
            <a:avLst>
              <a:gd name="adj1" fmla="val 154969"/>
              <a:gd name="adj2" fmla="val 3313"/>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EAFC des Hauts-Pays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2" name="Rectangle 6">
            <a:extLst>
              <a:ext uri="{FF2B5EF4-FFF2-40B4-BE49-F238E27FC236}">
                <a16:creationId xmlns:a16="http://schemas.microsoft.com/office/drawing/2014/main" id="{666C14D0-3094-4C8B-8177-DF689A583F48}"/>
              </a:ext>
            </a:extLst>
          </p:cNvPr>
          <p:cNvSpPr/>
          <p:nvPr/>
        </p:nvSpPr>
        <p:spPr>
          <a:xfrm>
            <a:off x="5181600" y="5766612"/>
            <a:ext cx="1828800" cy="631065"/>
          </a:xfrm>
          <a:prstGeom prst="wedgeRectCallout">
            <a:avLst>
              <a:gd name="adj1" fmla="val -22652"/>
              <a:gd name="adj2" fmla="val -278293"/>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AID Hainaut centre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Animation sociale et culturelle</a:t>
            </a:r>
          </a:p>
        </p:txBody>
      </p:sp>
      <p:sp>
        <p:nvSpPr>
          <p:cNvPr id="15" name="Rectangle 11">
            <a:extLst>
              <a:ext uri="{FF2B5EF4-FFF2-40B4-BE49-F238E27FC236}">
                <a16:creationId xmlns:a16="http://schemas.microsoft.com/office/drawing/2014/main" id="{E8C21D65-BF4D-41B8-AC39-036800433D15}"/>
              </a:ext>
            </a:extLst>
          </p:cNvPr>
          <p:cNvSpPr/>
          <p:nvPr/>
        </p:nvSpPr>
        <p:spPr>
          <a:xfrm>
            <a:off x="2280862" y="1547759"/>
            <a:ext cx="1611332" cy="631065"/>
          </a:xfrm>
          <a:prstGeom prst="wedgeRectCallout">
            <a:avLst>
              <a:gd name="adj1" fmla="val 120137"/>
              <a:gd name="adj2" fmla="val 306274"/>
            </a:avLst>
          </a:prstGeom>
          <a:solidFill>
            <a:schemeClr val="accent3">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Jean meunier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6" name="Rectangle 10">
            <a:extLst>
              <a:ext uri="{FF2B5EF4-FFF2-40B4-BE49-F238E27FC236}">
                <a16:creationId xmlns:a16="http://schemas.microsoft.com/office/drawing/2014/main" id="{DF1C930B-D116-4EFE-841A-296F90122371}"/>
              </a:ext>
            </a:extLst>
          </p:cNvPr>
          <p:cNvSpPr/>
          <p:nvPr/>
        </p:nvSpPr>
        <p:spPr>
          <a:xfrm>
            <a:off x="2627290" y="762196"/>
            <a:ext cx="2249511" cy="631065"/>
          </a:xfrm>
          <a:prstGeom prst="wedgeRectCallout">
            <a:avLst>
              <a:gd name="adj1" fmla="val 81840"/>
              <a:gd name="adj2" fmla="val 42083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Institut d’enseignement secondaire paramédical provincial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7" name="Rectangle 10">
            <a:extLst>
              <a:ext uri="{FF2B5EF4-FFF2-40B4-BE49-F238E27FC236}">
                <a16:creationId xmlns:a16="http://schemas.microsoft.com/office/drawing/2014/main" id="{BB205E8E-5BE9-47FF-864D-4B1976ED9897}"/>
              </a:ext>
            </a:extLst>
          </p:cNvPr>
          <p:cNvSpPr/>
          <p:nvPr/>
        </p:nvSpPr>
        <p:spPr>
          <a:xfrm>
            <a:off x="8519397" y="821469"/>
            <a:ext cx="2249511" cy="631065"/>
          </a:xfrm>
          <a:prstGeom prst="wedgeRectCallout">
            <a:avLst>
              <a:gd name="adj1" fmla="val -155202"/>
              <a:gd name="adj2" fmla="val 162341"/>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Institut technique Saint-Vincent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8" name="Rectangle 10">
            <a:extLst>
              <a:ext uri="{FF2B5EF4-FFF2-40B4-BE49-F238E27FC236}">
                <a16:creationId xmlns:a16="http://schemas.microsoft.com/office/drawing/2014/main" id="{808A42EA-D2A7-4857-A404-25FD5BDA4948}"/>
              </a:ext>
            </a:extLst>
          </p:cNvPr>
          <p:cNvSpPr/>
          <p:nvPr/>
        </p:nvSpPr>
        <p:spPr>
          <a:xfrm>
            <a:off x="9441888" y="1514782"/>
            <a:ext cx="2249511" cy="631065"/>
          </a:xfrm>
          <a:prstGeom prst="wedgeRectCallout">
            <a:avLst>
              <a:gd name="adj1" fmla="val -182076"/>
              <a:gd name="adj2" fmla="val 7722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Lycée provincial des sciences et des technologies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Animateur</a:t>
            </a:r>
          </a:p>
        </p:txBody>
      </p:sp>
      <p:sp>
        <p:nvSpPr>
          <p:cNvPr id="19" name="Rectangle 11">
            <a:extLst>
              <a:ext uri="{FF2B5EF4-FFF2-40B4-BE49-F238E27FC236}">
                <a16:creationId xmlns:a16="http://schemas.microsoft.com/office/drawing/2014/main" id="{68F07DD1-B2FF-4CB1-A3E1-22307762F2D8}"/>
              </a:ext>
            </a:extLst>
          </p:cNvPr>
          <p:cNvSpPr/>
          <p:nvPr/>
        </p:nvSpPr>
        <p:spPr>
          <a:xfrm>
            <a:off x="9387046" y="2893355"/>
            <a:ext cx="1980018" cy="631065"/>
          </a:xfrm>
          <a:prstGeom prst="wedgeRectCallout">
            <a:avLst>
              <a:gd name="adj1" fmla="val -141508"/>
              <a:gd name="adj2" fmla="val 36120"/>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IFAPME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Organisateur – Animateur d’évènement musicaux</a:t>
            </a:r>
          </a:p>
        </p:txBody>
      </p:sp>
      <p:sp>
        <p:nvSpPr>
          <p:cNvPr id="4" name="Titre 3">
            <a:extLst>
              <a:ext uri="{FF2B5EF4-FFF2-40B4-BE49-F238E27FC236}">
                <a16:creationId xmlns:a16="http://schemas.microsoft.com/office/drawing/2014/main" id="{8B16781A-ECCD-8353-6B16-29C866DD07FE}"/>
              </a:ext>
            </a:extLst>
          </p:cNvPr>
          <p:cNvSpPr txBox="1">
            <a:spLocks/>
          </p:cNvSpPr>
          <p:nvPr/>
        </p:nvSpPr>
        <p:spPr>
          <a:xfrm>
            <a:off x="253308" y="89973"/>
            <a:ext cx="10515600" cy="6310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fr-BE" sz="2800" b="1" i="0" u="none" strike="noStrike" kern="1200" cap="none" spc="0" normalizeH="0" baseline="0" noProof="0">
                <a:ln>
                  <a:noFill/>
                </a:ln>
                <a:solidFill>
                  <a:srgbClr val="DD8047">
                    <a:lumMod val="75000"/>
                  </a:srgbClr>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DD8047">
                    <a:lumMod val="75000"/>
                  </a:srgbClr>
                </a:solidFill>
                <a:effectLst/>
                <a:uLnTx/>
                <a:uFillTx/>
                <a:latin typeface="Tenorite" panose="00000500000000000000" pitchFamily="2" charset="0"/>
                <a:ea typeface="+mj-ea"/>
                <a:cs typeface="+mj-cs"/>
              </a:rPr>
            </a:br>
            <a: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t>G1202 Animateur d’activités culturelles ou ludiques</a:t>
            </a:r>
            <a:b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br>
            <a:br>
              <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rPr>
            </a:br>
            <a:endParaRPr kumimoji="0" lang="fr-BE" sz="2800" b="1" i="0" u="none" strike="noStrike" kern="1200" cap="none" spc="0" normalizeH="0" baseline="0" noProof="0">
              <a:ln>
                <a:noFill/>
              </a:ln>
              <a:solidFill>
                <a:srgbClr val="742217"/>
              </a:solidFill>
              <a:effectLst/>
              <a:uLnTx/>
              <a:uFillTx/>
              <a:latin typeface="Tenorite" panose="00000500000000000000" pitchFamily="2" charset="0"/>
              <a:ea typeface="+mj-ea"/>
              <a:cs typeface="+mj-cs"/>
            </a:endParaRPr>
          </a:p>
        </p:txBody>
      </p:sp>
    </p:spTree>
    <p:extLst>
      <p:ext uri="{BB962C8B-B14F-4D97-AF65-F5344CB8AC3E}">
        <p14:creationId xmlns:p14="http://schemas.microsoft.com/office/powerpoint/2010/main" val="4130856649"/>
      </p:ext>
    </p:extLst>
  </p:cSld>
  <p:clrMapOvr>
    <a:masterClrMapping/>
  </p:clrMapOvr>
</p:sld>
</file>

<file path=ppt/theme/theme1.xml><?xml version="1.0" encoding="utf-8"?>
<a:theme xmlns:a="http://schemas.openxmlformats.org/drawingml/2006/main" name="Thème Office">
  <a:themeElements>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3.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4.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5.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6.xml><?xml version="1.0" encoding="utf-8"?>
<a:themeOverride xmlns:a="http://schemas.openxmlformats.org/drawingml/2006/main">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otalTime>14</TotalTime>
  <Words>3361</Words>
  <Application>Microsoft Office PowerPoint</Application>
  <PresentationFormat>Grand écran</PresentationFormat>
  <Paragraphs>595</Paragraphs>
  <Slides>31</Slides>
  <Notes>10</Notes>
  <HiddenSlides>6</HiddenSlides>
  <MMClips>0</MMClips>
  <ScaleCrop>false</ScaleCrop>
  <HeadingPairs>
    <vt:vector size="6" baseType="variant">
      <vt:variant>
        <vt:lpstr>Polices utilisées</vt:lpstr>
      </vt:variant>
      <vt:variant>
        <vt:i4>6</vt:i4>
      </vt:variant>
      <vt:variant>
        <vt:lpstr>Thème</vt:lpstr>
      </vt:variant>
      <vt:variant>
        <vt:i4>4</vt:i4>
      </vt:variant>
      <vt:variant>
        <vt:lpstr>Titres des diapositives</vt:lpstr>
      </vt:variant>
      <vt:variant>
        <vt:i4>31</vt:i4>
      </vt:variant>
    </vt:vector>
  </HeadingPairs>
  <TitlesOfParts>
    <vt:vector size="41" baseType="lpstr">
      <vt:lpstr>Arial</vt:lpstr>
      <vt:lpstr>Calibri</vt:lpstr>
      <vt:lpstr>Calibri Light</vt:lpstr>
      <vt:lpstr>Courier New</vt:lpstr>
      <vt:lpstr>Tenorite</vt:lpstr>
      <vt:lpstr>Tw Cen MT</vt:lpstr>
      <vt:lpstr>Thème Office</vt:lpstr>
      <vt:lpstr>1_Office Theme</vt:lpstr>
      <vt:lpstr>1_Thème Office</vt:lpstr>
      <vt:lpstr>2_Thème Office</vt:lpstr>
      <vt:lpstr>HoReCa, Tourisme et Culture : Métiers prioritaires sur le Bassin Hainaut Centre</vt:lpstr>
      <vt:lpstr>Identifications des thématiques communes</vt:lpstr>
      <vt:lpstr>Identifications des thématiques communes</vt:lpstr>
      <vt:lpstr>Offre de formation/enseignement  &amp; Métiers Prioritaires  de l’IBEFE Hainaut-Centre</vt:lpstr>
      <vt:lpstr>Aperçu des opérateurs</vt:lpstr>
      <vt:lpstr>7 métiers prioritaires identifiés en 2022  dans les Thématiques Communes de  l’IBEFE Hainaut-Centre  </vt:lpstr>
      <vt:lpstr>Proposition d’actualisation 2023</vt:lpstr>
      <vt:lpstr>Proposition d’actualisation des métiers prioritaires 2023 pour le secteur Horeca, Tourisme et culture</vt:lpstr>
      <vt:lpstr>HoReCa, Tourisme et Culture :</vt:lpstr>
      <vt:lpstr>  D1101 Boucher  </vt:lpstr>
      <vt:lpstr>Présentation PowerPoint</vt:lpstr>
      <vt:lpstr>  D1102 Boulanger - Pâtissier  </vt:lpstr>
      <vt:lpstr>Présentation PowerPoint</vt:lpstr>
      <vt:lpstr>  G1403 Exploitant de maison d’hôte  </vt:lpstr>
      <vt:lpstr>Présentation PowerPoint</vt:lpstr>
      <vt:lpstr>  G1602 Commis de cuisine / Personnel de cuisine  </vt:lpstr>
      <vt:lpstr>Présentation PowerPoint</vt:lpstr>
      <vt:lpstr>Présentation PowerPoint</vt:lpstr>
      <vt:lpstr>  G1801 Barman / Serveur de café, Bar, Brasserie  </vt:lpstr>
      <vt:lpstr>Présentation PowerPoint</vt:lpstr>
      <vt:lpstr>G1803 Commis de salle – Garçon/serveur de restaurant</vt:lpstr>
      <vt:lpstr>Présentation PowerPoint</vt:lpstr>
      <vt:lpstr>Présentation PowerPoint</vt:lpstr>
      <vt:lpstr>Les fonctions critiques de la formation initiale non dentifiées en 2022 comme thématique commune</vt:lpstr>
      <vt:lpstr>  G1101 Agent d’accueil en tourisme G1703 Réceptionniste en établissement hôtelier  </vt:lpstr>
      <vt:lpstr>Présentation PowerPoint</vt:lpstr>
      <vt:lpstr>  G1202 Animateur d’activités culturelles ou ludiques  </vt:lpstr>
      <vt:lpstr>Présentation PowerPoint</vt:lpstr>
      <vt:lpstr>  G1501 Valet/femme de chambre  </vt:lpstr>
      <vt:lpstr>K1304 - Aide-Ménager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Commerce &amp; Support Entreprise</dc:title>
  <dc:creator>SALMON Isabelle</dc:creator>
  <cp:lastModifiedBy>CANNUYER Géraldine</cp:lastModifiedBy>
  <cp:revision>3</cp:revision>
  <cp:lastPrinted>2022-07-28T09:54:46Z</cp:lastPrinted>
  <dcterms:created xsi:type="dcterms:W3CDTF">2021-03-16T14:26:29Z</dcterms:created>
  <dcterms:modified xsi:type="dcterms:W3CDTF">2023-09-21T09:12:48Z</dcterms:modified>
</cp:coreProperties>
</file>