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4.xml" ContentType="application/vnd.openxmlformats-officedocument.themeOverr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6" r:id="rId2"/>
    <p:sldMasterId id="2147483708" r:id="rId3"/>
    <p:sldMasterId id="2147483720" r:id="rId4"/>
  </p:sldMasterIdLst>
  <p:notesMasterIdLst>
    <p:notesMasterId r:id="rId34"/>
  </p:notesMasterIdLst>
  <p:sldIdLst>
    <p:sldId id="260" r:id="rId5"/>
    <p:sldId id="524" r:id="rId6"/>
    <p:sldId id="573" r:id="rId7"/>
    <p:sldId id="554" r:id="rId8"/>
    <p:sldId id="520" r:id="rId9"/>
    <p:sldId id="392" r:id="rId10"/>
    <p:sldId id="737" r:id="rId11"/>
    <p:sldId id="729" r:id="rId12"/>
    <p:sldId id="730" r:id="rId13"/>
    <p:sldId id="493" r:id="rId14"/>
    <p:sldId id="431" r:id="rId15"/>
    <p:sldId id="732" r:id="rId16"/>
    <p:sldId id="402" r:id="rId17"/>
    <p:sldId id="733" r:id="rId18"/>
    <p:sldId id="523" r:id="rId19"/>
    <p:sldId id="735" r:id="rId20"/>
    <p:sldId id="734" r:id="rId21"/>
    <p:sldId id="736" r:id="rId22"/>
    <p:sldId id="731" r:id="rId23"/>
    <p:sldId id="739" r:id="rId24"/>
    <p:sldId id="534" r:id="rId25"/>
    <p:sldId id="740" r:id="rId26"/>
    <p:sldId id="305" r:id="rId27"/>
    <p:sldId id="271" r:id="rId28"/>
    <p:sldId id="549" r:id="rId29"/>
    <p:sldId id="401" r:id="rId30"/>
    <p:sldId id="738" r:id="rId31"/>
    <p:sldId id="403" r:id="rId32"/>
    <p:sldId id="499" r:id="rId3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4E6D2C-8A11-2D7A-2863-4EE8E60006EE}" name="DE BRUYN Fabrice" initials="DBF" userId="S::brnfbr@forem.be::bc1efbe2-a7ca-486b-9ed5-2f3baf5f9d7a" providerId="AD"/>
  <p188:author id="{566847D2-01EB-8991-9257-D36979723AE3}" name="SALMON Isabelle" initials="SI" userId="S::slmsbl@forem.be::f967d878-aa11-4f92-ada9-395e31ed21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MON Isabelle" initials="SI" lastIdx="12" clrIdx="0">
    <p:extLst>
      <p:ext uri="{19B8F6BF-5375-455C-9EA6-DF929625EA0E}">
        <p15:presenceInfo xmlns:p15="http://schemas.microsoft.com/office/powerpoint/2012/main" userId="S::slmsbl@forem.be::f967d878-aa11-4f92-ada9-395e31ed21b8" providerId="AD"/>
      </p:ext>
    </p:extLst>
  </p:cmAuthor>
  <p:cmAuthor id="2" name="KACIMI Farida" initials="KF" lastIdx="1" clrIdx="1">
    <p:extLst>
      <p:ext uri="{19B8F6BF-5375-455C-9EA6-DF929625EA0E}">
        <p15:presenceInfo xmlns:p15="http://schemas.microsoft.com/office/powerpoint/2012/main" userId="S::kcmfrd@forem.be::6a70b816-c1d5-4848-b580-20bf1b94272d" providerId="AD"/>
      </p:ext>
    </p:extLst>
  </p:cmAuthor>
  <p:cmAuthor id="3" name="DE BRUYN Fabrice" initials="DBF" lastIdx="12" clrIdx="2">
    <p:extLst>
      <p:ext uri="{19B8F6BF-5375-455C-9EA6-DF929625EA0E}">
        <p15:presenceInfo xmlns:p15="http://schemas.microsoft.com/office/powerpoint/2012/main" userId="S::brnfbr@forem.be::bc1efbe2-a7ca-486b-9ed5-2f3baf5f9d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5E0B4"/>
    <a:srgbClr val="385723"/>
    <a:srgbClr val="FFE699"/>
    <a:srgbClr val="FFCC00"/>
    <a:srgbClr val="742217"/>
    <a:srgbClr val="F4B183"/>
    <a:srgbClr val="FF3399"/>
    <a:srgbClr val="FFC0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s>
</file>

<file path=ppt/diagrams/_rels/data1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C7FFA0-6F59-4F55-9CEE-F5D13FC5B1B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143721E-9ACC-4FBE-957F-6A93C35482D7}">
      <dgm:prSet/>
      <dgm:spPr/>
      <dgm:t>
        <a:bodyPr/>
        <a:lstStyle/>
        <a:p>
          <a:r>
            <a:rPr lang="fr-BE"/>
            <a:t>Les thématiques communes de l’IBEFE comprennent :</a:t>
          </a:r>
          <a:endParaRPr lang="en-US"/>
        </a:p>
      </dgm:t>
    </dgm:pt>
    <dgm:pt modelId="{196546EA-9252-4FFE-91F6-ABF8654E0763}" type="parTrans" cxnId="{5F9000CC-1EB6-4864-A6D6-D109B239264E}">
      <dgm:prSet/>
      <dgm:spPr/>
      <dgm:t>
        <a:bodyPr/>
        <a:lstStyle/>
        <a:p>
          <a:endParaRPr lang="en-US"/>
        </a:p>
      </dgm:t>
    </dgm:pt>
    <dgm:pt modelId="{9841258B-6AC8-45A6-9C4A-9DAEBFFA7B84}" type="sibTrans" cxnId="{5F9000CC-1EB6-4864-A6D6-D109B239264E}">
      <dgm:prSet/>
      <dgm:spPr/>
      <dgm:t>
        <a:bodyPr/>
        <a:lstStyle/>
        <a:p>
          <a:endParaRPr lang="en-US"/>
        </a:p>
      </dgm:t>
    </dgm:pt>
    <dgm:pt modelId="{4E88AD3B-34B1-4894-9387-3D19319223C0}">
      <dgm:prSet/>
      <dgm:spPr/>
      <dgm:t>
        <a:bodyPr/>
        <a:lstStyle/>
        <a:p>
          <a:r>
            <a:rPr lang="en-US">
              <a:solidFill>
                <a:srgbClr val="FFC000"/>
              </a:solidFill>
            </a:rPr>
            <a:t>Une </a:t>
          </a:r>
          <a:r>
            <a:rPr lang="en-US" err="1">
              <a:solidFill>
                <a:srgbClr val="FFC000"/>
              </a:solidFill>
            </a:rPr>
            <a:t>liste</a:t>
          </a:r>
          <a:r>
            <a:rPr lang="en-US">
              <a:solidFill>
                <a:srgbClr val="FFC000"/>
              </a:solidFill>
            </a:rPr>
            <a:t> des métiers </a:t>
          </a:r>
          <a:r>
            <a:rPr lang="en-US" err="1">
              <a:solidFill>
                <a:srgbClr val="FFC000"/>
              </a:solidFill>
            </a:rPr>
            <a:t>prioritaires</a:t>
          </a:r>
          <a:r>
            <a:rPr lang="en-US">
              <a:solidFill>
                <a:srgbClr val="FFC000"/>
              </a:solidFill>
            </a:rPr>
            <a:t> </a:t>
          </a:r>
          <a:r>
            <a:rPr lang="en-US"/>
            <a:t>pour le </a:t>
          </a:r>
          <a:r>
            <a:rPr lang="en-US" err="1"/>
            <a:t>développement</a:t>
          </a:r>
          <a:r>
            <a:rPr lang="en-US"/>
            <a:t> de la </a:t>
          </a:r>
          <a:r>
            <a:rPr lang="en-US" err="1"/>
            <a:t>programmation</a:t>
          </a:r>
          <a:r>
            <a:rPr lang="en-US"/>
            <a:t> de </a:t>
          </a:r>
          <a:r>
            <a:rPr lang="en-US" err="1"/>
            <a:t>l’offre</a:t>
          </a:r>
          <a:r>
            <a:rPr lang="en-US"/>
            <a:t> : métiers </a:t>
          </a:r>
          <a:r>
            <a:rPr lang="en-US" err="1"/>
            <a:t>prioritaires</a:t>
          </a:r>
          <a:r>
            <a:rPr lang="en-US"/>
            <a:t> à </a:t>
          </a:r>
          <a:r>
            <a:rPr lang="en-US" err="1"/>
            <a:t>créer</a:t>
          </a:r>
          <a:r>
            <a:rPr lang="en-US"/>
            <a:t> et à </a:t>
          </a:r>
          <a:r>
            <a:rPr lang="en-US" err="1"/>
            <a:t>maintenir</a:t>
          </a:r>
          <a:r>
            <a:rPr lang="en-US"/>
            <a:t> </a:t>
          </a:r>
        </a:p>
      </dgm:t>
    </dgm:pt>
    <dgm:pt modelId="{80FFF5A2-B935-4C4A-B896-9A4055C9CE3B}" type="parTrans" cxnId="{F0DB522A-E740-4281-B9A0-FAB8E68F93D1}">
      <dgm:prSet/>
      <dgm:spPr/>
      <dgm:t>
        <a:bodyPr/>
        <a:lstStyle/>
        <a:p>
          <a:endParaRPr lang="en-US"/>
        </a:p>
      </dgm:t>
    </dgm:pt>
    <dgm:pt modelId="{46319859-295A-48A4-BC43-DD4DF4B6BE52}" type="sibTrans" cxnId="{F0DB522A-E740-4281-B9A0-FAB8E68F93D1}">
      <dgm:prSet/>
      <dgm:spPr/>
      <dgm:t>
        <a:bodyPr/>
        <a:lstStyle/>
        <a:p>
          <a:endParaRPr lang="en-US"/>
        </a:p>
      </dgm:t>
    </dgm:pt>
    <dgm:pt modelId="{93D2B0CB-DBF6-4585-9718-6F8C4DF15271}">
      <dgm:prSet/>
      <dgm:spPr/>
      <dgm:t>
        <a:bodyPr/>
        <a:lstStyle/>
        <a:p>
          <a:r>
            <a:rPr lang="en-US">
              <a:solidFill>
                <a:srgbClr val="FFC000"/>
              </a:solidFill>
            </a:rPr>
            <a:t>Des </a:t>
          </a:r>
          <a:r>
            <a:rPr lang="en-US" err="1">
              <a:solidFill>
                <a:srgbClr val="FFC000"/>
              </a:solidFill>
            </a:rPr>
            <a:t>recommandations</a:t>
          </a:r>
          <a:r>
            <a:rPr lang="en-US">
              <a:solidFill>
                <a:srgbClr val="FFC000"/>
              </a:solidFill>
            </a:rPr>
            <a:t> sur des métiers</a:t>
          </a:r>
          <a:r>
            <a:rPr lang="en-US"/>
            <a:t>, </a:t>
          </a:r>
          <a:r>
            <a:rPr lang="en-US" err="1"/>
            <a:t>ainsi</a:t>
          </a:r>
          <a:r>
            <a:rPr lang="en-US"/>
            <a:t> que sur </a:t>
          </a:r>
          <a:r>
            <a:rPr lang="en-US" err="1"/>
            <a:t>d’autres</a:t>
          </a:r>
          <a:r>
            <a:rPr lang="en-US"/>
            <a:t> </a:t>
          </a:r>
          <a:r>
            <a:rPr lang="en-US" err="1"/>
            <a:t>enjeux</a:t>
          </a:r>
          <a:r>
            <a:rPr lang="en-US"/>
            <a:t> </a:t>
          </a:r>
          <a:r>
            <a:rPr lang="en-US" err="1"/>
            <a:t>transversaux</a:t>
          </a:r>
          <a:r>
            <a:rPr lang="en-US"/>
            <a:t> et </a:t>
          </a:r>
          <a:r>
            <a:rPr lang="en-US" err="1"/>
            <a:t>globaux</a:t>
          </a:r>
          <a:r>
            <a:rPr lang="en-US"/>
            <a:t> : adaptation du </a:t>
          </a:r>
          <a:r>
            <a:rPr lang="en-US" err="1"/>
            <a:t>contenu</a:t>
          </a:r>
          <a:r>
            <a:rPr lang="en-US"/>
            <a:t> </a:t>
          </a:r>
          <a:r>
            <a:rPr lang="en-US" err="1"/>
            <a:t>ou</a:t>
          </a:r>
          <a:r>
            <a:rPr lang="en-US"/>
            <a:t> de la </a:t>
          </a:r>
          <a:r>
            <a:rPr lang="en-US" err="1"/>
            <a:t>pédagogique</a:t>
          </a:r>
          <a:r>
            <a:rPr lang="en-US"/>
            <a:t> de </a:t>
          </a:r>
          <a:r>
            <a:rPr lang="en-US" err="1"/>
            <a:t>certaines</a:t>
          </a:r>
          <a:r>
            <a:rPr lang="en-US"/>
            <a:t> </a:t>
          </a:r>
          <a:r>
            <a:rPr lang="en-US" err="1"/>
            <a:t>offres</a:t>
          </a:r>
          <a:r>
            <a:rPr lang="en-US"/>
            <a:t>, orientation et promotion des métiers, places de stages et alternance, partage des </a:t>
          </a:r>
          <a:r>
            <a:rPr lang="en-US" err="1"/>
            <a:t>équipements</a:t>
          </a:r>
          <a:r>
            <a:rPr lang="en-US"/>
            <a:t> </a:t>
          </a:r>
          <a:r>
            <a:rPr lang="en-US" err="1"/>
            <a:t>pédagogiques</a:t>
          </a:r>
          <a:r>
            <a:rPr lang="en-US"/>
            <a:t>, etc. </a:t>
          </a:r>
        </a:p>
      </dgm:t>
    </dgm:pt>
    <dgm:pt modelId="{857E6337-6EDD-4034-B351-184E314E52A2}" type="parTrans" cxnId="{DA443AEB-4242-4ED3-BA12-B4D12A520735}">
      <dgm:prSet/>
      <dgm:spPr/>
      <dgm:t>
        <a:bodyPr/>
        <a:lstStyle/>
        <a:p>
          <a:endParaRPr lang="en-US"/>
        </a:p>
      </dgm:t>
    </dgm:pt>
    <dgm:pt modelId="{20957DA2-2E82-4AEC-8232-CD07538F3A53}" type="sibTrans" cxnId="{DA443AEB-4242-4ED3-BA12-B4D12A520735}">
      <dgm:prSet/>
      <dgm:spPr/>
      <dgm:t>
        <a:bodyPr/>
        <a:lstStyle/>
        <a:p>
          <a:endParaRPr lang="en-US"/>
        </a:p>
      </dgm:t>
    </dgm:pt>
    <dgm:pt modelId="{DBE6D72D-9098-44BA-8286-E0722616346F}" type="pres">
      <dgm:prSet presAssocID="{05C7FFA0-6F59-4F55-9CEE-F5D13FC5B1B5}" presName="linear" presStyleCnt="0">
        <dgm:presLayoutVars>
          <dgm:animLvl val="lvl"/>
          <dgm:resizeHandles val="exact"/>
        </dgm:presLayoutVars>
      </dgm:prSet>
      <dgm:spPr/>
    </dgm:pt>
    <dgm:pt modelId="{8AFC73C1-425B-4471-8312-98A39059C223}" type="pres">
      <dgm:prSet presAssocID="{9143721E-9ACC-4FBE-957F-6A93C35482D7}" presName="parentText" presStyleLbl="node1" presStyleIdx="0" presStyleCnt="3" custScaleY="28048" custLinFactY="-6212" custLinFactNeighborX="0" custLinFactNeighborY="-100000">
        <dgm:presLayoutVars>
          <dgm:chMax val="0"/>
          <dgm:bulletEnabled val="1"/>
        </dgm:presLayoutVars>
      </dgm:prSet>
      <dgm:spPr>
        <a:prstGeom prst="rect">
          <a:avLst/>
        </a:prstGeom>
      </dgm:spPr>
    </dgm:pt>
    <dgm:pt modelId="{29B67BC1-9C68-4399-84DC-00D6AA8E2E9D}" type="pres">
      <dgm:prSet presAssocID="{9841258B-6AC8-45A6-9C4A-9DAEBFFA7B84}" presName="spacer" presStyleCnt="0"/>
      <dgm:spPr/>
    </dgm:pt>
    <dgm:pt modelId="{C02B934D-774F-4F15-81BF-C813998C6AD5}" type="pres">
      <dgm:prSet presAssocID="{4E88AD3B-34B1-4894-9387-3D19319223C0}" presName="parentText" presStyleLbl="node1" presStyleIdx="1" presStyleCnt="3" custLinFactNeighborX="-567" custLinFactNeighborY="27419">
        <dgm:presLayoutVars>
          <dgm:chMax val="0"/>
          <dgm:bulletEnabled val="1"/>
        </dgm:presLayoutVars>
      </dgm:prSet>
      <dgm:spPr>
        <a:prstGeom prst="rect">
          <a:avLst/>
        </a:prstGeom>
      </dgm:spPr>
    </dgm:pt>
    <dgm:pt modelId="{D79DFA63-344B-446B-A5DE-4DCC3881E129}" type="pres">
      <dgm:prSet presAssocID="{46319859-295A-48A4-BC43-DD4DF4B6BE52}" presName="spacer" presStyleCnt="0"/>
      <dgm:spPr/>
    </dgm:pt>
    <dgm:pt modelId="{F8886984-0C98-4B1E-B68C-BDC856C0FD2C}" type="pres">
      <dgm:prSet presAssocID="{93D2B0CB-DBF6-4585-9718-6F8C4DF15271}" presName="parentText" presStyleLbl="node1" presStyleIdx="2" presStyleCnt="3" custLinFactY="3347" custLinFactNeighborY="100000">
        <dgm:presLayoutVars>
          <dgm:chMax val="0"/>
          <dgm:bulletEnabled val="1"/>
        </dgm:presLayoutVars>
      </dgm:prSet>
      <dgm:spPr>
        <a:prstGeom prst="rect">
          <a:avLst/>
        </a:prstGeom>
      </dgm:spPr>
    </dgm:pt>
  </dgm:ptLst>
  <dgm:cxnLst>
    <dgm:cxn modelId="{F0DB522A-E740-4281-B9A0-FAB8E68F93D1}" srcId="{05C7FFA0-6F59-4F55-9CEE-F5D13FC5B1B5}" destId="{4E88AD3B-34B1-4894-9387-3D19319223C0}" srcOrd="1" destOrd="0" parTransId="{80FFF5A2-B935-4C4A-B896-9A4055C9CE3B}" sibTransId="{46319859-295A-48A4-BC43-DD4DF4B6BE52}"/>
    <dgm:cxn modelId="{504D1136-A080-4EC9-86AC-FF6894D4842E}" type="presOf" srcId="{93D2B0CB-DBF6-4585-9718-6F8C4DF15271}" destId="{F8886984-0C98-4B1E-B68C-BDC856C0FD2C}" srcOrd="0" destOrd="0" presId="urn:microsoft.com/office/officeart/2005/8/layout/vList2"/>
    <dgm:cxn modelId="{7ACF3862-BE29-4509-83A7-9E5372487097}" type="presOf" srcId="{4E88AD3B-34B1-4894-9387-3D19319223C0}" destId="{C02B934D-774F-4F15-81BF-C813998C6AD5}" srcOrd="0" destOrd="0" presId="urn:microsoft.com/office/officeart/2005/8/layout/vList2"/>
    <dgm:cxn modelId="{9CAFE381-1D0F-4279-B81A-F5DDA03A68F6}" type="presOf" srcId="{05C7FFA0-6F59-4F55-9CEE-F5D13FC5B1B5}" destId="{DBE6D72D-9098-44BA-8286-E0722616346F}" srcOrd="0" destOrd="0" presId="urn:microsoft.com/office/officeart/2005/8/layout/vList2"/>
    <dgm:cxn modelId="{5F9000CC-1EB6-4864-A6D6-D109B239264E}" srcId="{05C7FFA0-6F59-4F55-9CEE-F5D13FC5B1B5}" destId="{9143721E-9ACC-4FBE-957F-6A93C35482D7}" srcOrd="0" destOrd="0" parTransId="{196546EA-9252-4FFE-91F6-ABF8654E0763}" sibTransId="{9841258B-6AC8-45A6-9C4A-9DAEBFFA7B84}"/>
    <dgm:cxn modelId="{137F3BE3-208B-4426-B10E-D7F2E6A0B399}" type="presOf" srcId="{9143721E-9ACC-4FBE-957F-6A93C35482D7}" destId="{8AFC73C1-425B-4471-8312-98A39059C223}" srcOrd="0" destOrd="0" presId="urn:microsoft.com/office/officeart/2005/8/layout/vList2"/>
    <dgm:cxn modelId="{DA443AEB-4242-4ED3-BA12-B4D12A520735}" srcId="{05C7FFA0-6F59-4F55-9CEE-F5D13FC5B1B5}" destId="{93D2B0CB-DBF6-4585-9718-6F8C4DF15271}" srcOrd="2" destOrd="0" parTransId="{857E6337-6EDD-4034-B351-184E314E52A2}" sibTransId="{20957DA2-2E82-4AEC-8232-CD07538F3A53}"/>
    <dgm:cxn modelId="{FEC96581-6457-49CA-BE02-6D6A2A7978CD}" type="presParOf" srcId="{DBE6D72D-9098-44BA-8286-E0722616346F}" destId="{8AFC73C1-425B-4471-8312-98A39059C223}" srcOrd="0" destOrd="0" presId="urn:microsoft.com/office/officeart/2005/8/layout/vList2"/>
    <dgm:cxn modelId="{C1247D14-9905-4224-9D9E-906FAE8C2527}" type="presParOf" srcId="{DBE6D72D-9098-44BA-8286-E0722616346F}" destId="{29B67BC1-9C68-4399-84DC-00D6AA8E2E9D}" srcOrd="1" destOrd="0" presId="urn:microsoft.com/office/officeart/2005/8/layout/vList2"/>
    <dgm:cxn modelId="{D5A378EA-482C-4EDB-A44D-4860C99009BF}" type="presParOf" srcId="{DBE6D72D-9098-44BA-8286-E0722616346F}" destId="{C02B934D-774F-4F15-81BF-C813998C6AD5}" srcOrd="2" destOrd="0" presId="urn:microsoft.com/office/officeart/2005/8/layout/vList2"/>
    <dgm:cxn modelId="{C2C6D239-285A-497D-816C-F18C0AF71856}" type="presParOf" srcId="{DBE6D72D-9098-44BA-8286-E0722616346F}" destId="{D79DFA63-344B-446B-A5DE-4DCC3881E129}" srcOrd="3" destOrd="0" presId="urn:microsoft.com/office/officeart/2005/8/layout/vList2"/>
    <dgm:cxn modelId="{226E557F-949B-45FB-9D39-C38A9C0AF0A5}" type="presParOf" srcId="{DBE6D72D-9098-44BA-8286-E0722616346F}" destId="{F8886984-0C98-4B1E-B68C-BDC856C0FD2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r>
            <a:rPr lang="fr-BE"/>
            <a:t>Grimpeur-Elagueur (FI)</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dgm:spPr/>
      <dgm:t>
        <a:bodyPr/>
        <a:lstStyle/>
        <a:p>
          <a:r>
            <a:rPr lang="fr-BE"/>
            <a:t>Agent qualifié dans les métiers du cheval</a:t>
          </a: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D0A8265B-7C53-461B-BE93-841616D5A09B}">
      <dgm:prSet/>
      <dgm:spPr/>
      <dgm:t>
        <a:bodyPr/>
        <a:lstStyle/>
        <a:p>
          <a:endParaRPr lang="fr-BE"/>
        </a:p>
      </dgm:t>
    </dgm:pt>
    <dgm:pt modelId="{A41A6F64-CA4C-40A0-9840-F1E6893FFC7E}" type="parTrans" cxnId="{564DAFE0-CB25-40A4-A536-8DF7D2EDF077}">
      <dgm:prSet/>
      <dgm:spPr/>
      <dgm:t>
        <a:bodyPr/>
        <a:lstStyle/>
        <a:p>
          <a:endParaRPr lang="fr-BE"/>
        </a:p>
      </dgm:t>
    </dgm:pt>
    <dgm:pt modelId="{21A0825D-C12F-48B2-A4B1-BF99A169148C}" type="sibTrans" cxnId="{564DAFE0-CB25-40A4-A536-8DF7D2EDF077}">
      <dgm:prSet/>
      <dgm:spPr/>
      <dgm:t>
        <a:bodyPr/>
        <a:lstStyle/>
        <a:p>
          <a:endParaRPr lang="fr-BE"/>
        </a:p>
      </dgm:t>
    </dgm:pt>
    <dgm:pt modelId="{5CE2C004-69ED-4ED0-8C1D-F7444F707CE2}">
      <dgm:prSet/>
      <dgm:spPr/>
      <dgm:t>
        <a:bodyPr/>
        <a:lstStyle/>
        <a:p>
          <a:r>
            <a:rPr lang="fr-BE"/>
            <a:t>Grimpeur-Elagueur (FA)</a:t>
          </a:r>
        </a:p>
      </dgm:t>
    </dgm:pt>
    <dgm:pt modelId="{28764BBE-9EE4-4B77-9C70-9A0BBA2C5624}" type="parTrans" cxnId="{B1F7C224-D6C3-4C30-BDC1-B1B1455C0140}">
      <dgm:prSet/>
      <dgm:spPr/>
      <dgm:t>
        <a:bodyPr/>
        <a:lstStyle/>
        <a:p>
          <a:endParaRPr lang="fr-BE"/>
        </a:p>
      </dgm:t>
    </dgm:pt>
    <dgm:pt modelId="{CCAA3742-96F6-4918-B9EB-02C4A9EF4974}" type="sibTrans" cxnId="{B1F7C224-D6C3-4C30-BDC1-B1B1455C0140}">
      <dgm:prSet/>
      <dgm:spPr/>
      <dgm:t>
        <a:bodyPr/>
        <a:lstStyle/>
        <a:p>
          <a:endParaRPr lang="fr-BE"/>
        </a:p>
      </dgm:t>
    </dgm:pt>
    <dgm:pt modelId="{9FC4D8E9-419D-4F67-A485-25C71D660910}">
      <dgm:prSet/>
      <dgm:spPr/>
      <dgm:t>
        <a:bodyPr/>
        <a:lstStyle/>
        <a:p>
          <a:r>
            <a:rPr lang="fr-BE"/>
            <a:t>Agent horticole en culture maraîchère</a:t>
          </a:r>
        </a:p>
      </dgm:t>
    </dgm:pt>
    <dgm:pt modelId="{2B704614-BF58-4A47-9A48-8928674CA8BD}" type="parTrans" cxnId="{A20211E3-30DB-4773-BFEC-C939505E96A4}">
      <dgm:prSet/>
      <dgm:spPr/>
      <dgm:t>
        <a:bodyPr/>
        <a:lstStyle/>
        <a:p>
          <a:endParaRPr lang="fr-BE"/>
        </a:p>
      </dgm:t>
    </dgm:pt>
    <dgm:pt modelId="{7309B0AC-A3E9-4C16-93BA-B0005477DC1C}" type="sibTrans" cxnId="{A20211E3-30DB-4773-BFEC-C939505E96A4}">
      <dgm:prSet/>
      <dgm:spPr/>
      <dgm:t>
        <a:bodyPr/>
        <a:lstStyle/>
        <a:p>
          <a:endParaRPr lang="fr-BE"/>
        </a:p>
      </dgm:t>
    </dgm:pt>
    <dgm:pt modelId="{92274AD8-F0B7-4540-AB56-A49A3DC268C4}">
      <dgm:prSet/>
      <dgm:spPr/>
      <dgm:t>
        <a:bodyPr/>
        <a:lstStyle/>
        <a:p>
          <a:r>
            <a:rPr lang="fr-BE"/>
            <a:t>Agent agricole polyvalent</a:t>
          </a:r>
        </a:p>
      </dgm:t>
    </dgm:pt>
    <dgm:pt modelId="{5D59D678-E130-48CF-93E2-46A2C9DD7EB3}" type="parTrans" cxnId="{FB3D773E-E2C8-4F5F-862E-424F12D6F04A}">
      <dgm:prSet/>
      <dgm:spPr/>
      <dgm:t>
        <a:bodyPr/>
        <a:lstStyle/>
        <a:p>
          <a:endParaRPr lang="fr-BE"/>
        </a:p>
      </dgm:t>
    </dgm:pt>
    <dgm:pt modelId="{B5820CE6-7D3C-47E2-BA45-C03482513AC4}" type="sibTrans" cxnId="{FB3D773E-E2C8-4F5F-862E-424F12D6F04A}">
      <dgm:prSet/>
      <dgm:spPr/>
      <dgm:t>
        <a:bodyPr/>
        <a:lstStyle/>
        <a:p>
          <a:endParaRPr lang="fr-BE"/>
        </a:p>
      </dgm:t>
    </dgm:pt>
    <dgm:pt modelId="{7BE5925B-24E5-4117-B739-6E008B6A0402}">
      <dgm:prSet/>
      <dgm:spPr/>
      <dgm:t>
        <a:bodyPr/>
        <a:lstStyle/>
        <a:p>
          <a:r>
            <a:rPr lang="fr-BE"/>
            <a:t>Valoriste généraliste</a:t>
          </a:r>
        </a:p>
      </dgm:t>
    </dgm:pt>
    <dgm:pt modelId="{19EF5FD7-88AD-4160-BF80-F40C12C00A26}" type="parTrans" cxnId="{E7598238-A92D-4ED3-A332-35CC2A6586FD}">
      <dgm:prSet/>
      <dgm:spPr/>
      <dgm:t>
        <a:bodyPr/>
        <a:lstStyle/>
        <a:p>
          <a:endParaRPr lang="fr-BE"/>
        </a:p>
      </dgm:t>
    </dgm:pt>
    <dgm:pt modelId="{CDA095BC-5A5F-4C5B-B318-83DA4CAC86AC}" type="sibTrans" cxnId="{E7598238-A92D-4ED3-A332-35CC2A6586FD}">
      <dgm:prSet/>
      <dgm:spPr/>
      <dgm:t>
        <a:bodyPr/>
        <a:lstStyle/>
        <a:p>
          <a:endParaRPr lang="fr-BE"/>
        </a:p>
      </dgm:t>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454CDE0C-EE1C-4F04-8CAD-29B032457C0D}" type="presOf" srcId="{301F6B56-A41F-4E64-9254-6EE67FFB4361}" destId="{BC661F6A-0281-4EB4-8654-06AAF3ACC93F}" srcOrd="0" destOrd="5" presId="urn:microsoft.com/office/officeart/2005/8/layout/hList1"/>
    <dgm:cxn modelId="{58FE2710-18DD-4559-AD57-B0ABCBDAFCEA}" type="presOf" srcId="{D0A8265B-7C53-461B-BE93-841616D5A09B}" destId="{BC661F6A-0281-4EB4-8654-06AAF3ACC93F}" srcOrd="0" destOrd="4" presId="urn:microsoft.com/office/officeart/2005/8/layout/hList1"/>
    <dgm:cxn modelId="{B1F7C224-D6C3-4C30-BDC1-B1B1455C0140}" srcId="{6E27F4D8-44F6-4596-A67A-E0B356520A86}" destId="{5CE2C004-69ED-4ED0-8C1D-F7444F707CE2}" srcOrd="0" destOrd="0" parTransId="{28764BBE-9EE4-4B77-9C70-9A0BBA2C5624}" sibTransId="{CCAA3742-96F6-4918-B9EB-02C4A9EF4974}"/>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E7598238-A92D-4ED3-A332-35CC2A6586FD}" srcId="{08782179-FEFA-4460-9973-7161621A5971}" destId="{7BE5925B-24E5-4117-B739-6E008B6A0402}" srcOrd="3" destOrd="0" parTransId="{19EF5FD7-88AD-4160-BF80-F40C12C00A26}" sibTransId="{CDA095BC-5A5F-4C5B-B318-83DA4CAC86AC}"/>
    <dgm:cxn modelId="{FB3D773E-E2C8-4F5F-862E-424F12D6F04A}" srcId="{08782179-FEFA-4460-9973-7161621A5971}" destId="{92274AD8-F0B7-4540-AB56-A49A3DC268C4}" srcOrd="2" destOrd="0" parTransId="{5D59D678-E130-48CF-93E2-46A2C9DD7EB3}" sibTransId="{B5820CE6-7D3C-47E2-BA45-C03482513AC4}"/>
    <dgm:cxn modelId="{88A19D3E-2A0E-40C1-8C51-5C96521191CE}" type="presOf" srcId="{6E27F4D8-44F6-4596-A67A-E0B356520A86}" destId="{DA865B6E-40EB-40B0-A366-73F4673B05A9}" srcOrd="0" destOrd="0" presId="urn:microsoft.com/office/officeart/2005/8/layout/hList1"/>
    <dgm:cxn modelId="{40B8964E-5297-442F-883B-A7F3A9E04D62}" type="presOf" srcId="{5CE2C004-69ED-4ED0-8C1D-F7444F707CE2}" destId="{60FAD415-ACB3-4697-B4AE-8CB7FC5170F3}" srcOrd="0" destOrd="0" presId="urn:microsoft.com/office/officeart/2005/8/layout/hList1"/>
    <dgm:cxn modelId="{53E78C75-5BA6-4F7C-BDC4-28FCF5F4799A}" type="presOf" srcId="{92274AD8-F0B7-4540-AB56-A49A3DC268C4}" destId="{BC661F6A-0281-4EB4-8654-06AAF3ACC93F}" srcOrd="0" destOrd="2" presId="urn:microsoft.com/office/officeart/2005/8/layout/hList1"/>
    <dgm:cxn modelId="{22FA2F92-F293-4053-B066-39DDE84CB31D}" type="presOf" srcId="{7BE5925B-24E5-4117-B739-6E008B6A0402}" destId="{BC661F6A-0281-4EB4-8654-06AAF3ACC93F}" srcOrd="0" destOrd="3" presId="urn:microsoft.com/office/officeart/2005/8/layout/hList1"/>
    <dgm:cxn modelId="{C05E12A1-27DF-4163-B6E6-068A569F4A11}" srcId="{08782179-FEFA-4460-9973-7161621A5971}" destId="{301F6B56-A41F-4E64-9254-6EE67FFB4361}" srcOrd="5" destOrd="0" parTransId="{66F593CF-5D59-444C-B760-03F9D25F50E2}" sibTransId="{1A2A635A-12F9-4ECC-9D95-4AA6F268B418}"/>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1" presId="urn:microsoft.com/office/officeart/2005/8/layout/hList1"/>
    <dgm:cxn modelId="{69E25EB5-BCCC-4F20-9108-4B29736DB59C}" type="presOf" srcId="{08782179-FEFA-4460-9973-7161621A5971}" destId="{255480E3-45F7-4EFD-BC35-196CFB884C6C}" srcOrd="0" destOrd="0" presId="urn:microsoft.com/office/officeart/2005/8/layout/hList1"/>
    <dgm:cxn modelId="{6635B7C8-516C-4A0E-BA53-9734A2BD56DB}" srcId="{6E27F4D8-44F6-4596-A67A-E0B356520A86}" destId="{6EBF1AF8-BA66-438F-BB48-460D2FE2F1B6}" srcOrd="1" destOrd="0" parTransId="{D75793E1-B941-4680-828B-E3185E472EFB}" sibTransId="{F303BB55-1166-45E5-88D0-2139DA3EE62C}"/>
    <dgm:cxn modelId="{6A67A7E0-0F54-4564-B49F-A70B9CCAFEAE}" type="presOf" srcId="{1202C52A-1D25-4DC9-96D1-54A8091321D6}" destId="{31AE5F53-5582-4D41-94C4-09668DB711CB}" srcOrd="0" destOrd="0" presId="urn:microsoft.com/office/officeart/2005/8/layout/hList1"/>
    <dgm:cxn modelId="{564DAFE0-CB25-40A4-A536-8DF7D2EDF077}" srcId="{08782179-FEFA-4460-9973-7161621A5971}" destId="{D0A8265B-7C53-461B-BE93-841616D5A09B}" srcOrd="4" destOrd="0" parTransId="{A41A6F64-CA4C-40A0-9840-F1E6893FFC7E}" sibTransId="{21A0825D-C12F-48B2-A4B1-BF99A169148C}"/>
    <dgm:cxn modelId="{A20211E3-30DB-4773-BFEC-C939505E96A4}" srcId="{08782179-FEFA-4460-9973-7161621A5971}" destId="{9FC4D8E9-419D-4F67-A485-25C71D660910}" srcOrd="1" destOrd="0" parTransId="{2B704614-BF58-4A47-9A48-8928674CA8BD}" sibTransId="{7309B0AC-A3E9-4C16-93BA-B0005477DC1C}"/>
    <dgm:cxn modelId="{8C6D03E6-797D-46BB-9B65-66B3FCEC7BEB}" type="presOf" srcId="{9FC4D8E9-419D-4F67-A485-25C71D660910}" destId="{BC661F6A-0281-4EB4-8654-06AAF3ACC93F}" srcOrd="0" destOrd="1" presId="urn:microsoft.com/office/officeart/2005/8/layout/hList1"/>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r>
            <a:rPr lang="fr-BE"/>
            <a:t>Grimpeur-Elagueur (FI)</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dgm:spPr/>
      <dgm:t>
        <a:bodyPr/>
        <a:lstStyle/>
        <a:p>
          <a:r>
            <a:rPr lang="fr-BE"/>
            <a:t>Agent qualifié dans les métiers du cheval</a:t>
          </a: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5CE2C004-69ED-4ED0-8C1D-F7444F707CE2}">
      <dgm:prSet/>
      <dgm:spPr/>
      <dgm:t>
        <a:bodyPr/>
        <a:lstStyle/>
        <a:p>
          <a:r>
            <a:rPr lang="fr-BE"/>
            <a:t>Grimpeur-Elagueur (FA)</a:t>
          </a:r>
        </a:p>
      </dgm:t>
    </dgm:pt>
    <dgm:pt modelId="{28764BBE-9EE4-4B77-9C70-9A0BBA2C5624}" type="parTrans" cxnId="{B1F7C224-D6C3-4C30-BDC1-B1B1455C0140}">
      <dgm:prSet/>
      <dgm:spPr/>
      <dgm:t>
        <a:bodyPr/>
        <a:lstStyle/>
        <a:p>
          <a:endParaRPr lang="fr-BE"/>
        </a:p>
      </dgm:t>
    </dgm:pt>
    <dgm:pt modelId="{CCAA3742-96F6-4918-B9EB-02C4A9EF4974}" type="sibTrans" cxnId="{B1F7C224-D6C3-4C30-BDC1-B1B1455C0140}">
      <dgm:prSet/>
      <dgm:spPr/>
      <dgm:t>
        <a:bodyPr/>
        <a:lstStyle/>
        <a:p>
          <a:endParaRPr lang="fr-BE"/>
        </a:p>
      </dgm:t>
    </dgm:pt>
    <dgm:pt modelId="{9FC4D8E9-419D-4F67-A485-25C71D660910}">
      <dgm:prSet/>
      <dgm:spPr/>
      <dgm:t>
        <a:bodyPr/>
        <a:lstStyle/>
        <a:p>
          <a:r>
            <a:rPr lang="fr-BE"/>
            <a:t>Agent horticole en culture maraîchère</a:t>
          </a:r>
        </a:p>
      </dgm:t>
    </dgm:pt>
    <dgm:pt modelId="{2B704614-BF58-4A47-9A48-8928674CA8BD}" type="parTrans" cxnId="{A20211E3-30DB-4773-BFEC-C939505E96A4}">
      <dgm:prSet/>
      <dgm:spPr/>
      <dgm:t>
        <a:bodyPr/>
        <a:lstStyle/>
        <a:p>
          <a:endParaRPr lang="fr-BE"/>
        </a:p>
      </dgm:t>
    </dgm:pt>
    <dgm:pt modelId="{7309B0AC-A3E9-4C16-93BA-B0005477DC1C}" type="sibTrans" cxnId="{A20211E3-30DB-4773-BFEC-C939505E96A4}">
      <dgm:prSet/>
      <dgm:spPr/>
      <dgm:t>
        <a:bodyPr/>
        <a:lstStyle/>
        <a:p>
          <a:endParaRPr lang="fr-BE"/>
        </a:p>
      </dgm:t>
    </dgm:pt>
    <dgm:pt modelId="{92274AD8-F0B7-4540-AB56-A49A3DC268C4}">
      <dgm:prSet/>
      <dgm:spPr/>
      <dgm:t>
        <a:bodyPr/>
        <a:lstStyle/>
        <a:p>
          <a:r>
            <a:rPr lang="fr-BE"/>
            <a:t>Agent agricole polyvalent</a:t>
          </a:r>
        </a:p>
      </dgm:t>
    </dgm:pt>
    <dgm:pt modelId="{5D59D678-E130-48CF-93E2-46A2C9DD7EB3}" type="parTrans" cxnId="{FB3D773E-E2C8-4F5F-862E-424F12D6F04A}">
      <dgm:prSet/>
      <dgm:spPr/>
      <dgm:t>
        <a:bodyPr/>
        <a:lstStyle/>
        <a:p>
          <a:endParaRPr lang="fr-BE"/>
        </a:p>
      </dgm:t>
    </dgm:pt>
    <dgm:pt modelId="{B5820CE6-7D3C-47E2-BA45-C03482513AC4}" type="sibTrans" cxnId="{FB3D773E-E2C8-4F5F-862E-424F12D6F04A}">
      <dgm:prSet/>
      <dgm:spPr/>
      <dgm:t>
        <a:bodyPr/>
        <a:lstStyle/>
        <a:p>
          <a:endParaRPr lang="fr-BE"/>
        </a:p>
      </dgm:t>
    </dgm:pt>
    <dgm:pt modelId="{7BE5925B-24E5-4117-B739-6E008B6A0402}">
      <dgm:prSet/>
      <dgm:spPr/>
      <dgm:t>
        <a:bodyPr/>
        <a:lstStyle/>
        <a:p>
          <a:r>
            <a:rPr lang="fr-BE"/>
            <a:t>Valoriste généraliste</a:t>
          </a:r>
        </a:p>
      </dgm:t>
    </dgm:pt>
    <dgm:pt modelId="{19EF5FD7-88AD-4160-BF80-F40C12C00A26}" type="parTrans" cxnId="{E7598238-A92D-4ED3-A332-35CC2A6586FD}">
      <dgm:prSet/>
      <dgm:spPr/>
      <dgm:t>
        <a:bodyPr/>
        <a:lstStyle/>
        <a:p>
          <a:endParaRPr lang="fr-BE"/>
        </a:p>
      </dgm:t>
    </dgm:pt>
    <dgm:pt modelId="{CDA095BC-5A5F-4C5B-B318-83DA4CAC86AC}" type="sibTrans" cxnId="{E7598238-A92D-4ED3-A332-35CC2A6586FD}">
      <dgm:prSet/>
      <dgm:spPr/>
      <dgm:t>
        <a:bodyPr/>
        <a:lstStyle/>
        <a:p>
          <a:endParaRPr lang="fr-BE"/>
        </a:p>
      </dgm:t>
    </dgm:pt>
    <dgm:pt modelId="{2DB9E19C-C745-4FF0-BEC1-2D789D3DE19A}">
      <dgm:prSet/>
      <dgm:spPr/>
      <dgm:t>
        <a:bodyPr/>
        <a:lstStyle/>
        <a:p>
          <a:r>
            <a:rPr lang="fr-BE">
              <a:solidFill>
                <a:srgbClr val="00B0F0"/>
              </a:solidFill>
            </a:rPr>
            <a:t>NEW : Expert en sécurité, hygiène et environnement (FA)</a:t>
          </a:r>
        </a:p>
      </dgm:t>
    </dgm:pt>
    <dgm:pt modelId="{2CCF3F32-E8B8-4023-A8F2-9971BC5B1603}" type="parTrans" cxnId="{44B533B1-7760-412C-818E-55EA71231D94}">
      <dgm:prSet/>
      <dgm:spPr/>
    </dgm:pt>
    <dgm:pt modelId="{6E2CF8E6-5C7D-471B-8429-CD0104E493E3}" type="sibTrans" cxnId="{44B533B1-7760-412C-818E-55EA71231D94}">
      <dgm:prSet/>
      <dgm:spPr/>
    </dgm:pt>
    <dgm:pt modelId="{AF08CCBF-9BDC-476D-8215-95F08B03FD2D}">
      <dgm:prSet/>
      <dgm:spPr/>
      <dgm:t>
        <a:bodyPr/>
        <a:lstStyle/>
        <a:p>
          <a:r>
            <a:rPr lang="fr-BE">
              <a:solidFill>
                <a:srgbClr val="00B0F0"/>
              </a:solidFill>
            </a:rPr>
            <a:t>NEW : Expert en sécurité, hygiène et environnement (FI)</a:t>
          </a:r>
        </a:p>
      </dgm:t>
    </dgm:pt>
    <dgm:pt modelId="{D838545D-112B-4ECE-B026-3DA508B9FE3A}" type="parTrans" cxnId="{5A83E2C9-76FC-4844-997C-78F8E58507E9}">
      <dgm:prSet/>
      <dgm:spPr/>
    </dgm:pt>
    <dgm:pt modelId="{77FA9EF9-4D4D-4555-917B-8EEF42DF2FB8}" type="sibTrans" cxnId="{5A83E2C9-76FC-4844-997C-78F8E58507E9}">
      <dgm:prSet/>
      <dgm:spPr/>
    </dgm:pt>
    <dgm:pt modelId="{D379EC87-F5FF-4826-8042-2241F3B8DFE4}">
      <dgm:prSet/>
      <dgm:spPr/>
      <dgm:t>
        <a:bodyPr/>
        <a:lstStyle/>
        <a:p>
          <a:r>
            <a:rPr lang="fr-BE">
              <a:solidFill>
                <a:srgbClr val="00B0F0"/>
              </a:solidFill>
            </a:rPr>
            <a:t>NEW : Valoriste en construction</a:t>
          </a:r>
        </a:p>
      </dgm:t>
    </dgm:pt>
    <dgm:pt modelId="{5D2FD166-75F5-4557-B533-9C1A9E657C4F}" type="parTrans" cxnId="{A2E599BC-126B-4CEA-A99E-664B48DA7F09}">
      <dgm:prSet/>
      <dgm:spPr/>
    </dgm:pt>
    <dgm:pt modelId="{7298F97C-E945-4789-B18C-EB7CE98DE235}" type="sibTrans" cxnId="{A2E599BC-126B-4CEA-A99E-664B48DA7F09}">
      <dgm:prSet/>
      <dgm:spPr/>
    </dgm:pt>
    <dgm:pt modelId="{74C9B51C-49EA-41D4-AAFA-3482A1D36891}">
      <dgm:prSet/>
      <dgm:spPr/>
      <dgm:t>
        <a:bodyPr/>
        <a:lstStyle/>
        <a:p>
          <a:r>
            <a:rPr lang="fr-BE">
              <a:solidFill>
                <a:srgbClr val="00B0F0"/>
              </a:solidFill>
            </a:rPr>
            <a:t>NEW : Installateur/ Conseiller en énergies renouvelables (FA)</a:t>
          </a:r>
        </a:p>
      </dgm:t>
    </dgm:pt>
    <dgm:pt modelId="{2E6F9580-7DFE-4FD1-AA83-E60660ECF71D}" type="parTrans" cxnId="{E66041D0-6E9A-4AAC-B1C5-E64720C34728}">
      <dgm:prSet/>
      <dgm:spPr/>
    </dgm:pt>
    <dgm:pt modelId="{D1B23E06-D478-4360-84C8-08C4738BDA01}" type="sibTrans" cxnId="{E66041D0-6E9A-4AAC-B1C5-E64720C34728}">
      <dgm:prSet/>
      <dgm:spPr/>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454CDE0C-EE1C-4F04-8CAD-29B032457C0D}" type="presOf" srcId="{301F6B56-A41F-4E64-9254-6EE67FFB4361}" destId="{BC661F6A-0281-4EB4-8654-06AAF3ACC93F}" srcOrd="0" destOrd="7" presId="urn:microsoft.com/office/officeart/2005/8/layout/hList1"/>
    <dgm:cxn modelId="{F0AAAC21-76FC-43BC-990C-FADFEEDB62EA}" type="presOf" srcId="{2DB9E19C-C745-4FF0-BEC1-2D789D3DE19A}" destId="{BC661F6A-0281-4EB4-8654-06AAF3ACC93F}" srcOrd="0" destOrd="4" presId="urn:microsoft.com/office/officeart/2005/8/layout/hList1"/>
    <dgm:cxn modelId="{B1F7C224-D6C3-4C30-BDC1-B1B1455C0140}" srcId="{6E27F4D8-44F6-4596-A67A-E0B356520A86}" destId="{5CE2C004-69ED-4ED0-8C1D-F7444F707CE2}" srcOrd="0" destOrd="0" parTransId="{28764BBE-9EE4-4B77-9C70-9A0BBA2C5624}" sibTransId="{CCAA3742-96F6-4918-B9EB-02C4A9EF4974}"/>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E7598238-A92D-4ED3-A332-35CC2A6586FD}" srcId="{08782179-FEFA-4460-9973-7161621A5971}" destId="{7BE5925B-24E5-4117-B739-6E008B6A0402}" srcOrd="3" destOrd="0" parTransId="{19EF5FD7-88AD-4160-BF80-F40C12C00A26}" sibTransId="{CDA095BC-5A5F-4C5B-B318-83DA4CAC86AC}"/>
    <dgm:cxn modelId="{FB3D773E-E2C8-4F5F-862E-424F12D6F04A}" srcId="{08782179-FEFA-4460-9973-7161621A5971}" destId="{92274AD8-F0B7-4540-AB56-A49A3DC268C4}" srcOrd="2" destOrd="0" parTransId="{5D59D678-E130-48CF-93E2-46A2C9DD7EB3}" sibTransId="{B5820CE6-7D3C-47E2-BA45-C03482513AC4}"/>
    <dgm:cxn modelId="{88A19D3E-2A0E-40C1-8C51-5C96521191CE}" type="presOf" srcId="{6E27F4D8-44F6-4596-A67A-E0B356520A86}" destId="{DA865B6E-40EB-40B0-A366-73F4673B05A9}" srcOrd="0" destOrd="0" presId="urn:microsoft.com/office/officeart/2005/8/layout/hList1"/>
    <dgm:cxn modelId="{361DD143-F5FC-4772-A400-FB214EF86079}" type="presOf" srcId="{74C9B51C-49EA-41D4-AAFA-3482A1D36891}" destId="{BC661F6A-0281-4EB4-8654-06AAF3ACC93F}" srcOrd="0" destOrd="6" presId="urn:microsoft.com/office/officeart/2005/8/layout/hList1"/>
    <dgm:cxn modelId="{35B1AA64-0C0F-42EA-9A41-935F22D449D1}" type="presOf" srcId="{D379EC87-F5FF-4826-8042-2241F3B8DFE4}" destId="{BC661F6A-0281-4EB4-8654-06AAF3ACC93F}" srcOrd="0" destOrd="5" presId="urn:microsoft.com/office/officeart/2005/8/layout/hList1"/>
    <dgm:cxn modelId="{40B8964E-5297-442F-883B-A7F3A9E04D62}" type="presOf" srcId="{5CE2C004-69ED-4ED0-8C1D-F7444F707CE2}" destId="{60FAD415-ACB3-4697-B4AE-8CB7FC5170F3}" srcOrd="0" destOrd="0" presId="urn:microsoft.com/office/officeart/2005/8/layout/hList1"/>
    <dgm:cxn modelId="{53E78C75-5BA6-4F7C-BDC4-28FCF5F4799A}" type="presOf" srcId="{92274AD8-F0B7-4540-AB56-A49A3DC268C4}" destId="{BC661F6A-0281-4EB4-8654-06AAF3ACC93F}" srcOrd="0" destOrd="2" presId="urn:microsoft.com/office/officeart/2005/8/layout/hList1"/>
    <dgm:cxn modelId="{22FA2F92-F293-4053-B066-39DDE84CB31D}" type="presOf" srcId="{7BE5925B-24E5-4117-B739-6E008B6A0402}" destId="{BC661F6A-0281-4EB4-8654-06AAF3ACC93F}" srcOrd="0" destOrd="3" presId="urn:microsoft.com/office/officeart/2005/8/layout/hList1"/>
    <dgm:cxn modelId="{C05E12A1-27DF-4163-B6E6-068A569F4A11}" srcId="{08782179-FEFA-4460-9973-7161621A5971}" destId="{301F6B56-A41F-4E64-9254-6EE67FFB4361}" srcOrd="7" destOrd="0" parTransId="{66F593CF-5D59-444C-B760-03F9D25F50E2}" sibTransId="{1A2A635A-12F9-4ECC-9D95-4AA6F268B418}"/>
    <dgm:cxn modelId="{039109AB-F564-4962-87FC-7BB69EB7096B}" type="presOf" srcId="{AF08CCBF-9BDC-476D-8215-95F08B03FD2D}" destId="{60FAD415-ACB3-4697-B4AE-8CB7FC5170F3}" srcOrd="0" destOrd="2" presId="urn:microsoft.com/office/officeart/2005/8/layout/hList1"/>
    <dgm:cxn modelId="{D8F620B0-48DA-498A-B2AE-4DC988E24FF7}" srcId="{08782179-FEFA-4460-9973-7161621A5971}" destId="{2AD997C6-1058-4F58-83C2-DB52F153E017}" srcOrd="0" destOrd="0" parTransId="{5A7D1891-EB0A-4CBF-AFFE-B0E5454CA789}" sibTransId="{C4893C52-45EB-4963-AE0C-3409D8D56126}"/>
    <dgm:cxn modelId="{44B533B1-7760-412C-818E-55EA71231D94}" srcId="{08782179-FEFA-4460-9973-7161621A5971}" destId="{2DB9E19C-C745-4FF0-BEC1-2D789D3DE19A}" srcOrd="4" destOrd="0" parTransId="{2CCF3F32-E8B8-4023-A8F2-9971BC5B1603}" sibTransId="{6E2CF8E6-5C7D-471B-8429-CD0104E493E3}"/>
    <dgm:cxn modelId="{B9D90CB4-5342-44E6-B528-A59B9782F519}" type="presOf" srcId="{6EBF1AF8-BA66-438F-BB48-460D2FE2F1B6}" destId="{60FAD415-ACB3-4697-B4AE-8CB7FC5170F3}" srcOrd="0" destOrd="1" presId="urn:microsoft.com/office/officeart/2005/8/layout/hList1"/>
    <dgm:cxn modelId="{69E25EB5-BCCC-4F20-9108-4B29736DB59C}" type="presOf" srcId="{08782179-FEFA-4460-9973-7161621A5971}" destId="{255480E3-45F7-4EFD-BC35-196CFB884C6C}" srcOrd="0" destOrd="0" presId="urn:microsoft.com/office/officeart/2005/8/layout/hList1"/>
    <dgm:cxn modelId="{A2E599BC-126B-4CEA-A99E-664B48DA7F09}" srcId="{08782179-FEFA-4460-9973-7161621A5971}" destId="{D379EC87-F5FF-4826-8042-2241F3B8DFE4}" srcOrd="5" destOrd="0" parTransId="{5D2FD166-75F5-4557-B533-9C1A9E657C4F}" sibTransId="{7298F97C-E945-4789-B18C-EB7CE98DE235}"/>
    <dgm:cxn modelId="{6635B7C8-516C-4A0E-BA53-9734A2BD56DB}" srcId="{6E27F4D8-44F6-4596-A67A-E0B356520A86}" destId="{6EBF1AF8-BA66-438F-BB48-460D2FE2F1B6}" srcOrd="1" destOrd="0" parTransId="{D75793E1-B941-4680-828B-E3185E472EFB}" sibTransId="{F303BB55-1166-45E5-88D0-2139DA3EE62C}"/>
    <dgm:cxn modelId="{5A83E2C9-76FC-4844-997C-78F8E58507E9}" srcId="{6E27F4D8-44F6-4596-A67A-E0B356520A86}" destId="{AF08CCBF-9BDC-476D-8215-95F08B03FD2D}" srcOrd="2" destOrd="0" parTransId="{D838545D-112B-4ECE-B026-3DA508B9FE3A}" sibTransId="{77FA9EF9-4D4D-4555-917B-8EEF42DF2FB8}"/>
    <dgm:cxn modelId="{E66041D0-6E9A-4AAC-B1C5-E64720C34728}" srcId="{08782179-FEFA-4460-9973-7161621A5971}" destId="{74C9B51C-49EA-41D4-AAFA-3482A1D36891}" srcOrd="6" destOrd="0" parTransId="{2E6F9580-7DFE-4FD1-AA83-E60660ECF71D}" sibTransId="{D1B23E06-D478-4360-84C8-08C4738BDA01}"/>
    <dgm:cxn modelId="{6A67A7E0-0F54-4564-B49F-A70B9CCAFEAE}" type="presOf" srcId="{1202C52A-1D25-4DC9-96D1-54A8091321D6}" destId="{31AE5F53-5582-4D41-94C4-09668DB711CB}" srcOrd="0" destOrd="0" presId="urn:microsoft.com/office/officeart/2005/8/layout/hList1"/>
    <dgm:cxn modelId="{A20211E3-30DB-4773-BFEC-C939505E96A4}" srcId="{08782179-FEFA-4460-9973-7161621A5971}" destId="{9FC4D8E9-419D-4F67-A485-25C71D660910}" srcOrd="1" destOrd="0" parTransId="{2B704614-BF58-4A47-9A48-8928674CA8BD}" sibTransId="{7309B0AC-A3E9-4C16-93BA-B0005477DC1C}"/>
    <dgm:cxn modelId="{8C6D03E6-797D-46BB-9B65-66B3FCEC7BEB}" type="presOf" srcId="{9FC4D8E9-419D-4F67-A485-25C71D660910}" destId="{BC661F6A-0281-4EB4-8654-06AAF3ACC93F}" srcOrd="0" destOrd="1" presId="urn:microsoft.com/office/officeart/2005/8/layout/hList1"/>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en Wallonie (28 OE en 2021)</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Pas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Pas d’opportunités d’emploi pour le métier en HC , 19 en Wallonie</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Pas de filière sur la Bassin</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9941AB1F-C35C-4B52-911D-8006771A92B7}">
      <dgm:prSet custT="1"/>
      <dgm:spPr/>
      <dgm:t>
        <a:bodyPr/>
        <a:lstStyle/>
        <a:p>
          <a:pPr>
            <a:buFont typeface="Arial" panose="020B0604020202020204" pitchFamily="34" charset="0"/>
            <a:buChar char="•"/>
          </a:pPr>
          <a:r>
            <a:rPr lang="fr-BE" sz="1200" b="0">
              <a:latin typeface="Tenorite" panose="00000500000000000000" pitchFamily="2" charset="0"/>
            </a:rPr>
            <a:t>Nouveaux Profils SFMQ produit en 2023 : Arboriste- Grimpeur</a:t>
          </a: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6CEE5B5F-9536-4421-85E4-0646AD7B6578}">
      <dgm:prSet custT="1"/>
      <dgm:spPr/>
      <dgm:t>
        <a:bodyPr/>
        <a:lstStyle/>
        <a:p>
          <a:pPr>
            <a:buFont typeface="Arial" panose="020B0604020202020204" pitchFamily="34" charset="0"/>
            <a:buChar char="•"/>
          </a:pPr>
          <a:r>
            <a:rPr lang="fr-BE" sz="1200" b="0">
              <a:latin typeface="Tenorite" panose="00000500000000000000" pitchFamily="2" charset="0"/>
            </a:rPr>
            <a:t>L’offre se développe peu et propose uniquement &amp; filière à l’IFAPME</a:t>
          </a:r>
        </a:p>
      </dgm:t>
    </dgm:pt>
    <dgm:pt modelId="{11B0D4E7-44B3-408A-B4CA-67FF96556D40}" type="parTrans" cxnId="{1D5E6DD1-87A5-40F3-AA3D-B86F64B3A0EB}">
      <dgm:prSet/>
      <dgm:spPr/>
      <dgm:t>
        <a:bodyPr/>
        <a:lstStyle/>
        <a:p>
          <a:endParaRPr lang="fr-BE"/>
        </a:p>
      </dgm:t>
    </dgm:pt>
    <dgm:pt modelId="{1E5B3221-9B55-45C1-B5D7-56607D110BCB}" type="sibTrans" cxnId="{1D5E6DD1-87A5-40F3-AA3D-B86F64B3A0EB}">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2" destOrd="0" parTransId="{F7B4232F-8B4B-4F1D-B0B6-8897C7AD6FBE}" sibTransId="{A9A53286-F2B8-4439-999D-B5B86CCC9953}"/>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3"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8E0009BC-3F98-48EA-90B3-ACA191ED84AE}" type="presOf" srcId="{6CEE5B5F-9536-4421-85E4-0646AD7B6578}" destId="{5EB2F8B5-CA3F-4EBA-B566-21BA56026645}" srcOrd="0" destOrd="2" presId="urn:microsoft.com/office/officeart/2005/8/layout/list1"/>
    <dgm:cxn modelId="{D68599C1-4A2A-4AF8-AFCB-73D052FABD5E}" type="presOf" srcId="{01216C2D-E798-41CE-A414-4F379B02F662}" destId="{F52CB099-74EB-4255-8B6D-8B4A4049E4A7}" srcOrd="0" destOrd="0" presId="urn:microsoft.com/office/officeart/2005/8/layout/list1"/>
    <dgm:cxn modelId="{1D5E6DD1-87A5-40F3-AA3D-B86F64B3A0EB}" srcId="{08882D52-BC84-438C-B636-546BCA7C5108}" destId="{6CEE5B5F-9536-4421-85E4-0646AD7B6578}" srcOrd="1" destOrd="0" parTransId="{11B0D4E7-44B3-408A-B4CA-67FF96556D40}" sibTransId="{1E5B3221-9B55-45C1-B5D7-56607D110BCB}"/>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( 71 OE publiées en 2021 en Wallonie)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Fonction critique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6 opportunités d’emploi pour le métier (43 en Wallonie)</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2 nouvelles filière en ALT</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9941AB1F-C35C-4B52-911D-8006771A92B7}">
      <dgm:prSet custT="1"/>
      <dgm:spPr/>
      <dgm:t>
        <a:bodyPr/>
        <a:lstStyle/>
        <a:p>
          <a:pPr>
            <a:buFont typeface="Arial" panose="020B0604020202020204" pitchFamily="34" charset="0"/>
            <a:buChar char="•"/>
          </a:pPr>
          <a:r>
            <a:rPr lang="fr-BE" sz="1200" b="0">
              <a:latin typeface="Tenorite" panose="00000500000000000000" pitchFamily="2" charset="0"/>
            </a:rPr>
            <a:t>Profils SFMQ produit en 2021 :</a:t>
          </a: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1" destOrd="0" parTransId="{F7B4232F-8B4B-4F1D-B0B6-8897C7AD6FBE}" sibTransId="{A9A53286-F2B8-4439-999D-B5B86CCC9953}"/>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2"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( 29 OE publiées en Wallonie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Pas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 opportunités d’emploi pour le métier (19 en Wallonie)</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9941AB1F-C35C-4B52-911D-8006771A92B7}">
      <dgm:prSet custT="1"/>
      <dgm:spPr/>
      <dgm:t>
        <a:bodyPr/>
        <a:lstStyle/>
        <a:p>
          <a:pPr>
            <a:buFont typeface="Arial" panose="020B0604020202020204" pitchFamily="34" charset="0"/>
            <a:buChar char="•"/>
          </a:pPr>
          <a:endParaRPr lang="fr-BE" sz="1200" b="0">
            <a:latin typeface="Tenorite" panose="00000500000000000000" pitchFamily="2" charset="0"/>
          </a:endParaRP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C549CBD2-86AA-4A1F-834C-B77CF5E1F039}">
      <dgm:prSet custT="1"/>
      <dgm:spPr/>
      <dgm:t>
        <a:bodyPr/>
        <a:lstStyle/>
        <a:p>
          <a:pPr>
            <a:buFont typeface="Arial" panose="020B0604020202020204" pitchFamily="34" charset="0"/>
            <a:buChar char="•"/>
          </a:pPr>
          <a:r>
            <a:rPr lang="fr-BE" sz="1200" b="0">
              <a:latin typeface="Tenorite" panose="00000500000000000000" pitchFamily="2" charset="0"/>
            </a:rPr>
            <a:t>2 Nouvelles filières en ALT</a:t>
          </a:r>
        </a:p>
      </dgm:t>
    </dgm:pt>
    <dgm:pt modelId="{13835E6B-519D-48A1-AE34-ADBA21214092}" type="parTrans" cxnId="{D50B3D0B-83C5-4D46-934F-935BC02322B1}">
      <dgm:prSet/>
      <dgm:spPr/>
      <dgm:t>
        <a:bodyPr/>
        <a:lstStyle/>
        <a:p>
          <a:endParaRPr lang="fr-BE"/>
        </a:p>
      </dgm:t>
    </dgm:pt>
    <dgm:pt modelId="{00834CA0-E828-47C8-9382-AE1DCB07180B}" type="sibTrans" cxnId="{D50B3D0B-83C5-4D46-934F-935BC02322B1}">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D50B3D0B-83C5-4D46-934F-935BC02322B1}" srcId="{5B5C6C3C-FEAD-45A5-8FB5-B4D5D6773E88}" destId="{C549CBD2-86AA-4A1F-834C-B77CF5E1F039}" srcOrd="0" destOrd="0" parTransId="{13835E6B-519D-48A1-AE34-ADBA21214092}" sibTransId="{00834CA0-E828-47C8-9382-AE1DCB07180B}"/>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1" destOrd="0" parTransId="{F7B4232F-8B4B-4F1D-B0B6-8897C7AD6FBE}" sibTransId="{A9A53286-F2B8-4439-999D-B5B86CCC9953}"/>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2"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CB8070CD-0BE4-4FC1-A2C9-442ED976C571}" type="presOf" srcId="{C549CBD2-86AA-4A1F-834C-B77CF5E1F039}" destId="{5EB2F8B5-CA3F-4EBA-B566-21BA56026645}" srcOrd="0" destOrd="1"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( 27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Pas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de filières sur la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41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9941AB1F-C35C-4B52-911D-8006771A92B7}">
      <dgm:prSet custT="1"/>
      <dgm:spPr/>
      <dgm:t>
        <a:bodyPr/>
        <a:lstStyle/>
        <a:p>
          <a:pPr>
            <a:buFont typeface="Arial" panose="020B0604020202020204" pitchFamily="34" charset="0"/>
            <a:buChar char="•"/>
          </a:pPr>
          <a:endParaRPr lang="fr-BE" sz="1200" b="0">
            <a:latin typeface="Tenorite" panose="00000500000000000000" pitchFamily="2" charset="0"/>
          </a:endParaRPr>
        </a:p>
      </dgm:t>
    </dgm:pt>
    <dgm:pt modelId="{F7B4232F-8B4B-4F1D-B0B6-8897C7AD6FBE}" type="parTrans" cxnId="{AFEA1F4F-8594-4701-86B8-0FE8277B8FAE}">
      <dgm:prSet/>
      <dgm:spPr/>
      <dgm:t>
        <a:bodyPr/>
        <a:lstStyle/>
        <a:p>
          <a:endParaRPr lang="fr-BE"/>
        </a:p>
      </dgm:t>
    </dgm:pt>
    <dgm:pt modelId="{A9A53286-F2B8-4439-999D-B5B86CCC9953}" type="sibTrans" cxnId="{AFEA1F4F-8594-4701-86B8-0FE8277B8FAE}">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08882D52-BC84-438C-B636-546BCA7C5108}" destId="{9941AB1F-C35C-4B52-911D-8006771A92B7}" srcOrd="1" destOrd="0" parTransId="{F7B4232F-8B4B-4F1D-B0B6-8897C7AD6FBE}" sibTransId="{A9A53286-F2B8-4439-999D-B5B86CCC9953}"/>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( 19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Pas identifié comme 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28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9C5C839-2C11-4478-B721-D975AAE2CAD3}">
      <dgm:prSet custT="1"/>
      <dgm:spPr/>
      <dgm:t>
        <a:bodyPr/>
        <a:lstStyle/>
        <a:p>
          <a:pPr>
            <a:buFont typeface="Arial" panose="020B0604020202020204" pitchFamily="34" charset="0"/>
            <a:buChar char="•"/>
          </a:pPr>
          <a:r>
            <a:rPr lang="fr-BE" sz="1200" b="0">
              <a:latin typeface="Tenorite" panose="00000500000000000000" pitchFamily="2" charset="0"/>
            </a:rPr>
            <a:t>Pas de filière sur le bassin</a:t>
          </a:r>
        </a:p>
      </dgm:t>
    </dgm:pt>
    <dgm:pt modelId="{E31A5C4D-ECCF-4FE2-9FD4-408C32B94ECE}" type="parTrans" cxnId="{22C66CD0-F917-45CF-A9CA-A32103CB52CE}">
      <dgm:prSet/>
      <dgm:spPr/>
      <dgm:t>
        <a:bodyPr/>
        <a:lstStyle/>
        <a:p>
          <a:endParaRPr lang="fr-BE"/>
        </a:p>
      </dgm:t>
    </dgm:pt>
    <dgm:pt modelId="{90DB3018-CCA9-4DB2-869D-36FCC5B1988D}" type="sibTrans" cxnId="{22C66CD0-F917-45CF-A9CA-A32103CB52CE}">
      <dgm:prSet/>
      <dgm:spPr/>
      <dgm:t>
        <a:bodyPr/>
        <a:lstStyle/>
        <a:p>
          <a:endParaRPr lang="fr-BE"/>
        </a:p>
      </dgm:t>
    </dgm:pt>
    <dgm:pt modelId="{4633A650-8FD5-4EC8-905A-364608BF434B}">
      <dgm:prSet custT="1"/>
      <dgm:spPr/>
      <dgm:t>
        <a:bodyPr/>
        <a:lstStyle/>
        <a:p>
          <a:pPr>
            <a:buFont typeface="Arial" panose="020B0604020202020204" pitchFamily="34" charset="0"/>
            <a:buChar char="•"/>
          </a:pPr>
          <a:r>
            <a:rPr lang="fr-BE" sz="1200" b="0">
              <a:latin typeface="Tenorite" panose="00000500000000000000" pitchFamily="2" charset="0"/>
            </a:rPr>
            <a:t>Offre peu développé mais stable sur le bassin</a:t>
          </a:r>
        </a:p>
      </dgm:t>
    </dgm:pt>
    <dgm:pt modelId="{8A79D44E-8B57-4271-B341-9E0B7C2D8B15}" type="parTrans" cxnId="{8A09FF61-E9BE-4244-91A4-944051EC73D8}">
      <dgm:prSet/>
      <dgm:spPr/>
    </dgm:pt>
    <dgm:pt modelId="{8B322AD4-30E0-408D-80A3-9FB9B23EC5AC}" type="sibTrans" cxnId="{8A09FF61-E9BE-4244-91A4-944051EC73D8}">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B76BD923-513B-478F-84A4-EA2B81DA2B6D}" type="presOf" srcId="{4633A650-8FD5-4EC8-905A-364608BF434B}" destId="{5EB2F8B5-CA3F-4EBA-B566-21BA56026645}" srcOrd="0" destOrd="2" presId="urn:microsoft.com/office/officeart/2005/8/layout/list1"/>
    <dgm:cxn modelId="{729A9534-B835-4C78-A7E6-308BF008E8FC}" type="presOf" srcId="{F9C5C839-2C11-4478-B721-D975AAE2CAD3}"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8A09FF61-E9BE-4244-91A4-944051EC73D8}" srcId="{08882D52-BC84-438C-B636-546BCA7C5108}" destId="{4633A650-8FD5-4EC8-905A-364608BF434B}" srcOrd="1" destOrd="0" parTransId="{8A79D44E-8B57-4271-B341-9E0B7C2D8B15}" sibTransId="{8B322AD4-30E0-408D-80A3-9FB9B23EC5AC}"/>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22C66CD0-F917-45CF-A9CA-A32103CB52CE}" srcId="{5B5C6C3C-FEAD-45A5-8FB5-B4D5D6773E88}" destId="{F9C5C839-2C11-4478-B721-D975AAE2CAD3}" srcOrd="0" destOrd="0" parTransId="{E31A5C4D-ECCF-4FE2-9FD4-408C32B94ECE}" sibTransId="{90DB3018-CCA9-4DB2-869D-36FCC5B1988D}"/>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  19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Le métier n’est pas repris dan la liste des fonctions critiques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d’offre de formation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28 opportunités d’emploi pour le métier de Trieurs de déchets ménagers et industriels en HC (le valoriste en construction n’est pas repris dans la nomenclature Forem)</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7650FA6F-03E5-4D3C-982F-ECF8F9D7221E}">
      <dgm:prSet custT="1"/>
      <dgm:spPr/>
      <dgm:t>
        <a:bodyPr/>
        <a:lstStyle/>
        <a:p>
          <a:pPr>
            <a:buFont typeface="Arial" panose="020B0604020202020204" pitchFamily="34" charset="0"/>
            <a:buChar char="•"/>
          </a:pPr>
          <a:r>
            <a:rPr lang="fr-BE" sz="1200" b="0">
              <a:latin typeface="Tenorite" panose="00000500000000000000" pitchFamily="2" charset="0"/>
            </a:rPr>
            <a:t>Deux nouveaux métiers pourraient intégrer le programme de formation du CDC Environnement : </a:t>
          </a:r>
        </a:p>
      </dgm:t>
    </dgm:pt>
    <dgm:pt modelId="{A81607C8-68DF-40CF-91D6-371B7D9C290D}" type="parTrans" cxnId="{B7CF2352-F396-4500-B04F-986AE4A24E5C}">
      <dgm:prSet/>
      <dgm:spPr/>
    </dgm:pt>
    <dgm:pt modelId="{5E158FE5-4170-4072-A98F-5AE0DEDEB765}" type="sibTrans" cxnId="{B7CF2352-F396-4500-B04F-986AE4A24E5C}">
      <dgm:prSet/>
      <dgm:spPr/>
    </dgm:pt>
    <dgm:pt modelId="{847AE185-C97B-41C8-9488-2C9B78D2A98D}">
      <dgm:prSet custT="1"/>
      <dgm:spPr/>
      <dgm:t>
        <a:bodyPr/>
        <a:lstStyle/>
        <a:p>
          <a:pPr>
            <a:buFont typeface="Courier New" panose="02070309020205020404" pitchFamily="49" charset="0"/>
            <a:buChar char="o"/>
          </a:pPr>
          <a:r>
            <a:rPr lang="fr-BE" sz="1200" b="0">
              <a:latin typeface="Tenorite" panose="00000500000000000000" pitchFamily="2" charset="0"/>
            </a:rPr>
            <a:t>Valoriste dans la construction ;</a:t>
          </a:r>
        </a:p>
      </dgm:t>
    </dgm:pt>
    <dgm:pt modelId="{6F3F7C0A-CAE8-4BA3-A09F-A1B667EACA67}" type="parTrans" cxnId="{9369BE9D-C7AB-401B-8B11-05521E4E7CB7}">
      <dgm:prSet/>
      <dgm:spPr/>
      <dgm:t>
        <a:bodyPr/>
        <a:lstStyle/>
        <a:p>
          <a:endParaRPr lang="fr-BE"/>
        </a:p>
      </dgm:t>
    </dgm:pt>
    <dgm:pt modelId="{81B99800-245C-4C28-977D-41913076F92B}" type="sibTrans" cxnId="{9369BE9D-C7AB-401B-8B11-05521E4E7CB7}">
      <dgm:prSet/>
      <dgm:spPr/>
      <dgm:t>
        <a:bodyPr/>
        <a:lstStyle/>
        <a:p>
          <a:endParaRPr lang="fr-BE"/>
        </a:p>
      </dgm:t>
    </dgm:pt>
    <dgm:pt modelId="{AE437675-E1AF-4ECC-B6AB-9780146B2EE1}">
      <dgm:prSet custT="1"/>
      <dgm:spPr/>
      <dgm:t>
        <a:bodyPr/>
        <a:lstStyle/>
        <a:p>
          <a:pPr>
            <a:buFont typeface="Courier New" panose="02070309020205020404" pitchFamily="49" charset="0"/>
            <a:buChar char="o"/>
          </a:pPr>
          <a:r>
            <a:rPr lang="fr-BE" sz="1200" b="0">
              <a:latin typeface="Tenorite" panose="00000500000000000000" pitchFamily="2" charset="0"/>
            </a:rPr>
            <a:t>Inventoriste.</a:t>
          </a:r>
        </a:p>
      </dgm:t>
    </dgm:pt>
    <dgm:pt modelId="{8DECB9AD-A805-426C-B27D-7CE276D38489}" type="parTrans" cxnId="{39332C1C-DC58-4B6C-91B5-9B524B9B307D}">
      <dgm:prSet/>
      <dgm:spPr/>
      <dgm:t>
        <a:bodyPr/>
        <a:lstStyle/>
        <a:p>
          <a:endParaRPr lang="fr-BE"/>
        </a:p>
      </dgm:t>
    </dgm:pt>
    <dgm:pt modelId="{0C242340-63ED-4959-8E0A-514E1DDACD17}" type="sibTrans" cxnId="{39332C1C-DC58-4B6C-91B5-9B524B9B307D}">
      <dgm:prSet/>
      <dgm:spPr/>
      <dgm:t>
        <a:bodyPr/>
        <a:lstStyle/>
        <a:p>
          <a:endParaRPr lang="fr-BE"/>
        </a:p>
      </dgm:t>
    </dgm:pt>
    <dgm:pt modelId="{8DA0CBC0-6E62-4FC8-A385-ABA11DCED864}">
      <dgm:prSet custT="1"/>
      <dgm:spPr/>
      <dgm:t>
        <a:bodyPr/>
        <a:lstStyle/>
        <a:p>
          <a:pPr>
            <a:buFont typeface="Arial" panose="020B0604020202020204" pitchFamily="34" charset="0"/>
            <a:buChar char="•"/>
          </a:pPr>
          <a:r>
            <a:rPr lang="fr-BE" sz="1200" b="0">
              <a:latin typeface="Tenorite" panose="00000500000000000000" pitchFamily="2" charset="0"/>
            </a:rPr>
            <a:t>Profils formation de Valoriste généraliste au SFMQ édité en 2018</a:t>
          </a:r>
        </a:p>
      </dgm:t>
    </dgm:pt>
    <dgm:pt modelId="{3F94BCFB-577E-4121-AA48-85B0B1C08AC6}" type="parTrans" cxnId="{A2B992E7-860D-4EA5-A8AB-41221AE8AC79}">
      <dgm:prSet/>
      <dgm:spPr/>
    </dgm:pt>
    <dgm:pt modelId="{3EFA62E7-3CDD-4731-9C3B-317D603DB8D9}" type="sibTrans" cxnId="{A2B992E7-860D-4EA5-A8AB-41221AE8AC79}">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9332C1C-DC58-4B6C-91B5-9B524B9B307D}" srcId="{7650FA6F-03E5-4D3C-982F-ECF8F9D7221E}" destId="{AE437675-E1AF-4ECC-B6AB-9780146B2EE1}" srcOrd="1" destOrd="0" parTransId="{8DECB9AD-A805-426C-B27D-7CE276D38489}" sibTransId="{0C242340-63ED-4959-8E0A-514E1DDACD17}"/>
    <dgm:cxn modelId="{7B35D721-7B19-4987-BE11-2B4D05D9EA26}" type="presOf" srcId="{08882D52-BC84-438C-B636-546BCA7C5108}" destId="{2A718D48-49F1-43AB-B6FF-3F456143A217}" srcOrd="0" destOrd="0" presId="urn:microsoft.com/office/officeart/2005/8/layout/list1"/>
    <dgm:cxn modelId="{6018302D-9800-40BC-8804-B6F689ADF2E3}" type="presOf" srcId="{AE437675-E1AF-4ECC-B6AB-9780146B2EE1}"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3"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B7CF2352-F396-4500-B04F-986AE4A24E5C}" srcId="{08882D52-BC84-438C-B636-546BCA7C5108}" destId="{7650FA6F-03E5-4D3C-982F-ECF8F9D7221E}" srcOrd="1" destOrd="0" parTransId="{A81607C8-68DF-40CF-91D6-371B7D9C290D}" sibTransId="{5E158FE5-4170-4072-A98F-5AE0DEDEB765}"/>
    <dgm:cxn modelId="{C969B676-AFB4-4C43-993A-465F59EA767F}" type="presOf" srcId="{8CABAC73-521E-427B-8E70-1E8F0958B37A}" destId="{5EB2F8B5-CA3F-4EBA-B566-21BA56026645}" srcOrd="0" destOrd="5" presId="urn:microsoft.com/office/officeart/2005/8/layout/list1"/>
    <dgm:cxn modelId="{1F5EDD59-872F-48D1-B818-8AD3E1AC98A7}" type="presOf" srcId="{B0447F7F-13D7-4348-9F21-50E5D435B70B}" destId="{D179D53C-CFEC-4B9A-89A2-56662B485ADA}" srcOrd="0" destOrd="1" presId="urn:microsoft.com/office/officeart/2005/8/layout/list1"/>
    <dgm:cxn modelId="{8993D17A-0097-4D3A-9AAE-D23193B0C520}" type="presOf" srcId="{8DA0CBC0-6E62-4FC8-A385-ABA11DCED864}" destId="{5EB2F8B5-CA3F-4EBA-B566-21BA56026645}" srcOrd="0" destOrd="4" presId="urn:microsoft.com/office/officeart/2005/8/layout/list1"/>
    <dgm:cxn modelId="{C5673B82-BFE3-4D62-9617-A3D8C5B6D768}" type="presOf" srcId="{08882D52-BC84-438C-B636-546BCA7C5108}" destId="{7F47EDFF-66C8-4231-B9AA-A969EA7516FD}" srcOrd="1" destOrd="0" presId="urn:microsoft.com/office/officeart/2005/8/layout/list1"/>
    <dgm:cxn modelId="{5C0CF183-4C2A-4E7F-B2A5-8AC62388AEEB}" type="presOf" srcId="{7650FA6F-03E5-4D3C-982F-ECF8F9D7221E}" destId="{5EB2F8B5-CA3F-4EBA-B566-21BA56026645}" srcOrd="0" destOrd="1"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9369BE9D-C7AB-401B-8B11-05521E4E7CB7}" srcId="{7650FA6F-03E5-4D3C-982F-ECF8F9D7221E}" destId="{847AE185-C97B-41C8-9488-2C9B78D2A98D}" srcOrd="0" destOrd="0" parTransId="{6F3F7C0A-CAE8-4BA3-A09F-A1B667EACA67}" sibTransId="{81B99800-245C-4C28-977D-41913076F92B}"/>
    <dgm:cxn modelId="{39B602A5-98FE-44C9-AD5A-6C9189F45F14}" srcId="{F480C943-7581-406E-977A-ACA1873C38A1}" destId="{08882D52-BC84-438C-B636-546BCA7C5108}" srcOrd="2" destOrd="0" parTransId="{59194D0D-F268-4ECA-9A30-BBDFED782D71}" sibTransId="{A9800E3C-51DB-4835-A01D-8E560DBDA13A}"/>
    <dgm:cxn modelId="{5E21EEAD-7C0B-4F4D-A052-39A17B0AF01A}" type="presOf" srcId="{847AE185-C97B-41C8-9488-2C9B78D2A98D}" destId="{5EB2F8B5-CA3F-4EBA-B566-21BA56026645}" srcOrd="0" destOrd="2" presId="urn:microsoft.com/office/officeart/2005/8/layout/list1"/>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A2B992E7-860D-4EA5-A8AB-41221AE8AC79}" srcId="{08882D52-BC84-438C-B636-546BCA7C5108}" destId="{8DA0CBC0-6E62-4FC8-A385-ABA11DCED864}" srcOrd="2" destOrd="0" parTransId="{3F94BCFB-577E-4121-AA48-85B0B1C08AC6}" sibTransId="{3EFA62E7-3CDD-4731-9C3B-317D603DB8D9}"/>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Donnée non disponible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b="0">
              <a:latin typeface="Tenorite" panose="00000500000000000000" pitchFamily="2" charset="0"/>
            </a:rPr>
            <a:t>Données non disponible</a:t>
          </a: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7650FA6F-03E5-4D3C-982F-ECF8F9D7221E}">
      <dgm:prSet custT="1"/>
      <dgm:spPr/>
      <dgm:t>
        <a:bodyPr/>
        <a:lstStyle/>
        <a:p>
          <a:pPr>
            <a:buFont typeface="Arial" panose="020B0604020202020204" pitchFamily="34" charset="0"/>
            <a:buChar char="•"/>
          </a:pPr>
          <a:r>
            <a:rPr lang="fr-BE" sz="1200" b="0">
              <a:latin typeface="Tenorite" panose="00000500000000000000" pitchFamily="2" charset="0"/>
            </a:rPr>
            <a:t>Nouvelle offre de formation au CDC Environnement </a:t>
          </a:r>
        </a:p>
      </dgm:t>
    </dgm:pt>
    <dgm:pt modelId="{A81607C8-68DF-40CF-91D6-371B7D9C290D}" type="parTrans" cxnId="{B7CF2352-F396-4500-B04F-986AE4A24E5C}">
      <dgm:prSet/>
      <dgm:spPr/>
      <dgm:t>
        <a:bodyPr/>
        <a:lstStyle/>
        <a:p>
          <a:endParaRPr lang="fr-BE"/>
        </a:p>
      </dgm:t>
    </dgm:pt>
    <dgm:pt modelId="{5E158FE5-4170-4072-A98F-5AE0DEDEB765}" type="sibTrans" cxnId="{B7CF2352-F396-4500-B04F-986AE4A24E5C}">
      <dgm:prSet/>
      <dgm:spPr/>
      <dgm:t>
        <a:bodyPr/>
        <a:lstStyle/>
        <a:p>
          <a:endParaRPr lang="fr-BE"/>
        </a:p>
      </dgm:t>
    </dgm:pt>
    <dgm:pt modelId="{8DA0CBC0-6E62-4FC8-A385-ABA11DCED864}">
      <dgm:prSet custT="1"/>
      <dgm:spPr/>
      <dgm:t>
        <a:bodyPr/>
        <a:lstStyle/>
        <a:p>
          <a:pPr>
            <a:buFont typeface="Arial" panose="020B0604020202020204" pitchFamily="34" charset="0"/>
            <a:buChar char="•"/>
          </a:pPr>
          <a:r>
            <a:rPr lang="fr-BE" sz="1200" b="0">
              <a:latin typeface="Tenorite" panose="00000500000000000000" pitchFamily="2" charset="0"/>
            </a:rPr>
            <a:t>Projet d’ouverture en promotion sociale</a:t>
          </a:r>
        </a:p>
      </dgm:t>
    </dgm:pt>
    <dgm:pt modelId="{3F94BCFB-577E-4121-AA48-85B0B1C08AC6}" type="parTrans" cxnId="{A2B992E7-860D-4EA5-A8AB-41221AE8AC79}">
      <dgm:prSet/>
      <dgm:spPr/>
      <dgm:t>
        <a:bodyPr/>
        <a:lstStyle/>
        <a:p>
          <a:endParaRPr lang="fr-BE"/>
        </a:p>
      </dgm:t>
    </dgm:pt>
    <dgm:pt modelId="{3EFA62E7-3CDD-4731-9C3B-317D603DB8D9}" type="sibTrans" cxnId="{A2B992E7-860D-4EA5-A8AB-41221AE8AC79}">
      <dgm:prSet/>
      <dgm:spPr/>
      <dgm:t>
        <a:bodyPr/>
        <a:lstStyle/>
        <a:p>
          <a:endParaRPr lang="fr-BE"/>
        </a:p>
      </dgm:t>
    </dgm:pt>
    <dgm:pt modelId="{30875891-4458-409E-8974-6ACCE044B2D0}">
      <dgm:prSet custT="1"/>
      <dgm:spPr/>
      <dgm:t>
        <a:bodyPr/>
        <a:lstStyle/>
        <a:p>
          <a:pPr>
            <a:buFont typeface="Arial" panose="020B0604020202020204" pitchFamily="34" charset="0"/>
            <a:buChar char="•"/>
          </a:pPr>
          <a:r>
            <a:rPr lang="fr-BE" sz="1200" b="0">
              <a:latin typeface="Tenorite" panose="00000500000000000000" pitchFamily="2" charset="0"/>
            </a:rPr>
            <a:t>Pas d’offre sur la bassin</a:t>
          </a:r>
        </a:p>
      </dgm:t>
    </dgm:pt>
    <dgm:pt modelId="{35638C07-992F-4F93-9018-228EE3051CD8}" type="parTrans" cxnId="{F3BBFDAA-E846-4F9E-9362-A66D0BC6A5C6}">
      <dgm:prSet/>
      <dgm:spPr/>
      <dgm:t>
        <a:bodyPr/>
        <a:lstStyle/>
        <a:p>
          <a:endParaRPr lang="fr-BE"/>
        </a:p>
      </dgm:t>
    </dgm:pt>
    <dgm:pt modelId="{F7A0921A-E6C9-4D33-B179-F787AF910357}" type="sibTrans" cxnId="{F3BBFDAA-E846-4F9E-9362-A66D0BC6A5C6}">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3"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B7CF2352-F396-4500-B04F-986AE4A24E5C}" srcId="{08882D52-BC84-438C-B636-546BCA7C5108}" destId="{7650FA6F-03E5-4D3C-982F-ECF8F9D7221E}" srcOrd="1" destOrd="0" parTransId="{A81607C8-68DF-40CF-91D6-371B7D9C290D}" sibTransId="{5E158FE5-4170-4072-A98F-5AE0DEDEB765}"/>
    <dgm:cxn modelId="{C969B676-AFB4-4C43-993A-465F59EA767F}" type="presOf" srcId="{8CABAC73-521E-427B-8E70-1E8F0958B37A}" destId="{5EB2F8B5-CA3F-4EBA-B566-21BA56026645}" srcOrd="0" destOrd="4" presId="urn:microsoft.com/office/officeart/2005/8/layout/list1"/>
    <dgm:cxn modelId="{8993D17A-0097-4D3A-9AAE-D23193B0C520}" type="presOf" srcId="{8DA0CBC0-6E62-4FC8-A385-ABA11DCED864}" destId="{5EB2F8B5-CA3F-4EBA-B566-21BA56026645}" srcOrd="0" destOrd="3" presId="urn:microsoft.com/office/officeart/2005/8/layout/list1"/>
    <dgm:cxn modelId="{C5673B82-BFE3-4D62-9617-A3D8C5B6D768}" type="presOf" srcId="{08882D52-BC84-438C-B636-546BCA7C5108}" destId="{7F47EDFF-66C8-4231-B9AA-A969EA7516FD}" srcOrd="1" destOrd="0" presId="urn:microsoft.com/office/officeart/2005/8/layout/list1"/>
    <dgm:cxn modelId="{5C0CF183-4C2A-4E7F-B2A5-8AC62388AEEB}" type="presOf" srcId="{7650FA6F-03E5-4D3C-982F-ECF8F9D7221E}" destId="{5EB2F8B5-CA3F-4EBA-B566-21BA56026645}" srcOrd="0" destOrd="2"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F3BBFDAA-E846-4F9E-9362-A66D0BC6A5C6}" srcId="{5B5C6C3C-FEAD-45A5-8FB5-B4D5D6773E88}" destId="{30875891-4458-409E-8974-6ACCE044B2D0}" srcOrd="0" destOrd="0" parTransId="{35638C07-992F-4F93-9018-228EE3051CD8}" sibTransId="{F7A0921A-E6C9-4D33-B179-F787AF910357}"/>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431B5E3-740A-4347-A745-6A574333AAEC}" type="presOf" srcId="{30875891-4458-409E-8974-6ACCE044B2D0}" destId="{5EB2F8B5-CA3F-4EBA-B566-21BA56026645}" srcOrd="0" destOrd="1" presId="urn:microsoft.com/office/officeart/2005/8/layout/list1"/>
    <dgm:cxn modelId="{A2B992E7-860D-4EA5-A8AB-41221AE8AC79}" srcId="{08882D52-BC84-438C-B636-546BCA7C5108}" destId="{8DA0CBC0-6E62-4FC8-A385-ABA11DCED864}" srcOrd="2" destOrd="0" parTransId="{3F94BCFB-577E-4121-AA48-85B0B1C08AC6}" sibTransId="{3EFA62E7-3CDD-4731-9C3B-317D603DB8D9}"/>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30F048-1A4E-4C4A-9AC9-251EBA5A3B75}" type="doc">
      <dgm:prSet loTypeId="urn:microsoft.com/office/officeart/2005/8/layout/vList3" loCatId="list" qsTypeId="urn:microsoft.com/office/officeart/2005/8/quickstyle/simple1" qsCatId="simple" csTypeId="urn:microsoft.com/office/officeart/2005/8/colors/accent2_3" csCatId="accent2" phldr="1"/>
      <dgm:spPr/>
    </dgm:pt>
    <dgm:pt modelId="{F6F9BC61-353B-40D8-9F77-07CFC0814968}">
      <dgm:prSet phldrT="[Texte]"/>
      <dgm:spPr/>
      <dgm:t>
        <a:bodyPr/>
        <a:lstStyle/>
        <a:p>
          <a:r>
            <a:rPr lang="fr-BE"/>
            <a:t>IBEFE Hainaut centre</a:t>
          </a:r>
        </a:p>
      </dgm:t>
    </dgm:pt>
    <dgm:pt modelId="{901D1AB1-D5B6-4833-BF0C-547C04C76ECB}" type="parTrans" cxnId="{0863CD20-F06B-4006-9760-1E0A1F7891E7}">
      <dgm:prSet/>
      <dgm:spPr/>
      <dgm:t>
        <a:bodyPr/>
        <a:lstStyle/>
        <a:p>
          <a:endParaRPr lang="fr-BE"/>
        </a:p>
      </dgm:t>
    </dgm:pt>
    <dgm:pt modelId="{A7A89002-E7DB-413A-9E0E-26552A6B1F94}" type="sibTrans" cxnId="{0863CD20-F06B-4006-9760-1E0A1F7891E7}">
      <dgm:prSet/>
      <dgm:spPr/>
      <dgm:t>
        <a:bodyPr/>
        <a:lstStyle/>
        <a:p>
          <a:endParaRPr lang="fr-BE"/>
        </a:p>
      </dgm:t>
    </dgm:pt>
    <dgm:pt modelId="{C7F9BAE2-8164-4609-877A-704FEB442D9C}">
      <dgm:prSet phldrT="[Texte]"/>
      <dgm:spPr/>
      <dgm:t>
        <a:bodyPr/>
        <a:lstStyle/>
        <a:p>
          <a:r>
            <a:rPr lang="fr-BE"/>
            <a:t>065/32.77.72  </a:t>
          </a:r>
        </a:p>
        <a:p>
          <a:r>
            <a:rPr lang="fr-BE" b="0" i="0"/>
            <a:t>065/32.76.12</a:t>
          </a:r>
          <a:endParaRPr lang="fr-BE"/>
        </a:p>
      </dgm:t>
    </dgm:pt>
    <dgm:pt modelId="{0BA0D103-9876-45F6-9067-593DEC5DA560}" type="parTrans" cxnId="{AE10ADE7-F97C-475F-A636-1C91509FBE65}">
      <dgm:prSet/>
      <dgm:spPr/>
      <dgm:t>
        <a:bodyPr/>
        <a:lstStyle/>
        <a:p>
          <a:endParaRPr lang="fr-BE"/>
        </a:p>
      </dgm:t>
    </dgm:pt>
    <dgm:pt modelId="{6CE88971-1308-44FC-B042-9620CB428C42}" type="sibTrans" cxnId="{AE10ADE7-F97C-475F-A636-1C91509FBE65}">
      <dgm:prSet/>
      <dgm:spPr/>
      <dgm:t>
        <a:bodyPr/>
        <a:lstStyle/>
        <a:p>
          <a:endParaRPr lang="fr-BE"/>
        </a:p>
      </dgm:t>
    </dgm:pt>
    <dgm:pt modelId="{5B3EF666-3F14-4984-8F2B-ACF4A6B06F8A}">
      <dgm:prSet phldrT="[Texte]"/>
      <dgm:spPr/>
      <dgm:t>
        <a:bodyPr/>
        <a:lstStyle/>
        <a:p>
          <a:r>
            <a:rPr lang="fr-BE"/>
            <a:t>isabelle.salmon@forem.be  fabrice.debruyn@forem.be</a:t>
          </a:r>
        </a:p>
      </dgm:t>
    </dgm:pt>
    <dgm:pt modelId="{91938A4D-49B1-479B-B7E8-77CC30AE8BF8}" type="parTrans" cxnId="{3EEE4181-69DD-4230-A94F-0E71BF2AE309}">
      <dgm:prSet/>
      <dgm:spPr/>
      <dgm:t>
        <a:bodyPr/>
        <a:lstStyle/>
        <a:p>
          <a:endParaRPr lang="fr-BE"/>
        </a:p>
      </dgm:t>
    </dgm:pt>
    <dgm:pt modelId="{85FF167D-3E47-4969-AF9D-8D567D9A3479}" type="sibTrans" cxnId="{3EEE4181-69DD-4230-A94F-0E71BF2AE309}">
      <dgm:prSet/>
      <dgm:spPr/>
      <dgm:t>
        <a:bodyPr/>
        <a:lstStyle/>
        <a:p>
          <a:endParaRPr lang="fr-BE"/>
        </a:p>
      </dgm:t>
    </dgm:pt>
    <dgm:pt modelId="{43AB710F-BB54-4C25-AFE8-90D20AC2B090}">
      <dgm:prSet phldrT="[Texte]"/>
      <dgm:spPr/>
      <dgm:t>
        <a:bodyPr/>
        <a:lstStyle/>
        <a:p>
          <a:r>
            <a:rPr lang="fr-FR"/>
            <a:t>http://www.bassinefe-hainautcentre.be/</a:t>
          </a:r>
          <a:endParaRPr lang="fr-BE"/>
        </a:p>
      </dgm:t>
    </dgm:pt>
    <dgm:pt modelId="{81EFF8C9-2850-444E-BDFE-FF1ABDAA60FB}" type="parTrans" cxnId="{7D017146-3EEC-451E-86B1-2BC263219589}">
      <dgm:prSet/>
      <dgm:spPr/>
      <dgm:t>
        <a:bodyPr/>
        <a:lstStyle/>
        <a:p>
          <a:endParaRPr lang="fr-BE"/>
        </a:p>
      </dgm:t>
    </dgm:pt>
    <dgm:pt modelId="{BF775EAE-755E-433A-BBDA-EED929AE3BA3}" type="sibTrans" cxnId="{7D017146-3EEC-451E-86B1-2BC263219589}">
      <dgm:prSet/>
      <dgm:spPr/>
      <dgm:t>
        <a:bodyPr/>
        <a:lstStyle/>
        <a:p>
          <a:endParaRPr lang="fr-BE"/>
        </a:p>
      </dgm:t>
    </dgm:pt>
    <dgm:pt modelId="{4FE09197-F589-49A2-85F0-1C36726257F3}" type="pres">
      <dgm:prSet presAssocID="{E530F048-1A4E-4C4A-9AC9-251EBA5A3B75}" presName="linearFlow" presStyleCnt="0">
        <dgm:presLayoutVars>
          <dgm:dir/>
          <dgm:resizeHandles val="exact"/>
        </dgm:presLayoutVars>
      </dgm:prSet>
      <dgm:spPr/>
    </dgm:pt>
    <dgm:pt modelId="{B79348FC-85D7-4ACF-91D6-525FB02547E1}" type="pres">
      <dgm:prSet presAssocID="{F6F9BC61-353B-40D8-9F77-07CFC0814968}" presName="composite" presStyleCnt="0"/>
      <dgm:spPr/>
    </dgm:pt>
    <dgm:pt modelId="{6E4D78B9-54AE-4769-8B01-B99BA7BDF3B7}" type="pres">
      <dgm:prSet presAssocID="{F6F9BC61-353B-40D8-9F77-07CFC0814968}" presName="imgShp"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tilisateurs contour"/>
        </a:ext>
      </dgm:extLst>
    </dgm:pt>
    <dgm:pt modelId="{16668489-6832-4FD4-A41D-7520E4669EAE}" type="pres">
      <dgm:prSet presAssocID="{F6F9BC61-353B-40D8-9F77-07CFC0814968}" presName="txShp" presStyleLbl="node1" presStyleIdx="0" presStyleCnt="4">
        <dgm:presLayoutVars>
          <dgm:bulletEnabled val="1"/>
        </dgm:presLayoutVars>
      </dgm:prSet>
      <dgm:spPr/>
    </dgm:pt>
    <dgm:pt modelId="{AFE58262-FB5F-45DE-BAF2-0910ADCC094F}" type="pres">
      <dgm:prSet presAssocID="{A7A89002-E7DB-413A-9E0E-26552A6B1F94}" presName="spacing" presStyleCnt="0"/>
      <dgm:spPr/>
    </dgm:pt>
    <dgm:pt modelId="{9241ED7B-1F30-42F0-B534-6B6EB5056A19}" type="pres">
      <dgm:prSet presAssocID="{C7F9BAE2-8164-4609-877A-704FEB442D9C}" presName="composite" presStyleCnt="0"/>
      <dgm:spPr/>
    </dgm:pt>
    <dgm:pt modelId="{4B7F35E1-EA15-400F-A94F-F5AF8CE6A12A}" type="pres">
      <dgm:prSet presAssocID="{C7F9BAE2-8164-4609-877A-704FEB442D9C}" presName="imgShp"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mbiné contour"/>
        </a:ext>
      </dgm:extLst>
    </dgm:pt>
    <dgm:pt modelId="{23D06035-2456-415D-8FFB-B0C9F8D36190}" type="pres">
      <dgm:prSet presAssocID="{C7F9BAE2-8164-4609-877A-704FEB442D9C}" presName="txShp" presStyleLbl="node1" presStyleIdx="1" presStyleCnt="4">
        <dgm:presLayoutVars>
          <dgm:bulletEnabled val="1"/>
        </dgm:presLayoutVars>
      </dgm:prSet>
      <dgm:spPr/>
    </dgm:pt>
    <dgm:pt modelId="{8FFD567C-18F8-4D0F-857C-98CDB448958A}" type="pres">
      <dgm:prSet presAssocID="{6CE88971-1308-44FC-B042-9620CB428C42}" presName="spacing" presStyleCnt="0"/>
      <dgm:spPr/>
    </dgm:pt>
    <dgm:pt modelId="{2825B595-C256-4063-B19D-4196F3FA2EAE}" type="pres">
      <dgm:prSet presAssocID="{5B3EF666-3F14-4984-8F2B-ACF4A6B06F8A}" presName="composite" presStyleCnt="0"/>
      <dgm:spPr/>
    </dgm:pt>
    <dgm:pt modelId="{1DCEAF40-133D-423E-AB66-4D1495D8188E}" type="pres">
      <dgm:prSet presAssocID="{5B3EF666-3F14-4984-8F2B-ACF4A6B06F8A}" presName="imgShp"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dresse de courrier contour"/>
        </a:ext>
      </dgm:extLst>
    </dgm:pt>
    <dgm:pt modelId="{F169C2C1-0F61-41D3-8164-85957A557C17}" type="pres">
      <dgm:prSet presAssocID="{5B3EF666-3F14-4984-8F2B-ACF4A6B06F8A}" presName="txShp" presStyleLbl="node1" presStyleIdx="2" presStyleCnt="4">
        <dgm:presLayoutVars>
          <dgm:bulletEnabled val="1"/>
        </dgm:presLayoutVars>
      </dgm:prSet>
      <dgm:spPr/>
    </dgm:pt>
    <dgm:pt modelId="{5238E120-CFB7-4DE8-9194-49B3A2479169}" type="pres">
      <dgm:prSet presAssocID="{85FF167D-3E47-4969-AF9D-8D567D9A3479}" presName="spacing" presStyleCnt="0"/>
      <dgm:spPr/>
    </dgm:pt>
    <dgm:pt modelId="{A936DD0A-4916-465F-B2C4-1807199A49A0}" type="pres">
      <dgm:prSet presAssocID="{43AB710F-BB54-4C25-AFE8-90D20AC2B090}" presName="composite" presStyleCnt="0"/>
      <dgm:spPr/>
    </dgm:pt>
    <dgm:pt modelId="{34F10625-8CA6-450F-8011-6A79482B1522}" type="pres">
      <dgm:prSet presAssocID="{43AB710F-BB54-4C25-AFE8-90D20AC2B090}" presName="imgShp"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ternet contour"/>
        </a:ext>
      </dgm:extLst>
    </dgm:pt>
    <dgm:pt modelId="{9C59EF6F-CF11-4BED-AFF9-DDF05918954E}" type="pres">
      <dgm:prSet presAssocID="{43AB710F-BB54-4C25-AFE8-90D20AC2B090}" presName="txShp" presStyleLbl="node1" presStyleIdx="3" presStyleCnt="4">
        <dgm:presLayoutVars>
          <dgm:bulletEnabled val="1"/>
        </dgm:presLayoutVars>
      </dgm:prSet>
      <dgm:spPr/>
    </dgm:pt>
  </dgm:ptLst>
  <dgm:cxnLst>
    <dgm:cxn modelId="{0863CD20-F06B-4006-9760-1E0A1F7891E7}" srcId="{E530F048-1A4E-4C4A-9AC9-251EBA5A3B75}" destId="{F6F9BC61-353B-40D8-9F77-07CFC0814968}" srcOrd="0" destOrd="0" parTransId="{901D1AB1-D5B6-4833-BF0C-547C04C76ECB}" sibTransId="{A7A89002-E7DB-413A-9E0E-26552A6B1F94}"/>
    <dgm:cxn modelId="{97E4AF28-1D26-414D-94A2-4F5994F2E6AB}" type="presOf" srcId="{F6F9BC61-353B-40D8-9F77-07CFC0814968}" destId="{16668489-6832-4FD4-A41D-7520E4669EAE}" srcOrd="0" destOrd="0" presId="urn:microsoft.com/office/officeart/2005/8/layout/vList3"/>
    <dgm:cxn modelId="{C102975B-A9D7-4714-ABB1-89BBF7BE14D2}" type="presOf" srcId="{C7F9BAE2-8164-4609-877A-704FEB442D9C}" destId="{23D06035-2456-415D-8FFB-B0C9F8D36190}" srcOrd="0" destOrd="0" presId="urn:microsoft.com/office/officeart/2005/8/layout/vList3"/>
    <dgm:cxn modelId="{CC362243-A8AA-4D3E-BC30-62A0FC90C1F0}" type="presOf" srcId="{43AB710F-BB54-4C25-AFE8-90D20AC2B090}" destId="{9C59EF6F-CF11-4BED-AFF9-DDF05918954E}" srcOrd="0" destOrd="0" presId="urn:microsoft.com/office/officeart/2005/8/layout/vList3"/>
    <dgm:cxn modelId="{7D017146-3EEC-451E-86B1-2BC263219589}" srcId="{E530F048-1A4E-4C4A-9AC9-251EBA5A3B75}" destId="{43AB710F-BB54-4C25-AFE8-90D20AC2B090}" srcOrd="3" destOrd="0" parTransId="{81EFF8C9-2850-444E-BDFE-FF1ABDAA60FB}" sibTransId="{BF775EAE-755E-433A-BBDA-EED929AE3BA3}"/>
    <dgm:cxn modelId="{3EEE4181-69DD-4230-A94F-0E71BF2AE309}" srcId="{E530F048-1A4E-4C4A-9AC9-251EBA5A3B75}" destId="{5B3EF666-3F14-4984-8F2B-ACF4A6B06F8A}" srcOrd="2" destOrd="0" parTransId="{91938A4D-49B1-479B-B7E8-77CC30AE8BF8}" sibTransId="{85FF167D-3E47-4969-AF9D-8D567D9A3479}"/>
    <dgm:cxn modelId="{57C85181-DCE1-45A3-852A-18F9B72BF2AB}" type="presOf" srcId="{E530F048-1A4E-4C4A-9AC9-251EBA5A3B75}" destId="{4FE09197-F589-49A2-85F0-1C36726257F3}" srcOrd="0" destOrd="0" presId="urn:microsoft.com/office/officeart/2005/8/layout/vList3"/>
    <dgm:cxn modelId="{587394A9-3E9E-4AA7-B303-5C4D51D34198}" type="presOf" srcId="{5B3EF666-3F14-4984-8F2B-ACF4A6B06F8A}" destId="{F169C2C1-0F61-41D3-8164-85957A557C17}" srcOrd="0" destOrd="0" presId="urn:microsoft.com/office/officeart/2005/8/layout/vList3"/>
    <dgm:cxn modelId="{AE10ADE7-F97C-475F-A636-1C91509FBE65}" srcId="{E530F048-1A4E-4C4A-9AC9-251EBA5A3B75}" destId="{C7F9BAE2-8164-4609-877A-704FEB442D9C}" srcOrd="1" destOrd="0" parTransId="{0BA0D103-9876-45F6-9067-593DEC5DA560}" sibTransId="{6CE88971-1308-44FC-B042-9620CB428C42}"/>
    <dgm:cxn modelId="{7FD0DEC4-4A29-4584-8602-9A52BB1AEFBF}" type="presParOf" srcId="{4FE09197-F589-49A2-85F0-1C36726257F3}" destId="{B79348FC-85D7-4ACF-91D6-525FB02547E1}" srcOrd="0" destOrd="0" presId="urn:microsoft.com/office/officeart/2005/8/layout/vList3"/>
    <dgm:cxn modelId="{931F0883-EC47-4FCB-B32E-A5AADDF9E2B5}" type="presParOf" srcId="{B79348FC-85D7-4ACF-91D6-525FB02547E1}" destId="{6E4D78B9-54AE-4769-8B01-B99BA7BDF3B7}" srcOrd="0" destOrd="0" presId="urn:microsoft.com/office/officeart/2005/8/layout/vList3"/>
    <dgm:cxn modelId="{D2066710-1C3A-4E07-B741-09C5A069C282}" type="presParOf" srcId="{B79348FC-85D7-4ACF-91D6-525FB02547E1}" destId="{16668489-6832-4FD4-A41D-7520E4669EAE}" srcOrd="1" destOrd="0" presId="urn:microsoft.com/office/officeart/2005/8/layout/vList3"/>
    <dgm:cxn modelId="{D335DA17-C87E-489C-A98C-FFC390DBFB9C}" type="presParOf" srcId="{4FE09197-F589-49A2-85F0-1C36726257F3}" destId="{AFE58262-FB5F-45DE-BAF2-0910ADCC094F}" srcOrd="1" destOrd="0" presId="urn:microsoft.com/office/officeart/2005/8/layout/vList3"/>
    <dgm:cxn modelId="{BD639499-03EC-4D25-A662-6AE6C0D3DEE7}" type="presParOf" srcId="{4FE09197-F589-49A2-85F0-1C36726257F3}" destId="{9241ED7B-1F30-42F0-B534-6B6EB5056A19}" srcOrd="2" destOrd="0" presId="urn:microsoft.com/office/officeart/2005/8/layout/vList3"/>
    <dgm:cxn modelId="{33551FA4-B684-4D60-AAE1-5061DA53BCF3}" type="presParOf" srcId="{9241ED7B-1F30-42F0-B534-6B6EB5056A19}" destId="{4B7F35E1-EA15-400F-A94F-F5AF8CE6A12A}" srcOrd="0" destOrd="0" presId="urn:microsoft.com/office/officeart/2005/8/layout/vList3"/>
    <dgm:cxn modelId="{DD88C005-F71A-4668-AD7C-D3FEE972ED65}" type="presParOf" srcId="{9241ED7B-1F30-42F0-B534-6B6EB5056A19}" destId="{23D06035-2456-415D-8FFB-B0C9F8D36190}" srcOrd="1" destOrd="0" presId="urn:microsoft.com/office/officeart/2005/8/layout/vList3"/>
    <dgm:cxn modelId="{65AB1030-9F43-4218-9E12-2DE7C8649D00}" type="presParOf" srcId="{4FE09197-F589-49A2-85F0-1C36726257F3}" destId="{8FFD567C-18F8-4D0F-857C-98CDB448958A}" srcOrd="3" destOrd="0" presId="urn:microsoft.com/office/officeart/2005/8/layout/vList3"/>
    <dgm:cxn modelId="{8EAADD2B-199B-4B48-B1E4-5DDF4CE32B14}" type="presParOf" srcId="{4FE09197-F589-49A2-85F0-1C36726257F3}" destId="{2825B595-C256-4063-B19D-4196F3FA2EAE}" srcOrd="4" destOrd="0" presId="urn:microsoft.com/office/officeart/2005/8/layout/vList3"/>
    <dgm:cxn modelId="{66A5783A-91F0-4763-AF99-44E5A91F5D28}" type="presParOf" srcId="{2825B595-C256-4063-B19D-4196F3FA2EAE}" destId="{1DCEAF40-133D-423E-AB66-4D1495D8188E}" srcOrd="0" destOrd="0" presId="urn:microsoft.com/office/officeart/2005/8/layout/vList3"/>
    <dgm:cxn modelId="{E8F49F30-1D54-4730-8FDC-A613F9F3B698}" type="presParOf" srcId="{2825B595-C256-4063-B19D-4196F3FA2EAE}" destId="{F169C2C1-0F61-41D3-8164-85957A557C17}" srcOrd="1" destOrd="0" presId="urn:microsoft.com/office/officeart/2005/8/layout/vList3"/>
    <dgm:cxn modelId="{88B53D13-CCFD-4085-98EB-7BC0FEB0E29F}" type="presParOf" srcId="{4FE09197-F589-49A2-85F0-1C36726257F3}" destId="{5238E120-CFB7-4DE8-9194-49B3A2479169}" srcOrd="5" destOrd="0" presId="urn:microsoft.com/office/officeart/2005/8/layout/vList3"/>
    <dgm:cxn modelId="{9D2A6EB6-9AC5-4AAF-B4FD-8D6C24626720}" type="presParOf" srcId="{4FE09197-F589-49A2-85F0-1C36726257F3}" destId="{A936DD0A-4916-465F-B2C4-1807199A49A0}" srcOrd="6" destOrd="0" presId="urn:microsoft.com/office/officeart/2005/8/layout/vList3"/>
    <dgm:cxn modelId="{5E509E3B-55FB-4C98-87C6-508BB3728D6D}" type="presParOf" srcId="{A936DD0A-4916-465F-B2C4-1807199A49A0}" destId="{34F10625-8CA6-450F-8011-6A79482B1522}" srcOrd="0" destOrd="0" presId="urn:microsoft.com/office/officeart/2005/8/layout/vList3"/>
    <dgm:cxn modelId="{61D8C05A-C600-4AAF-9481-42733534CD00}" type="presParOf" srcId="{A936DD0A-4916-465F-B2C4-1807199A49A0}" destId="{9C59EF6F-CF11-4BED-AFF9-DDF05918954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C73C1-425B-4471-8312-98A39059C223}">
      <dsp:nvSpPr>
        <dsp:cNvPr id="0" name=""/>
        <dsp:cNvSpPr/>
      </dsp:nvSpPr>
      <dsp:spPr>
        <a:xfrm>
          <a:off x="0" y="0"/>
          <a:ext cx="10168127" cy="465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BE" sz="2100" kern="1200"/>
            <a:t>Les thématiques communes de l’IBEFE comprennent :</a:t>
          </a:r>
          <a:endParaRPr lang="en-US" sz="2100" kern="1200"/>
        </a:p>
      </dsp:txBody>
      <dsp:txXfrm>
        <a:off x="0" y="0"/>
        <a:ext cx="10168127" cy="465675"/>
      </dsp:txXfrm>
    </dsp:sp>
    <dsp:sp modelId="{C02B934D-774F-4F15-81BF-C813998C6AD5}">
      <dsp:nvSpPr>
        <dsp:cNvPr id="0" name=""/>
        <dsp:cNvSpPr/>
      </dsp:nvSpPr>
      <dsp:spPr>
        <a:xfrm>
          <a:off x="0" y="590042"/>
          <a:ext cx="10168127" cy="1660281"/>
        </a:xfrm>
        <a:prstGeom prst="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solidFill>
                <a:srgbClr val="FFC000"/>
              </a:solidFill>
            </a:rPr>
            <a:t>Une </a:t>
          </a:r>
          <a:r>
            <a:rPr lang="en-US" sz="2100" kern="1200" err="1">
              <a:solidFill>
                <a:srgbClr val="FFC000"/>
              </a:solidFill>
            </a:rPr>
            <a:t>liste</a:t>
          </a:r>
          <a:r>
            <a:rPr lang="en-US" sz="2100" kern="1200">
              <a:solidFill>
                <a:srgbClr val="FFC000"/>
              </a:solidFill>
            </a:rPr>
            <a:t> des métiers </a:t>
          </a:r>
          <a:r>
            <a:rPr lang="en-US" sz="2100" kern="1200" err="1">
              <a:solidFill>
                <a:srgbClr val="FFC000"/>
              </a:solidFill>
            </a:rPr>
            <a:t>prioritaires</a:t>
          </a:r>
          <a:r>
            <a:rPr lang="en-US" sz="2100" kern="1200">
              <a:solidFill>
                <a:srgbClr val="FFC000"/>
              </a:solidFill>
            </a:rPr>
            <a:t> </a:t>
          </a:r>
          <a:r>
            <a:rPr lang="en-US" sz="2100" kern="1200"/>
            <a:t>pour le </a:t>
          </a:r>
          <a:r>
            <a:rPr lang="en-US" sz="2100" kern="1200" err="1"/>
            <a:t>développement</a:t>
          </a:r>
          <a:r>
            <a:rPr lang="en-US" sz="2100" kern="1200"/>
            <a:t> de la </a:t>
          </a:r>
          <a:r>
            <a:rPr lang="en-US" sz="2100" kern="1200" err="1"/>
            <a:t>programmation</a:t>
          </a:r>
          <a:r>
            <a:rPr lang="en-US" sz="2100" kern="1200"/>
            <a:t> de </a:t>
          </a:r>
          <a:r>
            <a:rPr lang="en-US" sz="2100" kern="1200" err="1"/>
            <a:t>l’offre</a:t>
          </a:r>
          <a:r>
            <a:rPr lang="en-US" sz="2100" kern="1200"/>
            <a:t> : métiers </a:t>
          </a:r>
          <a:r>
            <a:rPr lang="en-US" sz="2100" kern="1200" err="1"/>
            <a:t>prioritaires</a:t>
          </a:r>
          <a:r>
            <a:rPr lang="en-US" sz="2100" kern="1200"/>
            <a:t> à </a:t>
          </a:r>
          <a:r>
            <a:rPr lang="en-US" sz="2100" kern="1200" err="1"/>
            <a:t>créer</a:t>
          </a:r>
          <a:r>
            <a:rPr lang="en-US" sz="2100" kern="1200"/>
            <a:t> et à </a:t>
          </a:r>
          <a:r>
            <a:rPr lang="en-US" sz="2100" kern="1200" err="1"/>
            <a:t>maintenir</a:t>
          </a:r>
          <a:r>
            <a:rPr lang="en-US" sz="2100" kern="1200"/>
            <a:t> </a:t>
          </a:r>
        </a:p>
      </dsp:txBody>
      <dsp:txXfrm>
        <a:off x="0" y="590042"/>
        <a:ext cx="10168127" cy="1660281"/>
      </dsp:txXfrm>
    </dsp:sp>
    <dsp:sp modelId="{F8886984-0C98-4B1E-B68C-BDC856C0FD2C}">
      <dsp:nvSpPr>
        <dsp:cNvPr id="0" name=""/>
        <dsp:cNvSpPr/>
      </dsp:nvSpPr>
      <dsp:spPr>
        <a:xfrm>
          <a:off x="0" y="2333628"/>
          <a:ext cx="10168127" cy="1660281"/>
        </a:xfrm>
        <a:prstGeom prst="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solidFill>
                <a:srgbClr val="FFC000"/>
              </a:solidFill>
            </a:rPr>
            <a:t>Des </a:t>
          </a:r>
          <a:r>
            <a:rPr lang="en-US" sz="2100" kern="1200" err="1">
              <a:solidFill>
                <a:srgbClr val="FFC000"/>
              </a:solidFill>
            </a:rPr>
            <a:t>recommandations</a:t>
          </a:r>
          <a:r>
            <a:rPr lang="en-US" sz="2100" kern="1200">
              <a:solidFill>
                <a:srgbClr val="FFC000"/>
              </a:solidFill>
            </a:rPr>
            <a:t> sur des métiers</a:t>
          </a:r>
          <a:r>
            <a:rPr lang="en-US" sz="2100" kern="1200"/>
            <a:t>, </a:t>
          </a:r>
          <a:r>
            <a:rPr lang="en-US" sz="2100" kern="1200" err="1"/>
            <a:t>ainsi</a:t>
          </a:r>
          <a:r>
            <a:rPr lang="en-US" sz="2100" kern="1200"/>
            <a:t> que sur </a:t>
          </a:r>
          <a:r>
            <a:rPr lang="en-US" sz="2100" kern="1200" err="1"/>
            <a:t>d’autres</a:t>
          </a:r>
          <a:r>
            <a:rPr lang="en-US" sz="2100" kern="1200"/>
            <a:t> </a:t>
          </a:r>
          <a:r>
            <a:rPr lang="en-US" sz="2100" kern="1200" err="1"/>
            <a:t>enjeux</a:t>
          </a:r>
          <a:r>
            <a:rPr lang="en-US" sz="2100" kern="1200"/>
            <a:t> </a:t>
          </a:r>
          <a:r>
            <a:rPr lang="en-US" sz="2100" kern="1200" err="1"/>
            <a:t>transversaux</a:t>
          </a:r>
          <a:r>
            <a:rPr lang="en-US" sz="2100" kern="1200"/>
            <a:t> et </a:t>
          </a:r>
          <a:r>
            <a:rPr lang="en-US" sz="2100" kern="1200" err="1"/>
            <a:t>globaux</a:t>
          </a:r>
          <a:r>
            <a:rPr lang="en-US" sz="2100" kern="1200"/>
            <a:t> : adaptation du </a:t>
          </a:r>
          <a:r>
            <a:rPr lang="en-US" sz="2100" kern="1200" err="1"/>
            <a:t>contenu</a:t>
          </a:r>
          <a:r>
            <a:rPr lang="en-US" sz="2100" kern="1200"/>
            <a:t> </a:t>
          </a:r>
          <a:r>
            <a:rPr lang="en-US" sz="2100" kern="1200" err="1"/>
            <a:t>ou</a:t>
          </a:r>
          <a:r>
            <a:rPr lang="en-US" sz="2100" kern="1200"/>
            <a:t> de la </a:t>
          </a:r>
          <a:r>
            <a:rPr lang="en-US" sz="2100" kern="1200" err="1"/>
            <a:t>pédagogique</a:t>
          </a:r>
          <a:r>
            <a:rPr lang="en-US" sz="2100" kern="1200"/>
            <a:t> de </a:t>
          </a:r>
          <a:r>
            <a:rPr lang="en-US" sz="2100" kern="1200" err="1"/>
            <a:t>certaines</a:t>
          </a:r>
          <a:r>
            <a:rPr lang="en-US" sz="2100" kern="1200"/>
            <a:t> </a:t>
          </a:r>
          <a:r>
            <a:rPr lang="en-US" sz="2100" kern="1200" err="1"/>
            <a:t>offres</a:t>
          </a:r>
          <a:r>
            <a:rPr lang="en-US" sz="2100" kern="1200"/>
            <a:t>, orientation et promotion des métiers, places de stages et alternance, partage des </a:t>
          </a:r>
          <a:r>
            <a:rPr lang="en-US" sz="2100" kern="1200" err="1"/>
            <a:t>équipements</a:t>
          </a:r>
          <a:r>
            <a:rPr lang="en-US" sz="2100" kern="1200"/>
            <a:t> </a:t>
          </a:r>
          <a:r>
            <a:rPr lang="en-US" sz="2100" kern="1200" err="1"/>
            <a:t>pédagogiques</a:t>
          </a:r>
          <a:r>
            <a:rPr lang="en-US" sz="2100" kern="1200"/>
            <a:t>, etc. </a:t>
          </a:r>
        </a:p>
      </dsp:txBody>
      <dsp:txXfrm>
        <a:off x="0" y="2333628"/>
        <a:ext cx="10168127" cy="1660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239906"/>
          <a:ext cx="2746941" cy="8396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 Création » </a:t>
          </a:r>
        </a:p>
      </dsp:txBody>
      <dsp:txXfrm>
        <a:off x="28" y="239906"/>
        <a:ext cx="2746941" cy="839677"/>
      </dsp:txXfrm>
    </dsp:sp>
    <dsp:sp modelId="{BC661F6A-0281-4EB4-8654-06AAF3ACC93F}">
      <dsp:nvSpPr>
        <dsp:cNvPr id="0" name=""/>
        <dsp:cNvSpPr/>
      </dsp:nvSpPr>
      <dsp:spPr>
        <a:xfrm>
          <a:off x="28" y="1079583"/>
          <a:ext cx="2746941" cy="416690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BE" sz="2300" kern="1200"/>
            <a:t>Grimpeur-Elagueur (FI)</a:t>
          </a:r>
        </a:p>
        <a:p>
          <a:pPr marL="228600" lvl="1" indent="-228600" algn="l" defTabSz="1022350">
            <a:lnSpc>
              <a:spcPct val="90000"/>
            </a:lnSpc>
            <a:spcBef>
              <a:spcPct val="0"/>
            </a:spcBef>
            <a:spcAft>
              <a:spcPct val="15000"/>
            </a:spcAft>
            <a:buChar char="•"/>
          </a:pPr>
          <a:r>
            <a:rPr lang="fr-BE" sz="2300" kern="1200"/>
            <a:t>Agent horticole en culture maraîchère</a:t>
          </a:r>
        </a:p>
        <a:p>
          <a:pPr marL="228600" lvl="1" indent="-228600" algn="l" defTabSz="1022350">
            <a:lnSpc>
              <a:spcPct val="90000"/>
            </a:lnSpc>
            <a:spcBef>
              <a:spcPct val="0"/>
            </a:spcBef>
            <a:spcAft>
              <a:spcPct val="15000"/>
            </a:spcAft>
            <a:buChar char="•"/>
          </a:pPr>
          <a:r>
            <a:rPr lang="fr-BE" sz="2300" kern="1200"/>
            <a:t>Agent agricole polyvalent</a:t>
          </a:r>
        </a:p>
        <a:p>
          <a:pPr marL="228600" lvl="1" indent="-228600" algn="l" defTabSz="1022350">
            <a:lnSpc>
              <a:spcPct val="90000"/>
            </a:lnSpc>
            <a:spcBef>
              <a:spcPct val="0"/>
            </a:spcBef>
            <a:spcAft>
              <a:spcPct val="15000"/>
            </a:spcAft>
            <a:buChar char="•"/>
          </a:pPr>
          <a:r>
            <a:rPr lang="fr-BE" sz="2300" kern="1200"/>
            <a:t>Valoriste généraliste</a:t>
          </a:r>
        </a:p>
        <a:p>
          <a:pPr marL="228600" lvl="1" indent="-228600" algn="l" defTabSz="1022350">
            <a:lnSpc>
              <a:spcPct val="90000"/>
            </a:lnSpc>
            <a:spcBef>
              <a:spcPct val="0"/>
            </a:spcBef>
            <a:spcAft>
              <a:spcPct val="15000"/>
            </a:spcAft>
            <a:buChar char="•"/>
          </a:pPr>
          <a:endParaRPr lang="fr-BE" sz="2300" kern="1200"/>
        </a:p>
        <a:p>
          <a:pPr marL="228600" lvl="1" indent="-228600" algn="l" defTabSz="1022350">
            <a:lnSpc>
              <a:spcPct val="90000"/>
            </a:lnSpc>
            <a:spcBef>
              <a:spcPct val="0"/>
            </a:spcBef>
            <a:spcAft>
              <a:spcPct val="15000"/>
            </a:spcAft>
            <a:buChar char="•"/>
          </a:pPr>
          <a:endParaRPr lang="fr-BE" sz="2300" kern="1200"/>
        </a:p>
      </dsp:txBody>
      <dsp:txXfrm>
        <a:off x="28" y="1079583"/>
        <a:ext cx="2746941" cy="4166909"/>
      </dsp:txXfrm>
    </dsp:sp>
    <dsp:sp modelId="{DA865B6E-40EB-40B0-A366-73F4673B05A9}">
      <dsp:nvSpPr>
        <dsp:cNvPr id="0" name=""/>
        <dsp:cNvSpPr/>
      </dsp:nvSpPr>
      <dsp:spPr>
        <a:xfrm>
          <a:off x="3131541" y="239906"/>
          <a:ext cx="2746941" cy="83967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au « Maintien »</a:t>
          </a:r>
        </a:p>
      </dsp:txBody>
      <dsp:txXfrm>
        <a:off x="3131541" y="239906"/>
        <a:ext cx="2746941" cy="839677"/>
      </dsp:txXfrm>
    </dsp:sp>
    <dsp:sp modelId="{60FAD415-ACB3-4697-B4AE-8CB7FC5170F3}">
      <dsp:nvSpPr>
        <dsp:cNvPr id="0" name=""/>
        <dsp:cNvSpPr/>
      </dsp:nvSpPr>
      <dsp:spPr>
        <a:xfrm>
          <a:off x="3131541" y="1079583"/>
          <a:ext cx="2746941" cy="416690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BE" sz="2300" kern="1200"/>
            <a:t>Grimpeur-Elagueur (FA)</a:t>
          </a:r>
        </a:p>
        <a:p>
          <a:pPr marL="228600" lvl="1" indent="-228600" algn="l" defTabSz="1022350">
            <a:lnSpc>
              <a:spcPct val="90000"/>
            </a:lnSpc>
            <a:spcBef>
              <a:spcPct val="0"/>
            </a:spcBef>
            <a:spcAft>
              <a:spcPct val="15000"/>
            </a:spcAft>
            <a:buChar char="•"/>
          </a:pPr>
          <a:r>
            <a:rPr lang="fr-BE" sz="2300" kern="1200"/>
            <a:t>Agent qualifié dans les métiers du cheval</a:t>
          </a:r>
        </a:p>
      </dsp:txBody>
      <dsp:txXfrm>
        <a:off x="3131541" y="1079583"/>
        <a:ext cx="2746941" cy="41669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105832"/>
          <a:ext cx="2746941" cy="68509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fr-BE" sz="1900" b="1" kern="1200"/>
            <a:t>Métiers Prioritaires « Création » </a:t>
          </a:r>
        </a:p>
      </dsp:txBody>
      <dsp:txXfrm>
        <a:off x="28" y="105832"/>
        <a:ext cx="2746941" cy="685094"/>
      </dsp:txXfrm>
    </dsp:sp>
    <dsp:sp modelId="{BC661F6A-0281-4EB4-8654-06AAF3ACC93F}">
      <dsp:nvSpPr>
        <dsp:cNvPr id="0" name=""/>
        <dsp:cNvSpPr/>
      </dsp:nvSpPr>
      <dsp:spPr>
        <a:xfrm>
          <a:off x="28" y="790927"/>
          <a:ext cx="2746941" cy="45896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fr-BE" sz="1900" kern="1200"/>
            <a:t>Grimpeur-Elagueur (FI)</a:t>
          </a:r>
        </a:p>
        <a:p>
          <a:pPr marL="171450" lvl="1" indent="-171450" algn="l" defTabSz="844550">
            <a:lnSpc>
              <a:spcPct val="90000"/>
            </a:lnSpc>
            <a:spcBef>
              <a:spcPct val="0"/>
            </a:spcBef>
            <a:spcAft>
              <a:spcPct val="15000"/>
            </a:spcAft>
            <a:buChar char="•"/>
          </a:pPr>
          <a:r>
            <a:rPr lang="fr-BE" sz="1900" kern="1200"/>
            <a:t>Agent horticole en culture maraîchère</a:t>
          </a:r>
        </a:p>
        <a:p>
          <a:pPr marL="171450" lvl="1" indent="-171450" algn="l" defTabSz="844550">
            <a:lnSpc>
              <a:spcPct val="90000"/>
            </a:lnSpc>
            <a:spcBef>
              <a:spcPct val="0"/>
            </a:spcBef>
            <a:spcAft>
              <a:spcPct val="15000"/>
            </a:spcAft>
            <a:buChar char="•"/>
          </a:pPr>
          <a:r>
            <a:rPr lang="fr-BE" sz="1900" kern="1200"/>
            <a:t>Agent agricole polyvalent</a:t>
          </a:r>
        </a:p>
        <a:p>
          <a:pPr marL="171450" lvl="1" indent="-171450" algn="l" defTabSz="844550">
            <a:lnSpc>
              <a:spcPct val="90000"/>
            </a:lnSpc>
            <a:spcBef>
              <a:spcPct val="0"/>
            </a:spcBef>
            <a:spcAft>
              <a:spcPct val="15000"/>
            </a:spcAft>
            <a:buChar char="•"/>
          </a:pPr>
          <a:r>
            <a:rPr lang="fr-BE" sz="1900" kern="1200"/>
            <a:t>Valoriste généraliste</a:t>
          </a:r>
        </a:p>
        <a:p>
          <a:pPr marL="171450" lvl="1" indent="-171450" algn="l" defTabSz="844550">
            <a:lnSpc>
              <a:spcPct val="90000"/>
            </a:lnSpc>
            <a:spcBef>
              <a:spcPct val="0"/>
            </a:spcBef>
            <a:spcAft>
              <a:spcPct val="15000"/>
            </a:spcAft>
            <a:buChar char="•"/>
          </a:pPr>
          <a:r>
            <a:rPr lang="fr-BE" sz="1900" kern="1200">
              <a:solidFill>
                <a:srgbClr val="00B0F0"/>
              </a:solidFill>
            </a:rPr>
            <a:t>NEW : Expert en sécurité, hygiène et environnement (FA)</a:t>
          </a:r>
        </a:p>
        <a:p>
          <a:pPr marL="171450" lvl="1" indent="-171450" algn="l" defTabSz="844550">
            <a:lnSpc>
              <a:spcPct val="90000"/>
            </a:lnSpc>
            <a:spcBef>
              <a:spcPct val="0"/>
            </a:spcBef>
            <a:spcAft>
              <a:spcPct val="15000"/>
            </a:spcAft>
            <a:buChar char="•"/>
          </a:pPr>
          <a:r>
            <a:rPr lang="fr-BE" sz="1900" kern="1200">
              <a:solidFill>
                <a:srgbClr val="00B0F0"/>
              </a:solidFill>
            </a:rPr>
            <a:t>NEW : Valoriste en construction</a:t>
          </a:r>
        </a:p>
        <a:p>
          <a:pPr marL="171450" lvl="1" indent="-171450" algn="l" defTabSz="844550">
            <a:lnSpc>
              <a:spcPct val="90000"/>
            </a:lnSpc>
            <a:spcBef>
              <a:spcPct val="0"/>
            </a:spcBef>
            <a:spcAft>
              <a:spcPct val="15000"/>
            </a:spcAft>
            <a:buChar char="•"/>
          </a:pPr>
          <a:r>
            <a:rPr lang="fr-BE" sz="1900" kern="1200">
              <a:solidFill>
                <a:srgbClr val="00B0F0"/>
              </a:solidFill>
            </a:rPr>
            <a:t>NEW : Installateur/ Conseiller en énergies renouvelables (FA)</a:t>
          </a:r>
        </a:p>
        <a:p>
          <a:pPr marL="171450" lvl="1" indent="-171450" algn="l" defTabSz="844550">
            <a:lnSpc>
              <a:spcPct val="90000"/>
            </a:lnSpc>
            <a:spcBef>
              <a:spcPct val="0"/>
            </a:spcBef>
            <a:spcAft>
              <a:spcPct val="15000"/>
            </a:spcAft>
            <a:buChar char="•"/>
          </a:pPr>
          <a:endParaRPr lang="fr-BE" sz="1900" kern="1200"/>
        </a:p>
      </dsp:txBody>
      <dsp:txXfrm>
        <a:off x="28" y="790927"/>
        <a:ext cx="2746941" cy="4589639"/>
      </dsp:txXfrm>
    </dsp:sp>
    <dsp:sp modelId="{DA865B6E-40EB-40B0-A366-73F4673B05A9}">
      <dsp:nvSpPr>
        <dsp:cNvPr id="0" name=""/>
        <dsp:cNvSpPr/>
      </dsp:nvSpPr>
      <dsp:spPr>
        <a:xfrm>
          <a:off x="3131541" y="105832"/>
          <a:ext cx="2746941" cy="68509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fr-BE" sz="1900" b="1" kern="1200"/>
            <a:t>Métiers prioritaires au « Maintien »</a:t>
          </a:r>
        </a:p>
      </dsp:txBody>
      <dsp:txXfrm>
        <a:off x="3131541" y="105832"/>
        <a:ext cx="2746941" cy="685094"/>
      </dsp:txXfrm>
    </dsp:sp>
    <dsp:sp modelId="{60FAD415-ACB3-4697-B4AE-8CB7FC5170F3}">
      <dsp:nvSpPr>
        <dsp:cNvPr id="0" name=""/>
        <dsp:cNvSpPr/>
      </dsp:nvSpPr>
      <dsp:spPr>
        <a:xfrm>
          <a:off x="3131541" y="790927"/>
          <a:ext cx="2746941" cy="458963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fr-BE" sz="1900" kern="1200"/>
            <a:t>Grimpeur-Elagueur (FA)</a:t>
          </a:r>
        </a:p>
        <a:p>
          <a:pPr marL="171450" lvl="1" indent="-171450" algn="l" defTabSz="844550">
            <a:lnSpc>
              <a:spcPct val="90000"/>
            </a:lnSpc>
            <a:spcBef>
              <a:spcPct val="0"/>
            </a:spcBef>
            <a:spcAft>
              <a:spcPct val="15000"/>
            </a:spcAft>
            <a:buChar char="•"/>
          </a:pPr>
          <a:r>
            <a:rPr lang="fr-BE" sz="1900" kern="1200"/>
            <a:t>Agent qualifié dans les métiers du cheval</a:t>
          </a:r>
        </a:p>
        <a:p>
          <a:pPr marL="171450" lvl="1" indent="-171450" algn="l" defTabSz="844550">
            <a:lnSpc>
              <a:spcPct val="90000"/>
            </a:lnSpc>
            <a:spcBef>
              <a:spcPct val="0"/>
            </a:spcBef>
            <a:spcAft>
              <a:spcPct val="15000"/>
            </a:spcAft>
            <a:buChar char="•"/>
          </a:pPr>
          <a:r>
            <a:rPr lang="fr-BE" sz="1900" kern="1200">
              <a:solidFill>
                <a:srgbClr val="00B0F0"/>
              </a:solidFill>
            </a:rPr>
            <a:t>NEW : Expert en sécurité, hygiène et environnement (FI)</a:t>
          </a:r>
        </a:p>
      </dsp:txBody>
      <dsp:txXfrm>
        <a:off x="3131541" y="790927"/>
        <a:ext cx="2746941" cy="45896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0782"/>
          <a:ext cx="6427291" cy="963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Pas d’opportunités d’emploi pour le métier en HC , 19 en Wallonie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en Wallonie (28 OE en 2021)</a:t>
          </a:r>
        </a:p>
      </dsp:txBody>
      <dsp:txXfrm>
        <a:off x="0" y="260782"/>
        <a:ext cx="6427291" cy="963900"/>
      </dsp:txXfrm>
    </dsp:sp>
    <dsp:sp modelId="{5BBD3919-B024-4F7B-9EE2-573171197B7C}">
      <dsp:nvSpPr>
        <dsp:cNvPr id="0" name=""/>
        <dsp:cNvSpPr/>
      </dsp:nvSpPr>
      <dsp:spPr>
        <a:xfrm>
          <a:off x="320178" y="40309"/>
          <a:ext cx="4499104" cy="5018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0309"/>
        <a:ext cx="4499104" cy="501840"/>
      </dsp:txXfrm>
    </dsp:sp>
    <dsp:sp modelId="{F52CB099-74EB-4255-8B6D-8B4A4049E4A7}">
      <dsp:nvSpPr>
        <dsp:cNvPr id="0" name=""/>
        <dsp:cNvSpPr/>
      </dsp:nvSpPr>
      <dsp:spPr>
        <a:xfrm>
          <a:off x="0" y="1567402"/>
          <a:ext cx="6427291" cy="61582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Pas identifié comme métier en pénurie 2023 en Wallonie</a:t>
          </a:r>
        </a:p>
      </dsp:txBody>
      <dsp:txXfrm>
        <a:off x="0" y="1567402"/>
        <a:ext cx="6427291" cy="615825"/>
      </dsp:txXfrm>
    </dsp:sp>
    <dsp:sp modelId="{28EA0969-EACA-4ADB-9D89-FDA808C66823}">
      <dsp:nvSpPr>
        <dsp:cNvPr id="0" name=""/>
        <dsp:cNvSpPr/>
      </dsp:nvSpPr>
      <dsp:spPr>
        <a:xfrm>
          <a:off x="320178" y="1335963"/>
          <a:ext cx="4499104" cy="50184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35963"/>
        <a:ext cx="4499104" cy="501840"/>
      </dsp:txXfrm>
    </dsp:sp>
    <dsp:sp modelId="{5EB2F8B5-CA3F-4EBA-B566-21BA56026645}">
      <dsp:nvSpPr>
        <dsp:cNvPr id="0" name=""/>
        <dsp:cNvSpPr/>
      </dsp:nvSpPr>
      <dsp:spPr>
        <a:xfrm>
          <a:off x="0" y="2525947"/>
          <a:ext cx="6427291" cy="1204875"/>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 sur la Bassin</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L’offre se développe peu et propose uniquement &amp; filière à l’IFAPME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Nouveaux Profils SFMQ produit en 2023 : Arboriste- Grimpeur</a:t>
          </a:r>
        </a:p>
      </dsp:txBody>
      <dsp:txXfrm>
        <a:off x="0" y="2525947"/>
        <a:ext cx="6427291" cy="1204875"/>
      </dsp:txXfrm>
    </dsp:sp>
    <dsp:sp modelId="{7F47EDFF-66C8-4231-B9AA-A969EA7516FD}">
      <dsp:nvSpPr>
        <dsp:cNvPr id="0" name=""/>
        <dsp:cNvSpPr/>
      </dsp:nvSpPr>
      <dsp:spPr>
        <a:xfrm>
          <a:off x="321364" y="2275027"/>
          <a:ext cx="4499104" cy="50184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75027"/>
        <a:ext cx="4499104" cy="5018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14939"/>
          <a:ext cx="6427291" cy="992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6 opportunités d’emploi pour le métier (43 en Wallonie)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( 71 OE publiées en 2021 en Wallonie) </a:t>
          </a:r>
        </a:p>
      </dsp:txBody>
      <dsp:txXfrm>
        <a:off x="0" y="314939"/>
        <a:ext cx="6427291" cy="992250"/>
      </dsp:txXfrm>
    </dsp:sp>
    <dsp:sp modelId="{5BBD3919-B024-4F7B-9EE2-573171197B7C}">
      <dsp:nvSpPr>
        <dsp:cNvPr id="0" name=""/>
        <dsp:cNvSpPr/>
      </dsp:nvSpPr>
      <dsp:spPr>
        <a:xfrm>
          <a:off x="320178" y="81497"/>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1497"/>
        <a:ext cx="4499104" cy="531360"/>
      </dsp:txXfrm>
    </dsp:sp>
    <dsp:sp modelId="{F52CB099-74EB-4255-8B6D-8B4A4049E4A7}">
      <dsp:nvSpPr>
        <dsp:cNvPr id="0" name=""/>
        <dsp:cNvSpPr/>
      </dsp:nvSpPr>
      <dsp:spPr>
        <a:xfrm>
          <a:off x="0" y="1670069"/>
          <a:ext cx="6427291" cy="63787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Fonction critique 2023 en Wallonie</a:t>
          </a:r>
        </a:p>
      </dsp:txBody>
      <dsp:txXfrm>
        <a:off x="0" y="1670069"/>
        <a:ext cx="6427291" cy="637875"/>
      </dsp:txXfrm>
    </dsp:sp>
    <dsp:sp modelId="{28EA0969-EACA-4ADB-9D89-FDA808C66823}">
      <dsp:nvSpPr>
        <dsp:cNvPr id="0" name=""/>
        <dsp:cNvSpPr/>
      </dsp:nvSpPr>
      <dsp:spPr>
        <a:xfrm>
          <a:off x="320178" y="1425017"/>
          <a:ext cx="4499104" cy="53136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25017"/>
        <a:ext cx="4499104" cy="531360"/>
      </dsp:txXfrm>
    </dsp:sp>
    <dsp:sp modelId="{5EB2F8B5-CA3F-4EBA-B566-21BA56026645}">
      <dsp:nvSpPr>
        <dsp:cNvPr id="0" name=""/>
        <dsp:cNvSpPr/>
      </dsp:nvSpPr>
      <dsp:spPr>
        <a:xfrm>
          <a:off x="0" y="2670825"/>
          <a:ext cx="6427291" cy="10206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2 nouvelles filière en ALT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Profils SFMQ produit en 2021 :</a:t>
          </a:r>
        </a:p>
      </dsp:txBody>
      <dsp:txXfrm>
        <a:off x="0" y="2670825"/>
        <a:ext cx="6427291" cy="1020600"/>
      </dsp:txXfrm>
    </dsp:sp>
    <dsp:sp modelId="{7F47EDFF-66C8-4231-B9AA-A969EA7516FD}">
      <dsp:nvSpPr>
        <dsp:cNvPr id="0" name=""/>
        <dsp:cNvSpPr/>
      </dsp:nvSpPr>
      <dsp:spPr>
        <a:xfrm>
          <a:off x="321364" y="2405145"/>
          <a:ext cx="4499104" cy="53136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405145"/>
        <a:ext cx="4499104" cy="531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14939"/>
          <a:ext cx="6427291" cy="992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 opportunités d’emploi pour le métier (19 en Wallonie)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( 29 OE publiées en Wallonie en 2021) </a:t>
          </a:r>
        </a:p>
      </dsp:txBody>
      <dsp:txXfrm>
        <a:off x="0" y="314939"/>
        <a:ext cx="6427291" cy="992250"/>
      </dsp:txXfrm>
    </dsp:sp>
    <dsp:sp modelId="{5BBD3919-B024-4F7B-9EE2-573171197B7C}">
      <dsp:nvSpPr>
        <dsp:cNvPr id="0" name=""/>
        <dsp:cNvSpPr/>
      </dsp:nvSpPr>
      <dsp:spPr>
        <a:xfrm>
          <a:off x="320178" y="81497"/>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1497"/>
        <a:ext cx="4499104" cy="531360"/>
      </dsp:txXfrm>
    </dsp:sp>
    <dsp:sp modelId="{F52CB099-74EB-4255-8B6D-8B4A4049E4A7}">
      <dsp:nvSpPr>
        <dsp:cNvPr id="0" name=""/>
        <dsp:cNvSpPr/>
      </dsp:nvSpPr>
      <dsp:spPr>
        <a:xfrm>
          <a:off x="0" y="1670069"/>
          <a:ext cx="6427291" cy="63787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Pas identifié comme métier en pénurie 2023 en Wallonie</a:t>
          </a:r>
        </a:p>
      </dsp:txBody>
      <dsp:txXfrm>
        <a:off x="0" y="1670069"/>
        <a:ext cx="6427291" cy="637875"/>
      </dsp:txXfrm>
    </dsp:sp>
    <dsp:sp modelId="{28EA0969-EACA-4ADB-9D89-FDA808C66823}">
      <dsp:nvSpPr>
        <dsp:cNvPr id="0" name=""/>
        <dsp:cNvSpPr/>
      </dsp:nvSpPr>
      <dsp:spPr>
        <a:xfrm>
          <a:off x="320178" y="1425017"/>
          <a:ext cx="4499104" cy="53136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25017"/>
        <a:ext cx="4499104" cy="531360"/>
      </dsp:txXfrm>
    </dsp:sp>
    <dsp:sp modelId="{5EB2F8B5-CA3F-4EBA-B566-21BA56026645}">
      <dsp:nvSpPr>
        <dsp:cNvPr id="0" name=""/>
        <dsp:cNvSpPr/>
      </dsp:nvSpPr>
      <dsp:spPr>
        <a:xfrm>
          <a:off x="0" y="2670825"/>
          <a:ext cx="6427291" cy="10206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2 Nouvelles filières en ALT</a:t>
          </a:r>
        </a:p>
        <a:p>
          <a:pPr marL="114300" lvl="1" indent="-114300" algn="l" defTabSz="533400">
            <a:lnSpc>
              <a:spcPct val="90000"/>
            </a:lnSpc>
            <a:spcBef>
              <a:spcPct val="0"/>
            </a:spcBef>
            <a:spcAft>
              <a:spcPct val="15000"/>
            </a:spcAft>
            <a:buFont typeface="Arial" panose="020B0604020202020204" pitchFamily="34" charset="0"/>
            <a:buChar char="•"/>
          </a:pPr>
          <a:endParaRPr lang="fr-BE" sz="1200" b="0" kern="1200">
            <a:latin typeface="Tenorite" panose="00000500000000000000" pitchFamily="2" charset="0"/>
          </a:endParaRPr>
        </a:p>
      </dsp:txBody>
      <dsp:txXfrm>
        <a:off x="0" y="2670825"/>
        <a:ext cx="6427291" cy="1020600"/>
      </dsp:txXfrm>
    </dsp:sp>
    <dsp:sp modelId="{7F47EDFF-66C8-4231-B9AA-A969EA7516FD}">
      <dsp:nvSpPr>
        <dsp:cNvPr id="0" name=""/>
        <dsp:cNvSpPr/>
      </dsp:nvSpPr>
      <dsp:spPr>
        <a:xfrm>
          <a:off x="321364" y="2405145"/>
          <a:ext cx="4499104" cy="53136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405145"/>
        <a:ext cx="4499104" cy="5313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33119"/>
          <a:ext cx="6427291" cy="900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41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( 27 OE publiées en 2021) </a:t>
          </a:r>
        </a:p>
      </dsp:txBody>
      <dsp:txXfrm>
        <a:off x="0" y="333119"/>
        <a:ext cx="6427291" cy="900900"/>
      </dsp:txXfrm>
    </dsp:sp>
    <dsp:sp modelId="{5BBD3919-B024-4F7B-9EE2-573171197B7C}">
      <dsp:nvSpPr>
        <dsp:cNvPr id="0" name=""/>
        <dsp:cNvSpPr/>
      </dsp:nvSpPr>
      <dsp:spPr>
        <a:xfrm>
          <a:off x="320178" y="47801"/>
          <a:ext cx="4499104" cy="6494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7801"/>
        <a:ext cx="4499104" cy="649440"/>
      </dsp:txXfrm>
    </dsp:sp>
    <dsp:sp modelId="{F52CB099-74EB-4255-8B6D-8B4A4049E4A7}">
      <dsp:nvSpPr>
        <dsp:cNvPr id="0" name=""/>
        <dsp:cNvSpPr/>
      </dsp:nvSpPr>
      <dsp:spPr>
        <a:xfrm>
          <a:off x="0" y="1677539"/>
          <a:ext cx="6427291" cy="71032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Pas identifié comme métier en pénurie 2023 en Wallonie</a:t>
          </a:r>
        </a:p>
      </dsp:txBody>
      <dsp:txXfrm>
        <a:off x="0" y="1677539"/>
        <a:ext cx="6427291" cy="710325"/>
      </dsp:txXfrm>
    </dsp:sp>
    <dsp:sp modelId="{28EA0969-EACA-4ADB-9D89-FDA808C66823}">
      <dsp:nvSpPr>
        <dsp:cNvPr id="0" name=""/>
        <dsp:cNvSpPr/>
      </dsp:nvSpPr>
      <dsp:spPr>
        <a:xfrm>
          <a:off x="320178" y="1378031"/>
          <a:ext cx="4499104" cy="64944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78031"/>
        <a:ext cx="4499104" cy="649440"/>
      </dsp:txXfrm>
    </dsp:sp>
    <dsp:sp modelId="{5EB2F8B5-CA3F-4EBA-B566-21BA56026645}">
      <dsp:nvSpPr>
        <dsp:cNvPr id="0" name=""/>
        <dsp:cNvSpPr/>
      </dsp:nvSpPr>
      <dsp:spPr>
        <a:xfrm>
          <a:off x="0" y="2831385"/>
          <a:ext cx="6427291" cy="9009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de filières sur la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endParaRPr lang="fr-BE" sz="1200" b="0" kern="1200">
            <a:latin typeface="Tenorite" panose="00000500000000000000" pitchFamily="2" charset="0"/>
          </a:endParaRPr>
        </a:p>
      </dsp:txBody>
      <dsp:txXfrm>
        <a:off x="0" y="2831385"/>
        <a:ext cx="6427291" cy="900900"/>
      </dsp:txXfrm>
    </dsp:sp>
    <dsp:sp modelId="{7F47EDFF-66C8-4231-B9AA-A969EA7516FD}">
      <dsp:nvSpPr>
        <dsp:cNvPr id="0" name=""/>
        <dsp:cNvSpPr/>
      </dsp:nvSpPr>
      <dsp:spPr>
        <a:xfrm>
          <a:off x="321364" y="2506665"/>
          <a:ext cx="4499104" cy="64944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506665"/>
        <a:ext cx="4499104" cy="6494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14939"/>
          <a:ext cx="6427291" cy="992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28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( 19 OE publiées en 2021) </a:t>
          </a:r>
        </a:p>
      </dsp:txBody>
      <dsp:txXfrm>
        <a:off x="0" y="314939"/>
        <a:ext cx="6427291" cy="992250"/>
      </dsp:txXfrm>
    </dsp:sp>
    <dsp:sp modelId="{5BBD3919-B024-4F7B-9EE2-573171197B7C}">
      <dsp:nvSpPr>
        <dsp:cNvPr id="0" name=""/>
        <dsp:cNvSpPr/>
      </dsp:nvSpPr>
      <dsp:spPr>
        <a:xfrm>
          <a:off x="320178" y="81497"/>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1497"/>
        <a:ext cx="4499104" cy="531360"/>
      </dsp:txXfrm>
    </dsp:sp>
    <dsp:sp modelId="{F52CB099-74EB-4255-8B6D-8B4A4049E4A7}">
      <dsp:nvSpPr>
        <dsp:cNvPr id="0" name=""/>
        <dsp:cNvSpPr/>
      </dsp:nvSpPr>
      <dsp:spPr>
        <a:xfrm>
          <a:off x="0" y="1670069"/>
          <a:ext cx="6427291" cy="63787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Pas identifié comme métier en pénurie 2023 en Wallonie</a:t>
          </a:r>
        </a:p>
      </dsp:txBody>
      <dsp:txXfrm>
        <a:off x="0" y="1670069"/>
        <a:ext cx="6427291" cy="637875"/>
      </dsp:txXfrm>
    </dsp:sp>
    <dsp:sp modelId="{28EA0969-EACA-4ADB-9D89-FDA808C66823}">
      <dsp:nvSpPr>
        <dsp:cNvPr id="0" name=""/>
        <dsp:cNvSpPr/>
      </dsp:nvSpPr>
      <dsp:spPr>
        <a:xfrm>
          <a:off x="320178" y="1425017"/>
          <a:ext cx="4499104" cy="53136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25017"/>
        <a:ext cx="4499104" cy="531360"/>
      </dsp:txXfrm>
    </dsp:sp>
    <dsp:sp modelId="{5EB2F8B5-CA3F-4EBA-B566-21BA56026645}">
      <dsp:nvSpPr>
        <dsp:cNvPr id="0" name=""/>
        <dsp:cNvSpPr/>
      </dsp:nvSpPr>
      <dsp:spPr>
        <a:xfrm>
          <a:off x="0" y="2670825"/>
          <a:ext cx="6427291" cy="10206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 sur le bassin</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Offre peu développé mais stable sur le bassin</a:t>
          </a:r>
        </a:p>
      </dsp:txBody>
      <dsp:txXfrm>
        <a:off x="0" y="2670825"/>
        <a:ext cx="6427291" cy="1020600"/>
      </dsp:txXfrm>
    </dsp:sp>
    <dsp:sp modelId="{7F47EDFF-66C8-4231-B9AA-A969EA7516FD}">
      <dsp:nvSpPr>
        <dsp:cNvPr id="0" name=""/>
        <dsp:cNvSpPr/>
      </dsp:nvSpPr>
      <dsp:spPr>
        <a:xfrm>
          <a:off x="321364" y="2405145"/>
          <a:ext cx="4499104" cy="53136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405145"/>
        <a:ext cx="4499104" cy="5313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74809"/>
          <a:ext cx="6427291" cy="1134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28 opportunités d’emploi pour le métier de Trieurs de déchets ménagers et industriels en HC (le valoriste en construction n’est pas repris dans la nomenclature Forem)</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  19 OE publiées en 2021) </a:t>
          </a:r>
        </a:p>
      </dsp:txBody>
      <dsp:txXfrm>
        <a:off x="0" y="174809"/>
        <a:ext cx="6427291" cy="1134000"/>
      </dsp:txXfrm>
    </dsp:sp>
    <dsp:sp modelId="{5BBD3919-B024-4F7B-9EE2-573171197B7C}">
      <dsp:nvSpPr>
        <dsp:cNvPr id="0" name=""/>
        <dsp:cNvSpPr/>
      </dsp:nvSpPr>
      <dsp:spPr>
        <a:xfrm>
          <a:off x="320178" y="58088"/>
          <a:ext cx="4499104" cy="26568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8088"/>
        <a:ext cx="4499104" cy="265680"/>
      </dsp:txXfrm>
    </dsp:sp>
    <dsp:sp modelId="{F52CB099-74EB-4255-8B6D-8B4A4049E4A7}">
      <dsp:nvSpPr>
        <dsp:cNvPr id="0" name=""/>
        <dsp:cNvSpPr/>
      </dsp:nvSpPr>
      <dsp:spPr>
        <a:xfrm>
          <a:off x="0" y="1490249"/>
          <a:ext cx="6427291" cy="43942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Le métier n’est pas repris dan la liste des fonctions critiques 2023 en Wallonie</a:t>
          </a:r>
        </a:p>
      </dsp:txBody>
      <dsp:txXfrm>
        <a:off x="0" y="1490249"/>
        <a:ext cx="6427291" cy="439425"/>
      </dsp:txXfrm>
    </dsp:sp>
    <dsp:sp modelId="{28EA0969-EACA-4ADB-9D89-FDA808C66823}">
      <dsp:nvSpPr>
        <dsp:cNvPr id="0" name=""/>
        <dsp:cNvSpPr/>
      </dsp:nvSpPr>
      <dsp:spPr>
        <a:xfrm>
          <a:off x="320178" y="1367723"/>
          <a:ext cx="4499104" cy="26568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67723"/>
        <a:ext cx="4499104" cy="265680"/>
      </dsp:txXfrm>
    </dsp:sp>
    <dsp:sp modelId="{5EB2F8B5-CA3F-4EBA-B566-21BA56026645}">
      <dsp:nvSpPr>
        <dsp:cNvPr id="0" name=""/>
        <dsp:cNvSpPr/>
      </dsp:nvSpPr>
      <dsp:spPr>
        <a:xfrm>
          <a:off x="0" y="2111115"/>
          <a:ext cx="6427291" cy="15876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d’offre de formation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Deux nouveaux métiers pourraient intégrer le programme de formation du CDC Environnement : </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Valoriste dans la construction ;</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a:latin typeface="Tenorite" panose="00000500000000000000" pitchFamily="2" charset="0"/>
            </a:rPr>
            <a:t>Inventoriste.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Profils formation de Valoriste généraliste au SFMQ édité en 2018</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111115"/>
        <a:ext cx="6427291" cy="1587600"/>
      </dsp:txXfrm>
    </dsp:sp>
    <dsp:sp modelId="{7F47EDFF-66C8-4231-B9AA-A969EA7516FD}">
      <dsp:nvSpPr>
        <dsp:cNvPr id="0" name=""/>
        <dsp:cNvSpPr/>
      </dsp:nvSpPr>
      <dsp:spPr>
        <a:xfrm>
          <a:off x="321364" y="1978275"/>
          <a:ext cx="4499104" cy="26568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1978275"/>
        <a:ext cx="4499104" cy="2656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93677"/>
          <a:ext cx="6427291" cy="6378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Données non disponible</a:t>
          </a:r>
        </a:p>
      </dsp:txBody>
      <dsp:txXfrm>
        <a:off x="0" y="293677"/>
        <a:ext cx="6427291" cy="637875"/>
      </dsp:txXfrm>
    </dsp:sp>
    <dsp:sp modelId="{5BBD3919-B024-4F7B-9EE2-573171197B7C}">
      <dsp:nvSpPr>
        <dsp:cNvPr id="0" name=""/>
        <dsp:cNvSpPr/>
      </dsp:nvSpPr>
      <dsp:spPr>
        <a:xfrm>
          <a:off x="320178" y="60235"/>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60235"/>
        <a:ext cx="4499104" cy="531360"/>
      </dsp:txXfrm>
    </dsp:sp>
    <dsp:sp modelId="{F52CB099-74EB-4255-8B6D-8B4A4049E4A7}">
      <dsp:nvSpPr>
        <dsp:cNvPr id="0" name=""/>
        <dsp:cNvSpPr/>
      </dsp:nvSpPr>
      <dsp:spPr>
        <a:xfrm>
          <a:off x="0" y="1294432"/>
          <a:ext cx="6427291" cy="637875"/>
        </a:xfrm>
        <a:prstGeom prst="rect">
          <a:avLst/>
        </a:prstGeom>
        <a:solidFill>
          <a:schemeClr val="lt1">
            <a:alpha val="90000"/>
            <a:hueOff val="0"/>
            <a:satOff val="0"/>
            <a:lumOff val="0"/>
            <a:alphaOff val="0"/>
          </a:schemeClr>
        </a:solidFill>
        <a:ln w="12700" cap="flat" cmpd="sng" algn="ctr">
          <a:solidFill>
            <a:schemeClr val="accent5">
              <a:hueOff val="-10661560"/>
              <a:satOff val="6060"/>
              <a:lumOff val="-5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Donnée non disponible</a:t>
          </a:r>
        </a:p>
      </dsp:txBody>
      <dsp:txXfrm>
        <a:off x="0" y="1294432"/>
        <a:ext cx="6427291" cy="637875"/>
      </dsp:txXfrm>
    </dsp:sp>
    <dsp:sp modelId="{28EA0969-EACA-4ADB-9D89-FDA808C66823}">
      <dsp:nvSpPr>
        <dsp:cNvPr id="0" name=""/>
        <dsp:cNvSpPr/>
      </dsp:nvSpPr>
      <dsp:spPr>
        <a:xfrm>
          <a:off x="320178" y="1049379"/>
          <a:ext cx="4499104" cy="531360"/>
        </a:xfrm>
        <a:prstGeom prst="rect">
          <a:avLst/>
        </a:prstGeom>
        <a:solidFill>
          <a:schemeClr val="accent5">
            <a:hueOff val="-10661560"/>
            <a:satOff val="6060"/>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049379"/>
        <a:ext cx="4499104" cy="531360"/>
      </dsp:txXfrm>
    </dsp:sp>
    <dsp:sp modelId="{5EB2F8B5-CA3F-4EBA-B566-21BA56026645}">
      <dsp:nvSpPr>
        <dsp:cNvPr id="0" name=""/>
        <dsp:cNvSpPr/>
      </dsp:nvSpPr>
      <dsp:spPr>
        <a:xfrm>
          <a:off x="0" y="2295187"/>
          <a:ext cx="6427291" cy="1417500"/>
        </a:xfrm>
        <a:prstGeom prst="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d’offre sur la bassin</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 offre de formation au CDC Environnement </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Projet d’ouverture en promotion sociale</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295187"/>
        <a:ext cx="6427291" cy="1417500"/>
      </dsp:txXfrm>
    </dsp:sp>
    <dsp:sp modelId="{7F47EDFF-66C8-4231-B9AA-A969EA7516FD}">
      <dsp:nvSpPr>
        <dsp:cNvPr id="0" name=""/>
        <dsp:cNvSpPr/>
      </dsp:nvSpPr>
      <dsp:spPr>
        <a:xfrm>
          <a:off x="321364" y="2029507"/>
          <a:ext cx="4499104" cy="531360"/>
        </a:xfrm>
        <a:prstGeom prst="rect">
          <a:avLst/>
        </a:prstGeom>
        <a:solidFill>
          <a:schemeClr val="accent5">
            <a:hueOff val="-21323121"/>
            <a:satOff val="12119"/>
            <a:lumOff val="-1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029507"/>
        <a:ext cx="4499104" cy="5313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68489-6832-4FD4-A41D-7520E4669EAE}">
      <dsp:nvSpPr>
        <dsp:cNvPr id="0" name=""/>
        <dsp:cNvSpPr/>
      </dsp:nvSpPr>
      <dsp:spPr>
        <a:xfrm rot="10800000">
          <a:off x="1381510" y="2482"/>
          <a:ext cx="4471687" cy="1020734"/>
        </a:xfrm>
        <a:prstGeom prst="homePlate">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IBEFE Hainaut centre</a:t>
          </a:r>
        </a:p>
      </dsp:txBody>
      <dsp:txXfrm rot="10800000">
        <a:off x="1636693" y="2482"/>
        <a:ext cx="4216504" cy="1020734"/>
      </dsp:txXfrm>
    </dsp:sp>
    <dsp:sp modelId="{6E4D78B9-54AE-4769-8B01-B99BA7BDF3B7}">
      <dsp:nvSpPr>
        <dsp:cNvPr id="0" name=""/>
        <dsp:cNvSpPr/>
      </dsp:nvSpPr>
      <dsp:spPr>
        <a:xfrm>
          <a:off x="871143" y="2482"/>
          <a:ext cx="1020734" cy="1020734"/>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D06035-2456-415D-8FFB-B0C9F8D36190}">
      <dsp:nvSpPr>
        <dsp:cNvPr id="0" name=""/>
        <dsp:cNvSpPr/>
      </dsp:nvSpPr>
      <dsp:spPr>
        <a:xfrm rot="10800000">
          <a:off x="1381510" y="1327913"/>
          <a:ext cx="4471687" cy="1020734"/>
        </a:xfrm>
        <a:prstGeom prst="homePlate">
          <a:avLst/>
        </a:prstGeom>
        <a:solidFill>
          <a:schemeClr val="accent2">
            <a:shade val="80000"/>
            <a:hueOff val="-79340"/>
            <a:satOff val="-14280"/>
            <a:lumOff val="11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065/32.77.72  </a:t>
          </a:r>
        </a:p>
        <a:p>
          <a:pPr marL="0" lvl="0" indent="0" algn="ctr" defTabSz="844550">
            <a:lnSpc>
              <a:spcPct val="90000"/>
            </a:lnSpc>
            <a:spcBef>
              <a:spcPct val="0"/>
            </a:spcBef>
            <a:spcAft>
              <a:spcPct val="35000"/>
            </a:spcAft>
            <a:buNone/>
          </a:pPr>
          <a:r>
            <a:rPr lang="fr-BE" sz="1900" b="0" i="0" kern="1200"/>
            <a:t>065/32.76.12</a:t>
          </a:r>
          <a:endParaRPr lang="fr-BE" sz="1900" kern="1200"/>
        </a:p>
      </dsp:txBody>
      <dsp:txXfrm rot="10800000">
        <a:off x="1636693" y="1327913"/>
        <a:ext cx="4216504" cy="1020734"/>
      </dsp:txXfrm>
    </dsp:sp>
    <dsp:sp modelId="{4B7F35E1-EA15-400F-A94F-F5AF8CE6A12A}">
      <dsp:nvSpPr>
        <dsp:cNvPr id="0" name=""/>
        <dsp:cNvSpPr/>
      </dsp:nvSpPr>
      <dsp:spPr>
        <a:xfrm>
          <a:off x="871143" y="1327913"/>
          <a:ext cx="1020734" cy="1020734"/>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9C2C1-0F61-41D3-8164-85957A557C17}">
      <dsp:nvSpPr>
        <dsp:cNvPr id="0" name=""/>
        <dsp:cNvSpPr/>
      </dsp:nvSpPr>
      <dsp:spPr>
        <a:xfrm rot="10800000">
          <a:off x="1381510" y="2653343"/>
          <a:ext cx="4471687" cy="1020734"/>
        </a:xfrm>
        <a:prstGeom prst="homePlate">
          <a:avLst/>
        </a:prstGeom>
        <a:solidFill>
          <a:schemeClr val="accent2">
            <a:shade val="80000"/>
            <a:hueOff val="-158679"/>
            <a:satOff val="-28560"/>
            <a:lumOff val="230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isabelle.salmon@forem.be  fabrice.debruyn@forem.be</a:t>
          </a:r>
        </a:p>
      </dsp:txBody>
      <dsp:txXfrm rot="10800000">
        <a:off x="1636693" y="2653343"/>
        <a:ext cx="4216504" cy="1020734"/>
      </dsp:txXfrm>
    </dsp:sp>
    <dsp:sp modelId="{1DCEAF40-133D-423E-AB66-4D1495D8188E}">
      <dsp:nvSpPr>
        <dsp:cNvPr id="0" name=""/>
        <dsp:cNvSpPr/>
      </dsp:nvSpPr>
      <dsp:spPr>
        <a:xfrm>
          <a:off x="871143" y="2653343"/>
          <a:ext cx="1020734" cy="1020734"/>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59EF6F-CF11-4BED-AFF9-DDF05918954E}">
      <dsp:nvSpPr>
        <dsp:cNvPr id="0" name=""/>
        <dsp:cNvSpPr/>
      </dsp:nvSpPr>
      <dsp:spPr>
        <a:xfrm rot="10800000">
          <a:off x="1381510" y="3978774"/>
          <a:ext cx="4471687" cy="1020734"/>
        </a:xfrm>
        <a:prstGeom prst="homePlate">
          <a:avLst/>
        </a:prstGeom>
        <a:solidFill>
          <a:schemeClr val="accent2">
            <a:shade val="80000"/>
            <a:hueOff val="-238019"/>
            <a:satOff val="-42840"/>
            <a:lumOff val="345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a:t>http://www.bassinefe-hainautcentre.be/</a:t>
          </a:r>
          <a:endParaRPr lang="fr-BE" sz="1900" kern="1200"/>
        </a:p>
      </dsp:txBody>
      <dsp:txXfrm rot="10800000">
        <a:off x="1636693" y="3978774"/>
        <a:ext cx="4216504" cy="1020734"/>
      </dsp:txXfrm>
    </dsp:sp>
    <dsp:sp modelId="{34F10625-8CA6-450F-8011-6A79482B1522}">
      <dsp:nvSpPr>
        <dsp:cNvPr id="0" name=""/>
        <dsp:cNvSpPr/>
      </dsp:nvSpPr>
      <dsp:spPr>
        <a:xfrm>
          <a:off x="871143" y="3978774"/>
          <a:ext cx="1020734" cy="102073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3AB72155-510E-496B-8109-0E12E02819DC}" type="datetimeFigureOut">
              <a:rPr lang="fr-BE" smtClean="0"/>
              <a:t>04-10-23</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5FBD37A9-A39B-4F70-A0CF-C73D477BC7A6}" type="slidenum">
              <a:rPr lang="fr-BE" smtClean="0"/>
              <a:t>‹N°›</a:t>
            </a:fld>
            <a:endParaRPr lang="fr-BE"/>
          </a:p>
        </p:txBody>
      </p:sp>
    </p:spTree>
    <p:extLst>
      <p:ext uri="{BB962C8B-B14F-4D97-AF65-F5344CB8AC3E}">
        <p14:creationId xmlns:p14="http://schemas.microsoft.com/office/powerpoint/2010/main" val="61610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8</a:t>
            </a:fld>
            <a:endParaRPr lang="fr-BE"/>
          </a:p>
        </p:txBody>
      </p:sp>
    </p:spTree>
    <p:extLst>
      <p:ext uri="{BB962C8B-B14F-4D97-AF65-F5344CB8AC3E}">
        <p14:creationId xmlns:p14="http://schemas.microsoft.com/office/powerpoint/2010/main" val="409765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9</a:t>
            </a:fld>
            <a:endParaRPr lang="fr-BE"/>
          </a:p>
        </p:txBody>
      </p:sp>
    </p:spTree>
    <p:extLst>
      <p:ext uri="{BB962C8B-B14F-4D97-AF65-F5344CB8AC3E}">
        <p14:creationId xmlns:p14="http://schemas.microsoft.com/office/powerpoint/2010/main" val="1399138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MAJ : enseignement ordinaire et spécialisé : rien</a:t>
            </a:r>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19</a:t>
            </a:fld>
            <a:endParaRPr lang="fr-BE"/>
          </a:p>
        </p:txBody>
      </p:sp>
    </p:spTree>
    <p:extLst>
      <p:ext uri="{BB962C8B-B14F-4D97-AF65-F5344CB8AC3E}">
        <p14:creationId xmlns:p14="http://schemas.microsoft.com/office/powerpoint/2010/main" val="2046880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25</a:t>
            </a:fld>
            <a:endParaRPr lang="fr-BE"/>
          </a:p>
        </p:txBody>
      </p:sp>
    </p:spTree>
    <p:extLst>
      <p:ext uri="{BB962C8B-B14F-4D97-AF65-F5344CB8AC3E}">
        <p14:creationId xmlns:p14="http://schemas.microsoft.com/office/powerpoint/2010/main" val="3256860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9668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28</a:t>
            </a:fld>
            <a:endParaRPr lang="fr-BE"/>
          </a:p>
        </p:txBody>
      </p:sp>
    </p:spTree>
    <p:extLst>
      <p:ext uri="{BB962C8B-B14F-4D97-AF65-F5344CB8AC3E}">
        <p14:creationId xmlns:p14="http://schemas.microsoft.com/office/powerpoint/2010/main" val="1732923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04-10-23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04-10-23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32587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04-10-23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77260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6C03FA-28AD-4110-ABD9-462DD0022600}" type="datetimeFigureOut">
              <a:rPr lang="fr-BE" smtClean="0"/>
              <a:t>04-10-23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34380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56C03FA-28AD-4110-ABD9-462DD0022600}" type="datetimeFigureOut">
              <a:rPr lang="fr-BE" smtClean="0"/>
              <a:t>04-10-23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147584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56C03FA-28AD-4110-ABD9-462DD0022600}" type="datetimeFigureOut">
              <a:rPr lang="fr-BE" smtClean="0"/>
              <a:t>04-10-23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61961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56C03FA-28AD-4110-ABD9-462DD0022600}" type="datetimeFigureOut">
              <a:rPr lang="fr-BE" smtClean="0"/>
              <a:t>04-10-23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73267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03FA-28AD-4110-ABD9-462DD0022600}" type="datetimeFigureOut">
              <a:rPr lang="fr-BE" smtClean="0"/>
              <a:t>04-10-23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642294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04-10-23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39062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04-10-23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615280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04-10-23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67704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04-10-23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70517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04-10-23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3550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767AEF-363D-40B4-B72B-43F6BC6E0F4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17D3B648-2418-469A-BB0A-8D1B6373ED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F7487F8-C528-4E4D-A3FB-7C660FC4E96F}"/>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5" name="Espace réservé du pied de page 4">
            <a:extLst>
              <a:ext uri="{FF2B5EF4-FFF2-40B4-BE49-F238E27FC236}">
                <a16:creationId xmlns:a16="http://schemas.microsoft.com/office/drawing/2014/main" id="{5B412195-2E78-4702-8CF8-5CBB6A035B6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3E828090-B4E4-4AA3-8D93-3352AD57287C}"/>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38312930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E06539-C8B6-4C1F-B92C-A7945FDA2A6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4825A16-D2B3-46FE-9A27-E7F3354FC54F}"/>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D16CADB-9BB9-4356-8B7A-12F1DA6D1619}"/>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5" name="Espace réservé du pied de page 4">
            <a:extLst>
              <a:ext uri="{FF2B5EF4-FFF2-40B4-BE49-F238E27FC236}">
                <a16:creationId xmlns:a16="http://schemas.microsoft.com/office/drawing/2014/main" id="{0A73D5F1-793A-43BE-B8B2-F382AFA105BD}"/>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DDD6EB2-2CD1-44E7-B3A6-EBE2F24B8619}"/>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257848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252707-7B17-4513-BAE5-19901ED761D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4FDF7C85-8971-46A1-9D06-92F6E0DFC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6C7ED223-6269-44B9-BB20-7E12261C9EDF}"/>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5" name="Espace réservé du pied de page 4">
            <a:extLst>
              <a:ext uri="{FF2B5EF4-FFF2-40B4-BE49-F238E27FC236}">
                <a16:creationId xmlns:a16="http://schemas.microsoft.com/office/drawing/2014/main" id="{DFB7BF7D-D2D1-4334-B941-1D5C30A2C3F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39E5E26-58FF-4EAE-B4F3-F0B9E580086E}"/>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30711274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645ABC-47B8-4999-BDD4-0978A7C10DF9}"/>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E84EC58-8E6F-4421-B9B9-321159DFCE6D}"/>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FC835127-C499-4435-AD81-4C8931FAEB8B}"/>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4D1F7E2-0AA3-44A7-8CC0-21FC3E9410AB}"/>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6" name="Espace réservé du pied de page 5">
            <a:extLst>
              <a:ext uri="{FF2B5EF4-FFF2-40B4-BE49-F238E27FC236}">
                <a16:creationId xmlns:a16="http://schemas.microsoft.com/office/drawing/2014/main" id="{03781ACA-BC94-40DD-AACF-C5FB83DB7D7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F82B5388-3CCF-40E0-92D9-E6B59A4EEE5D}"/>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35259397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715874-C110-48D2-9053-A15C30E9453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BC53B08-6E3D-4D04-8E79-E0AC8C82C1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BC68D51-9B16-4AEC-98A3-576503540C74}"/>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951780C-E774-484A-95DA-540D813034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13DFAC06-0931-4434-8B16-FD9B78C15B2C}"/>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43F3D04D-1096-4090-96F8-5B15FEAE9D28}"/>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8" name="Espace réservé du pied de page 7">
            <a:extLst>
              <a:ext uri="{FF2B5EF4-FFF2-40B4-BE49-F238E27FC236}">
                <a16:creationId xmlns:a16="http://schemas.microsoft.com/office/drawing/2014/main" id="{02818F10-0627-4525-AF22-3AF0ACB16F5F}"/>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03F6AB80-316E-47C0-BBC0-DE2C81CCB22C}"/>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2163432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C9FFA1-BDBF-4A7A-8BAF-749379741F38}"/>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7A80862B-F33F-4086-A3F1-AA2C3AC8BEF1}"/>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4" name="Espace réservé du pied de page 3">
            <a:extLst>
              <a:ext uri="{FF2B5EF4-FFF2-40B4-BE49-F238E27FC236}">
                <a16:creationId xmlns:a16="http://schemas.microsoft.com/office/drawing/2014/main" id="{9E6ADD91-44F1-4393-8877-3DAD7D05AE0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57BE96CB-B90C-4F86-9E85-949598C4F888}"/>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35908208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CF3198C-6ED4-4D3D-A8EE-FDE84D0C41B6}"/>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3" name="Espace réservé du pied de page 2">
            <a:extLst>
              <a:ext uri="{FF2B5EF4-FFF2-40B4-BE49-F238E27FC236}">
                <a16:creationId xmlns:a16="http://schemas.microsoft.com/office/drawing/2014/main" id="{5F81B5B0-21E0-461C-B036-5641E6271D6A}"/>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D68B31B1-214F-46E5-A21C-20F0E37DA0B1}"/>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23671131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0CB6D-C873-431A-8FC5-34D52BA29DB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068366DD-023F-4E60-A72A-93F097E3C1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9D8B450A-55E6-4514-91E1-C82C00752E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038155CC-4576-4931-BB12-A06B2BB07D5C}"/>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6" name="Espace réservé du pied de page 5">
            <a:extLst>
              <a:ext uri="{FF2B5EF4-FFF2-40B4-BE49-F238E27FC236}">
                <a16:creationId xmlns:a16="http://schemas.microsoft.com/office/drawing/2014/main" id="{1A346DF4-C6DC-47D4-8103-5C7A95396A8A}"/>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EF6C6DA-249B-494B-80DE-DA1787C846DE}"/>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19723739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4C5833-9491-447C-8033-4AD41EA348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60C8F955-DB6C-489B-8AA3-44E7A14B87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04F83289-1501-4CA4-9CEF-E519AECC0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9A2FBE01-7170-46F0-8153-6EE59393ABE9}"/>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6" name="Espace réservé du pied de page 5">
            <a:extLst>
              <a:ext uri="{FF2B5EF4-FFF2-40B4-BE49-F238E27FC236}">
                <a16:creationId xmlns:a16="http://schemas.microsoft.com/office/drawing/2014/main" id="{2956D2FE-4C1B-400D-9643-0BBB374FF639}"/>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74F6A85-838D-48A0-A893-7F217A7E0C21}"/>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21784077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8B1ECA-444B-42AD-A8C6-446CDACE2DC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F39A821E-91CD-4DE2-9442-CA547C73939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1580E6C-84DB-458C-AB09-5CA08910BCFD}"/>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5" name="Espace réservé du pied de page 4">
            <a:extLst>
              <a:ext uri="{FF2B5EF4-FFF2-40B4-BE49-F238E27FC236}">
                <a16:creationId xmlns:a16="http://schemas.microsoft.com/office/drawing/2014/main" id="{C56FCE3C-1D14-4BAA-9010-37A13A58C1A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20FC7EA-9858-4A73-BAAB-B894CB648A39}"/>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1244559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EAB836A-4BB3-47D7-A4BD-B44B114B49E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F8EFA334-8C81-4D0B-B629-EB3C9DF13FBD}"/>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A29D2D2-A602-4D79-9D2E-3B44A4306673}"/>
              </a:ext>
            </a:extLst>
          </p:cNvPr>
          <p:cNvSpPr>
            <a:spLocks noGrp="1"/>
          </p:cNvSpPr>
          <p:nvPr>
            <p:ph type="dt" sz="half" idx="10"/>
          </p:nvPr>
        </p:nvSpPr>
        <p:spPr/>
        <p:txBody>
          <a:bodyPr/>
          <a:lstStyle/>
          <a:p>
            <a:fld id="{3276324D-7080-472E-8004-CE16F00407F7}" type="datetimeFigureOut">
              <a:rPr lang="fr-BE" smtClean="0"/>
              <a:t>04-10-23</a:t>
            </a:fld>
            <a:endParaRPr lang="fr-BE"/>
          </a:p>
        </p:txBody>
      </p:sp>
      <p:sp>
        <p:nvSpPr>
          <p:cNvPr id="5" name="Espace réservé du pied de page 4">
            <a:extLst>
              <a:ext uri="{FF2B5EF4-FFF2-40B4-BE49-F238E27FC236}">
                <a16:creationId xmlns:a16="http://schemas.microsoft.com/office/drawing/2014/main" id="{BFA51633-8170-42B6-B082-BA9D8B2DDF9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F5AA08A-15C0-4432-815B-49CF5D51AA10}"/>
              </a:ext>
            </a:extLst>
          </p:cNvPr>
          <p:cNvSpPr>
            <a:spLocks noGrp="1"/>
          </p:cNvSpPr>
          <p:nvPr>
            <p:ph type="sldNum" sz="quarter" idx="12"/>
          </p:nvPr>
        </p:nvSpPr>
        <p:spPr/>
        <p:txBody>
          <a:bodyPr/>
          <a:lstStyle/>
          <a:p>
            <a:fld id="{ABBC313C-04CE-44C1-8203-0DFDE7F318E7}" type="slidenum">
              <a:rPr lang="fr-BE" smtClean="0"/>
              <a:t>‹N°›</a:t>
            </a:fld>
            <a:endParaRPr lang="fr-BE"/>
          </a:p>
        </p:txBody>
      </p:sp>
    </p:spTree>
    <p:extLst>
      <p:ext uri="{BB962C8B-B14F-4D97-AF65-F5344CB8AC3E}">
        <p14:creationId xmlns:p14="http://schemas.microsoft.com/office/powerpoint/2010/main" val="2220037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04-10-23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04-10-23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1879262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04-10-23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‹N°›</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41981DA-96D3-43B1-9B44-2832C2FE53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385BA11B-D6C4-4195-8D44-8DEE13BD1F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C451B74-8498-401C-AB20-069E7ADF1D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6324D-7080-472E-8004-CE16F00407F7}" type="datetimeFigureOut">
              <a:rPr lang="fr-BE" smtClean="0"/>
              <a:t>04-10-23</a:t>
            </a:fld>
            <a:endParaRPr lang="fr-BE"/>
          </a:p>
        </p:txBody>
      </p:sp>
      <p:sp>
        <p:nvSpPr>
          <p:cNvPr id="5" name="Espace réservé du pied de page 4">
            <a:extLst>
              <a:ext uri="{FF2B5EF4-FFF2-40B4-BE49-F238E27FC236}">
                <a16:creationId xmlns:a16="http://schemas.microsoft.com/office/drawing/2014/main" id="{9916A75E-6482-4968-A380-DC8399552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12E9C709-FE7F-4F82-B400-A183F31EF2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C313C-04CE-44C1-8203-0DFDE7F318E7}" type="slidenum">
              <a:rPr lang="fr-BE" smtClean="0"/>
              <a:t>‹N°›</a:t>
            </a:fld>
            <a:endParaRPr lang="fr-BE"/>
          </a:p>
        </p:txBody>
      </p:sp>
    </p:spTree>
    <p:extLst>
      <p:ext uri="{BB962C8B-B14F-4D97-AF65-F5344CB8AC3E}">
        <p14:creationId xmlns:p14="http://schemas.microsoft.com/office/powerpoint/2010/main" val="149727955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4.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hyperlink" Target="mailto:isabelle.salmon@forem.be?subject=Actualisation%20m&#233;tiers%20prioritaires%20Environnement%20et%20m&#233;tiers%20verts"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diagramLayout" Target="../diagrams/layout4.xml"/><Relationship Id="rId7" Type="http://schemas.openxmlformats.org/officeDocument/2006/relationships/image" Target="../media/image8.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diagramLayout" Target="../diagrams/layout5.xml"/><Relationship Id="rId7" Type="http://schemas.openxmlformats.org/officeDocument/2006/relationships/image" Target="../media/image10.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diagramLayout" Target="../diagrams/layout6.xml"/><Relationship Id="rId7" Type="http://schemas.openxmlformats.org/officeDocument/2006/relationships/image" Target="../media/image11.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7.xml"/><Relationship Id="rId7" Type="http://schemas.openxmlformats.org/officeDocument/2006/relationships/image" Target="../media/image12.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diagramLayout" Target="../diagrams/layout8.xml"/><Relationship Id="rId7" Type="http://schemas.openxmlformats.org/officeDocument/2006/relationships/image" Target="../media/image13.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diagramLayout" Target="../diagrams/layout9.xml"/><Relationship Id="rId7" Type="http://schemas.openxmlformats.org/officeDocument/2006/relationships/image" Target="../media/image14.png"/><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10" Type="http://schemas.openxmlformats.org/officeDocument/2006/relationships/hyperlink" Target="https://pixabay.com/en/new-icon-new-icon-sign-1497910/" TargetMode="External"/><Relationship Id="rId4" Type="http://schemas.openxmlformats.org/officeDocument/2006/relationships/diagramQuickStyle" Target="../diagrams/quickStyle9.xml"/><Relationship Id="rId9"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pixabay.com/en/new-icon-new-icon-sign-1497910/" TargetMode="External"/><Relationship Id="rId3" Type="http://schemas.openxmlformats.org/officeDocument/2006/relationships/diagramLayout" Target="../diagrams/layout10.xml"/><Relationship Id="rId7" Type="http://schemas.openxmlformats.org/officeDocument/2006/relationships/image" Target="../media/image15.png"/><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10" Type="http://schemas.openxmlformats.org/officeDocument/2006/relationships/slide" Target="slide23.xml"/><Relationship Id="rId4" Type="http://schemas.openxmlformats.org/officeDocument/2006/relationships/diagramQuickStyle" Target="../diagrams/quickStyle10.xml"/><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8.xml"/><Relationship Id="rId1" Type="http://schemas.openxmlformats.org/officeDocument/2006/relationships/themeOverride" Target="../theme/themeOverride2.xml"/><Relationship Id="rId6" Type="http://schemas.openxmlformats.org/officeDocument/2006/relationships/image" Target="../media/image19.png"/><Relationship Id="rId5" Type="http://schemas.openxmlformats.org/officeDocument/2006/relationships/slide" Target="slide26.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8.xml"/><Relationship Id="rId1" Type="http://schemas.openxmlformats.org/officeDocument/2006/relationships/themeOverride" Target="../theme/themeOverride3.xml"/><Relationship Id="rId5" Type="http://schemas.openxmlformats.org/officeDocument/2006/relationships/slide" Target="slide28.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2" name="Rectangle 141">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Personne tenant une sphère d’herbe">
            <a:extLst>
              <a:ext uri="{FF2B5EF4-FFF2-40B4-BE49-F238E27FC236}">
                <a16:creationId xmlns:a16="http://schemas.microsoft.com/office/drawing/2014/main" id="{4632D177-C452-96BD-F09B-D0B54BA77DB6}"/>
              </a:ext>
            </a:extLst>
          </p:cNvPr>
          <p:cNvPicPr>
            <a:picLocks noChangeAspect="1"/>
          </p:cNvPicPr>
          <p:nvPr/>
        </p:nvPicPr>
        <p:blipFill rotWithShape="1">
          <a:blip r:embed="rId2">
            <a:extLst>
              <a:ext uri="{28A0092B-C50C-407E-A947-70E740481C1C}">
                <a14:useLocalDpi xmlns:a14="http://schemas.microsoft.com/office/drawing/2010/main" val="0"/>
              </a:ext>
            </a:extLst>
          </a:blip>
          <a:srcRect t="790" r="-1" b="1694"/>
          <a:stretch/>
        </p:blipFill>
        <p:spPr>
          <a:xfrm>
            <a:off x="-1" y="190"/>
            <a:ext cx="8128855" cy="5291194"/>
          </a:xfrm>
          <a:prstGeom prst="rect">
            <a:avLst/>
          </a:prstGeom>
        </p:spPr>
      </p:pic>
      <p:sp>
        <p:nvSpPr>
          <p:cNvPr id="144" name="Rectangle 143">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2800" b="1" kern="1200" err="1">
                <a:solidFill>
                  <a:srgbClr val="FFFFFF"/>
                </a:solidFill>
                <a:latin typeface="+mj-lt"/>
                <a:ea typeface="+mj-ea"/>
                <a:cs typeface="+mj-cs"/>
              </a:rPr>
              <a:t>Environnement</a:t>
            </a:r>
            <a:r>
              <a:rPr lang="en-US" sz="2800" b="1" kern="1200">
                <a:solidFill>
                  <a:srgbClr val="FFFFFF"/>
                </a:solidFill>
                <a:latin typeface="+mj-lt"/>
                <a:ea typeface="+mj-ea"/>
                <a:cs typeface="+mj-cs"/>
              </a:rPr>
              <a:t> et métiers verts: Métiers </a:t>
            </a:r>
            <a:r>
              <a:rPr lang="en-US" sz="2800" b="1" kern="1200" err="1">
                <a:solidFill>
                  <a:srgbClr val="FFFFFF"/>
                </a:solidFill>
                <a:latin typeface="+mj-lt"/>
                <a:ea typeface="+mj-ea"/>
                <a:cs typeface="+mj-cs"/>
              </a:rPr>
              <a:t>prioritaires</a:t>
            </a:r>
            <a:r>
              <a:rPr lang="en-US" sz="2800" b="1" kern="1200">
                <a:solidFill>
                  <a:srgbClr val="FFFFFF"/>
                </a:solidFill>
                <a:latin typeface="+mj-lt"/>
                <a:ea typeface="+mj-ea"/>
                <a:cs typeface="+mj-cs"/>
              </a:rPr>
              <a:t> sur le Bassin Hainaut Centre</a:t>
            </a:r>
          </a:p>
        </p:txBody>
      </p:sp>
      <p:sp>
        <p:nvSpPr>
          <p:cNvPr id="148" name="Rectangle 14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8571507" y="5669430"/>
            <a:ext cx="3291839" cy="830453"/>
          </a:xfrm>
        </p:spPr>
        <p:txBody>
          <a:bodyPr vert="horz" lIns="91440" tIns="45720" rIns="91440" bIns="45720" rtlCol="0" anchor="ctr">
            <a:normAutofit/>
          </a:bodyPr>
          <a:lstStyle/>
          <a:p>
            <a:r>
              <a:rPr lang="en-US" sz="2000" b="1" kern="1200">
                <a:solidFill>
                  <a:srgbClr val="FFFFFF"/>
                </a:solidFill>
                <a:latin typeface="+mn-lt"/>
                <a:ea typeface="+mn-ea"/>
                <a:cs typeface="+mn-cs"/>
              </a:rPr>
              <a:t>Septembre 2023</a:t>
            </a:r>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3">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Tree>
    <p:extLst>
      <p:ext uri="{BB962C8B-B14F-4D97-AF65-F5344CB8AC3E}">
        <p14:creationId xmlns:p14="http://schemas.microsoft.com/office/powerpoint/2010/main" val="9046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66928" y="0"/>
            <a:ext cx="11155680" cy="2011680"/>
          </a:xfrm>
          <a:prstGeom prst="rect">
            <a:avLst/>
          </a:prstGeom>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0" name="ZoneTexte 3">
            <a:extLst>
              <a:ext uri="{FF2B5EF4-FFF2-40B4-BE49-F238E27FC236}">
                <a16:creationId xmlns:a16="http://schemas.microsoft.com/office/drawing/2014/main" id="{66D506B9-A795-862A-D6E7-2104857BABC3}"/>
              </a:ext>
            </a:extLst>
          </p:cNvPr>
          <p:cNvGraphicFramePr/>
          <p:nvPr>
            <p:extLst>
              <p:ext uri="{D42A27DB-BD31-4B8C-83A1-F6EECF244321}">
                <p14:modId xmlns:p14="http://schemas.microsoft.com/office/powerpoint/2010/main" val="2329795859"/>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9344507"/>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66928" y="0"/>
            <a:ext cx="11155680" cy="2011680"/>
          </a:xfrm>
          <a:prstGeom prst="rect">
            <a:avLst/>
          </a:prstGeom>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ZoneTexte 2">
            <a:extLst>
              <a:ext uri="{FF2B5EF4-FFF2-40B4-BE49-F238E27FC236}">
                <a16:creationId xmlns:a16="http://schemas.microsoft.com/office/drawing/2014/main" id="{E72F10F1-D555-BE32-0D7D-29E6089447BC}"/>
              </a:ext>
            </a:extLst>
          </p:cNvPr>
          <p:cNvSpPr txBox="1"/>
          <p:nvPr/>
        </p:nvSpPr>
        <p:spPr>
          <a:xfrm>
            <a:off x="1995948" y="2388956"/>
            <a:ext cx="8091948"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0" lang="fr-BE" b="1" i="0" u="none" strike="noStrike" kern="1200" cap="none" spc="0" normalizeH="0" baseline="0" noProof="0">
                <a:ln>
                  <a:noFill/>
                </a:ln>
                <a:solidFill>
                  <a:schemeClr val="accent1"/>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 Création » : </a:t>
            </a:r>
            <a:r>
              <a:rPr kumimoji="0" lang="fr-BE"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création » lorsque l’offre actuelle d’enseignement et/ou de formation est estimée insuffisante ou mal répartie géographiquement pour couvrir les besoins socio-économiques du territoire ou que les parcours de formation sont estimés incomplets.</a:t>
            </a:r>
          </a:p>
        </p:txBody>
      </p:sp>
      <p:sp>
        <p:nvSpPr>
          <p:cNvPr id="5" name="ZoneTexte 4">
            <a:extLst>
              <a:ext uri="{FF2B5EF4-FFF2-40B4-BE49-F238E27FC236}">
                <a16:creationId xmlns:a16="http://schemas.microsoft.com/office/drawing/2014/main" id="{DB15E8BA-376B-6CAE-023B-21CAF9F3B5AF}"/>
              </a:ext>
            </a:extLst>
          </p:cNvPr>
          <p:cNvSpPr txBox="1"/>
          <p:nvPr/>
        </p:nvSpPr>
        <p:spPr>
          <a:xfrm>
            <a:off x="1995948" y="4409129"/>
            <a:ext cx="8163115" cy="156100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R="0" lvl="0" defTabSz="914400" rtl="0" eaLnBrk="1" fontAlgn="auto" latinLnBrk="0" hangingPunct="1">
              <a:lnSpc>
                <a:spcPct val="107000"/>
              </a:lnSpc>
              <a:spcBef>
                <a:spcPts val="0"/>
              </a:spcBef>
              <a:spcAft>
                <a:spcPts val="600"/>
              </a:spcAft>
              <a:buClrTx/>
              <a:buSzTx/>
              <a:tabLst/>
              <a:defRPr/>
            </a:pPr>
            <a:r>
              <a:rPr kumimoji="0" lang="fr-BE" sz="1800" b="1" i="0" u="none" strike="noStrike" kern="1200" cap="none" spc="0" normalizeH="0" baseline="0" noProof="0">
                <a:ln>
                  <a:noFill/>
                </a:ln>
                <a:solidFill>
                  <a:schemeClr val="accent1"/>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«Maintien»</a:t>
            </a:r>
            <a:r>
              <a:rPr kumimoji="0" lang="fr-BE" sz="18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sz="14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maintien » lorsque l’offre d’enseignement et/ou de formation existante est suffisante et nécessaire pour assurer la continuité des parcours de formation, l’équilibre géographique de l’offre et pour couvrir les besoins socio-économiques identifiés dans le bassin. </a:t>
            </a:r>
          </a:p>
        </p:txBody>
      </p:sp>
    </p:spTree>
    <p:extLst>
      <p:ext uri="{BB962C8B-B14F-4D97-AF65-F5344CB8AC3E}">
        <p14:creationId xmlns:p14="http://schemas.microsoft.com/office/powerpoint/2010/main" val="17351171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3988165"/>
            <a:ext cx="10909640" cy="1420802"/>
          </a:xfrm>
        </p:spPr>
        <p:txBody>
          <a:bodyPr vert="horz" lIns="91440" tIns="45720" rIns="91440" bIns="45720" rtlCol="0" anchor="ctr">
            <a:noAutofit/>
          </a:bodyPr>
          <a:lstStyle/>
          <a:p>
            <a:pPr algn="ctr"/>
            <a:r>
              <a:rPr lang="en-US" sz="4000" b="1">
                <a:solidFill>
                  <a:srgbClr val="000000"/>
                </a:solidFill>
              </a:rPr>
              <a:t>O</a:t>
            </a:r>
            <a:r>
              <a:rPr lang="en-US" sz="4000" b="1" kern="1200">
                <a:solidFill>
                  <a:srgbClr val="000000"/>
                </a:solidFill>
                <a:latin typeface="+mj-lt"/>
                <a:ea typeface="+mj-ea"/>
                <a:cs typeface="+mj-cs"/>
              </a:rPr>
              <a:t>ffre de formation/</a:t>
            </a:r>
            <a:r>
              <a:rPr lang="en-US" sz="4000" b="1" err="1">
                <a:solidFill>
                  <a:srgbClr val="000000"/>
                </a:solidFill>
              </a:rPr>
              <a:t>enseignement</a:t>
            </a:r>
            <a:r>
              <a:rPr lang="en-US" sz="4000" b="1">
                <a:solidFill>
                  <a:srgbClr val="000000"/>
                </a:solidFill>
              </a:rPr>
              <a:t> </a:t>
            </a:r>
            <a:br>
              <a:rPr lang="en-US" sz="4000" b="1">
                <a:solidFill>
                  <a:srgbClr val="000000"/>
                </a:solidFill>
              </a:rPr>
            </a:br>
            <a:r>
              <a:rPr lang="en-US" sz="4000" b="1">
                <a:solidFill>
                  <a:srgbClr val="000000"/>
                </a:solidFill>
              </a:rPr>
              <a:t>&amp; Métiers Prioritaires </a:t>
            </a:r>
            <a:br>
              <a:rPr lang="en-US" sz="4000" b="1">
                <a:solidFill>
                  <a:srgbClr val="000000"/>
                </a:solidFill>
              </a:rPr>
            </a:br>
            <a:r>
              <a:rPr lang="en-US" sz="4000" b="1">
                <a:solidFill>
                  <a:srgbClr val="000000"/>
                </a:solidFill>
              </a:rPr>
              <a:t>de </a:t>
            </a:r>
            <a:r>
              <a:rPr lang="en-US" sz="4000" b="1" err="1">
                <a:solidFill>
                  <a:srgbClr val="000000"/>
                </a:solidFill>
              </a:rPr>
              <a:t>l’IBEFE</a:t>
            </a:r>
            <a:r>
              <a:rPr lang="en-US" sz="4000" b="1">
                <a:solidFill>
                  <a:srgbClr val="000000"/>
                </a:solidFill>
              </a:rPr>
              <a:t> Hainaut-Centre</a:t>
            </a:r>
            <a:endParaRPr lang="en-US" sz="4000" b="1"/>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41178" y="5665927"/>
            <a:ext cx="10909643" cy="552659"/>
          </a:xfrm>
        </p:spPr>
        <p:txBody>
          <a:bodyPr vert="horz" lIns="91440" tIns="45720" rIns="91440" bIns="45720" rtlCol="0" anchor="ctr">
            <a:normAutofit/>
          </a:bodyPr>
          <a:lstStyle/>
          <a:p>
            <a:pPr algn="ctr"/>
            <a:r>
              <a:rPr lang="en-US" b="1" err="1">
                <a:solidFill>
                  <a:schemeClr val="tx1"/>
                </a:solidFill>
              </a:rPr>
              <a:t>Environnement</a:t>
            </a:r>
            <a:r>
              <a:rPr lang="en-US" b="1">
                <a:solidFill>
                  <a:schemeClr val="tx1"/>
                </a:solidFill>
              </a:rPr>
              <a:t> et métiers verts</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3"/>
          <a:srcRect t="12867" b="46493"/>
          <a:stretch/>
        </p:blipFill>
        <p:spPr>
          <a:xfrm>
            <a:off x="320040" y="915743"/>
            <a:ext cx="5614416" cy="2703937"/>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lumMod val="50000"/>
            </a:schemeClr>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Icône de conversation avec flèches de recyclage">
            <a:extLst>
              <a:ext uri="{FF2B5EF4-FFF2-40B4-BE49-F238E27FC236}">
                <a16:creationId xmlns:a16="http://schemas.microsoft.com/office/drawing/2014/main" id="{EADE2565-2611-3526-8AD6-4E74FB50BAE9}"/>
              </a:ext>
            </a:extLst>
          </p:cNvPr>
          <p:cNvPicPr>
            <a:picLocks noChangeAspect="1"/>
          </p:cNvPicPr>
          <p:nvPr/>
        </p:nvPicPr>
        <p:blipFill>
          <a:blip r:embed="rId4">
            <a:extLst>
              <a:ext uri="{28A0092B-C50C-407E-A947-70E740481C1C}">
                <a14:useLocalDpi xmlns:a14="http://schemas.microsoft.com/office/drawing/2010/main" val="0"/>
              </a:ext>
            </a:extLst>
          </a:blip>
          <a:srcRect t="16714" b="16714"/>
          <a:stretch/>
        </p:blipFill>
        <p:spPr>
          <a:xfrm>
            <a:off x="6541136" y="1017703"/>
            <a:ext cx="5007385" cy="2374326"/>
          </a:xfrm>
          <a:prstGeom prst="rect">
            <a:avLst/>
          </a:prstGeom>
        </p:spPr>
      </p:pic>
    </p:spTree>
    <p:extLst>
      <p:ext uri="{BB962C8B-B14F-4D97-AF65-F5344CB8AC3E}">
        <p14:creationId xmlns:p14="http://schemas.microsoft.com/office/powerpoint/2010/main" val="1454800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DEFD06-80D3-4838-A19D-67029CA4FC9B}"/>
              </a:ext>
            </a:extLst>
          </p:cNvPr>
          <p:cNvSpPr>
            <a:spLocks noGrp="1"/>
          </p:cNvSpPr>
          <p:nvPr>
            <p:ph type="title"/>
          </p:nvPr>
        </p:nvSpPr>
        <p:spPr>
          <a:xfrm>
            <a:off x="643278" y="190321"/>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Aperçu des </a:t>
            </a:r>
            <a:r>
              <a:rPr lang="en-US" sz="5400" kern="1200" err="1">
                <a:solidFill>
                  <a:schemeClr val="tx1"/>
                </a:solidFill>
                <a:latin typeface="+mj-lt"/>
                <a:ea typeface="+mj-ea"/>
                <a:cs typeface="+mj-cs"/>
              </a:rPr>
              <a:t>opérateurs</a:t>
            </a:r>
            <a:endParaRPr lang="en-US" sz="5400" kern="1200">
              <a:solidFill>
                <a:schemeClr val="tx1"/>
              </a:solidFill>
              <a:latin typeface="+mj-lt"/>
              <a:ea typeface="+mj-ea"/>
              <a:cs typeface="+mj-cs"/>
            </a:endParaRPr>
          </a:p>
        </p:txBody>
      </p:sp>
      <p:sp>
        <p:nvSpPr>
          <p:cNvPr id="2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re 3">
            <a:extLst>
              <a:ext uri="{FF2B5EF4-FFF2-40B4-BE49-F238E27FC236}">
                <a16:creationId xmlns:a16="http://schemas.microsoft.com/office/drawing/2014/main" id="{87733EEF-8DE4-4578-9770-D518C56DED35}"/>
              </a:ext>
            </a:extLst>
          </p:cNvPr>
          <p:cNvSpPr txBox="1">
            <a:spLocks/>
          </p:cNvSpPr>
          <p:nvPr/>
        </p:nvSpPr>
        <p:spPr>
          <a:xfrm>
            <a:off x="533391" y="1845192"/>
            <a:ext cx="3429000" cy="621792"/>
          </a:xfrm>
          <a:prstGeom prst="rect">
            <a:avLst/>
          </a:prstGeom>
        </p:spPr>
        <p:txBody>
          <a:bodyPr vert="horz" lIns="91440" tIns="45720" rIns="91440" bIns="45720" rtlCol="0"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200" b="1" err="1">
                <a:solidFill>
                  <a:schemeClr val="accent5">
                    <a:lumMod val="50000"/>
                  </a:schemeClr>
                </a:solidFill>
                <a:latin typeface="+mn-lt"/>
                <a:ea typeface="+mn-ea"/>
                <a:cs typeface="+mn-cs"/>
              </a:rPr>
              <a:t>Horeca</a:t>
            </a:r>
            <a:r>
              <a:rPr lang="en-US" sz="3200" b="1">
                <a:solidFill>
                  <a:schemeClr val="accent5">
                    <a:lumMod val="50000"/>
                  </a:schemeClr>
                </a:solidFill>
                <a:latin typeface="+mn-lt"/>
                <a:ea typeface="+mn-ea"/>
                <a:cs typeface="+mn-cs"/>
              </a:rPr>
              <a:t>, Alimentation, </a:t>
            </a:r>
            <a:r>
              <a:rPr lang="en-US" sz="3200" b="1" err="1">
                <a:solidFill>
                  <a:schemeClr val="accent5">
                    <a:lumMod val="50000"/>
                  </a:schemeClr>
                </a:solidFill>
                <a:latin typeface="+mn-lt"/>
                <a:ea typeface="+mn-ea"/>
                <a:cs typeface="+mn-cs"/>
              </a:rPr>
              <a:t>Tourisme</a:t>
            </a:r>
            <a:endParaRPr lang="en-US" sz="3200" b="1">
              <a:solidFill>
                <a:schemeClr val="accent5">
                  <a:lumMod val="50000"/>
                </a:schemeClr>
              </a:solidFill>
              <a:latin typeface="+mn-lt"/>
              <a:ea typeface="+mn-ea"/>
              <a:cs typeface="+mn-cs"/>
            </a:endParaRPr>
          </a:p>
        </p:txBody>
      </p:sp>
      <p:grpSp>
        <p:nvGrpSpPr>
          <p:cNvPr id="3" name="Groupe 2">
            <a:extLst>
              <a:ext uri="{FF2B5EF4-FFF2-40B4-BE49-F238E27FC236}">
                <a16:creationId xmlns:a16="http://schemas.microsoft.com/office/drawing/2014/main" id="{51ED04F0-8943-4370-AAC2-1EE2E18D4312}"/>
              </a:ext>
            </a:extLst>
          </p:cNvPr>
          <p:cNvGrpSpPr/>
          <p:nvPr/>
        </p:nvGrpSpPr>
        <p:grpSpPr>
          <a:xfrm>
            <a:off x="4777751" y="161171"/>
            <a:ext cx="6903720" cy="5415554"/>
            <a:chOff x="0" y="2010160"/>
            <a:chExt cx="5865377" cy="4601036"/>
          </a:xfrm>
        </p:grpSpPr>
        <p:pic>
          <p:nvPicPr>
            <p:cNvPr id="4" name="Espace réservé pour une image  7">
              <a:extLst>
                <a:ext uri="{FF2B5EF4-FFF2-40B4-BE49-F238E27FC236}">
                  <a16:creationId xmlns:a16="http://schemas.microsoft.com/office/drawing/2014/main" id="{C9C91BDD-8A25-445B-8EEF-121D2EDBC6CB}"/>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backgroundRemoval t="5566" b="93537" l="3055" r="97267">
                          <a14:foregroundMark x1="5466" y1="59425" x2="5466" y2="59425"/>
                          <a14:foregroundMark x1="9646" y1="93716" x2="9646" y2="93716"/>
                          <a14:foregroundMark x1="4341" y1="79174" x2="4341" y2="79174"/>
                          <a14:foregroundMark x1="3376" y1="57092" x2="3376" y2="57092"/>
                          <a14:foregroundMark x1="3215" y1="77199" x2="3215" y2="77199"/>
                          <a14:foregroundMark x1="93569" y1="60323" x2="93569" y2="60323"/>
                          <a14:foregroundMark x1="97267" y1="31418" x2="97267" y2="31418"/>
                          <a14:foregroundMark x1="75723" y1="8977" x2="75723" y2="8977"/>
                          <a14:foregroundMark x1="63666" y1="8079" x2="63666" y2="8079"/>
                          <a14:foregroundMark x1="76527" y1="7181" x2="76527" y2="7181"/>
                          <a14:foregroundMark x1="64469" y1="5566" x2="64469" y2="5566"/>
                        </a14:backgroundRemoval>
                      </a14:imgEffect>
                    </a14:imgLayer>
                  </a14:imgProps>
                </a:ext>
                <a:ext uri="{28A0092B-C50C-407E-A947-70E740481C1C}">
                  <a14:useLocalDpi xmlns:a14="http://schemas.microsoft.com/office/drawing/2010/main" val="0"/>
                </a:ext>
              </a:extLst>
            </a:blip>
            <a:stretch/>
          </p:blipFill>
          <p:spPr>
            <a:xfrm>
              <a:off x="0" y="2010160"/>
              <a:ext cx="5865377" cy="4601036"/>
            </a:xfrm>
            <a:prstGeom prst="rect">
              <a:avLst/>
            </a:prstGeom>
          </p:spPr>
        </p:pic>
        <p:sp>
          <p:nvSpPr>
            <p:cNvPr id="5" name="ZoneTexte 4">
              <a:extLst>
                <a:ext uri="{FF2B5EF4-FFF2-40B4-BE49-F238E27FC236}">
                  <a16:creationId xmlns:a16="http://schemas.microsoft.com/office/drawing/2014/main" id="{F91AF216-BA9C-4140-922B-E0699D6472EC}"/>
                </a:ext>
              </a:extLst>
            </p:cNvPr>
            <p:cNvSpPr txBox="1"/>
            <p:nvPr/>
          </p:nvSpPr>
          <p:spPr>
            <a:xfrm>
              <a:off x="2651029" y="4206700"/>
              <a:ext cx="1434688" cy="584775"/>
            </a:xfrm>
            <a:prstGeom prst="rect">
              <a:avLst/>
            </a:prstGeom>
            <a:noFill/>
          </p:spPr>
          <p:txBody>
            <a:bodyPr wrap="none" rtlCol="0">
              <a:normAutofit/>
            </a:bodyPr>
            <a:lstStyle/>
            <a:p>
              <a:pPr algn="ctr">
                <a:lnSpc>
                  <a:spcPct val="90000"/>
                </a:lnSpc>
                <a:spcAft>
                  <a:spcPts val="600"/>
                </a:spcAft>
              </a:pPr>
              <a:r>
                <a:rPr lang="fr-BE" sz="1600" b="1">
                  <a:solidFill>
                    <a:schemeClr val="accent3">
                      <a:lumMod val="75000"/>
                    </a:schemeClr>
                  </a:solidFill>
                </a:rPr>
                <a:t>Enseignement </a:t>
              </a:r>
            </a:p>
            <a:p>
              <a:pPr algn="ctr">
                <a:lnSpc>
                  <a:spcPct val="90000"/>
                </a:lnSpc>
                <a:spcAft>
                  <a:spcPts val="600"/>
                </a:spcAft>
              </a:pPr>
              <a:r>
                <a:rPr lang="fr-BE" sz="1600" b="1">
                  <a:solidFill>
                    <a:schemeClr val="accent3">
                      <a:lumMod val="75000"/>
                    </a:schemeClr>
                  </a:solidFill>
                </a:rPr>
                <a:t>qualifiant</a:t>
              </a:r>
            </a:p>
          </p:txBody>
        </p:sp>
        <p:sp>
          <p:nvSpPr>
            <p:cNvPr id="6" name="ZoneTexte 5">
              <a:extLst>
                <a:ext uri="{FF2B5EF4-FFF2-40B4-BE49-F238E27FC236}">
                  <a16:creationId xmlns:a16="http://schemas.microsoft.com/office/drawing/2014/main" id="{DA907577-E829-4492-BE60-06063E9F4CA2}"/>
                </a:ext>
              </a:extLst>
            </p:cNvPr>
            <p:cNvSpPr txBox="1"/>
            <p:nvPr/>
          </p:nvSpPr>
          <p:spPr>
            <a:xfrm>
              <a:off x="2967893" y="4973141"/>
              <a:ext cx="1588383" cy="584775"/>
            </a:xfrm>
            <a:prstGeom prst="rect">
              <a:avLst/>
            </a:prstGeom>
            <a:noFill/>
          </p:spPr>
          <p:txBody>
            <a:bodyPr wrap="square" rtlCol="0">
              <a:normAutofit/>
            </a:bodyPr>
            <a:lstStyle/>
            <a:p>
              <a:pPr algn="ctr">
                <a:lnSpc>
                  <a:spcPct val="90000"/>
                </a:lnSpc>
                <a:spcAft>
                  <a:spcPts val="600"/>
                </a:spcAft>
              </a:pPr>
              <a:r>
                <a:rPr lang="fr-BE" sz="2000" b="1">
                  <a:solidFill>
                    <a:schemeClr val="accent3">
                      <a:lumMod val="75000"/>
                    </a:schemeClr>
                  </a:solidFill>
                </a:rPr>
                <a:t>Enseignement spécialisé</a:t>
              </a:r>
            </a:p>
          </p:txBody>
        </p:sp>
        <p:sp>
          <p:nvSpPr>
            <p:cNvPr id="7" name="ZoneTexte 6">
              <a:extLst>
                <a:ext uri="{FF2B5EF4-FFF2-40B4-BE49-F238E27FC236}">
                  <a16:creationId xmlns:a16="http://schemas.microsoft.com/office/drawing/2014/main" id="{1640A9FD-4F6E-4B31-89CF-DBEA01E63C2C}"/>
                </a:ext>
              </a:extLst>
            </p:cNvPr>
            <p:cNvSpPr txBox="1"/>
            <p:nvPr/>
          </p:nvSpPr>
          <p:spPr>
            <a:xfrm>
              <a:off x="1265756" y="4029543"/>
              <a:ext cx="835100"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IFAPME</a:t>
              </a:r>
            </a:p>
          </p:txBody>
        </p:sp>
        <p:sp>
          <p:nvSpPr>
            <p:cNvPr id="8" name="ZoneTexte 7">
              <a:extLst>
                <a:ext uri="{FF2B5EF4-FFF2-40B4-BE49-F238E27FC236}">
                  <a16:creationId xmlns:a16="http://schemas.microsoft.com/office/drawing/2014/main" id="{8CD0BE92-5EE1-49F5-9F31-5DC162A42664}"/>
                </a:ext>
              </a:extLst>
            </p:cNvPr>
            <p:cNvSpPr txBox="1"/>
            <p:nvPr/>
          </p:nvSpPr>
          <p:spPr>
            <a:xfrm>
              <a:off x="3183355" y="2917215"/>
              <a:ext cx="811569"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FOREM</a:t>
              </a:r>
            </a:p>
          </p:txBody>
        </p:sp>
        <p:sp>
          <p:nvSpPr>
            <p:cNvPr id="9" name="ZoneTexte 8">
              <a:extLst>
                <a:ext uri="{FF2B5EF4-FFF2-40B4-BE49-F238E27FC236}">
                  <a16:creationId xmlns:a16="http://schemas.microsoft.com/office/drawing/2014/main" id="{426EF82E-B3E8-4178-AD46-DAB9B098E366}"/>
                </a:ext>
              </a:extLst>
            </p:cNvPr>
            <p:cNvSpPr txBox="1"/>
            <p:nvPr/>
          </p:nvSpPr>
          <p:spPr>
            <a:xfrm>
              <a:off x="2282155" y="3442013"/>
              <a:ext cx="1094274" cy="584775"/>
            </a:xfrm>
            <a:prstGeom prst="rect">
              <a:avLst/>
            </a:prstGeom>
            <a:noFill/>
          </p:spPr>
          <p:txBody>
            <a:bodyPr wrap="none" rtlCol="0">
              <a:normAutofit/>
            </a:bodyPr>
            <a:lstStyle/>
            <a:p>
              <a:pPr algn="ctr">
                <a:lnSpc>
                  <a:spcPct val="90000"/>
                </a:lnSpc>
                <a:spcAft>
                  <a:spcPts val="600"/>
                </a:spcAft>
              </a:pPr>
              <a:r>
                <a:rPr lang="fr-BE" sz="1600" b="1">
                  <a:solidFill>
                    <a:schemeClr val="accent3">
                      <a:lumMod val="75000"/>
                    </a:schemeClr>
                  </a:solidFill>
                </a:rPr>
                <a:t>Promotion</a:t>
              </a:r>
            </a:p>
            <a:p>
              <a:pPr algn="ctr">
                <a:lnSpc>
                  <a:spcPct val="90000"/>
                </a:lnSpc>
                <a:spcAft>
                  <a:spcPts val="600"/>
                </a:spcAft>
              </a:pPr>
              <a:r>
                <a:rPr lang="fr-BE" sz="1600" b="1">
                  <a:solidFill>
                    <a:schemeClr val="accent3">
                      <a:lumMod val="75000"/>
                    </a:schemeClr>
                  </a:solidFill>
                </a:rPr>
                <a:t> sociale</a:t>
              </a:r>
            </a:p>
          </p:txBody>
        </p:sp>
        <p:sp>
          <p:nvSpPr>
            <p:cNvPr id="10" name="ZoneTexte 9">
              <a:extLst>
                <a:ext uri="{FF2B5EF4-FFF2-40B4-BE49-F238E27FC236}">
                  <a16:creationId xmlns:a16="http://schemas.microsoft.com/office/drawing/2014/main" id="{5427F38E-6124-468D-8BE2-A13BF650FE1A}"/>
                </a:ext>
              </a:extLst>
            </p:cNvPr>
            <p:cNvSpPr txBox="1"/>
            <p:nvPr/>
          </p:nvSpPr>
          <p:spPr>
            <a:xfrm>
              <a:off x="1178573" y="4680754"/>
              <a:ext cx="1434560" cy="584775"/>
            </a:xfrm>
            <a:prstGeom prst="rect">
              <a:avLst/>
            </a:prstGeom>
            <a:noFill/>
          </p:spPr>
          <p:txBody>
            <a:bodyPr wrap="none" rtlCol="0">
              <a:normAutofit/>
            </a:bodyPr>
            <a:lstStyle/>
            <a:p>
              <a:pPr>
                <a:lnSpc>
                  <a:spcPct val="90000"/>
                </a:lnSpc>
                <a:spcAft>
                  <a:spcPts val="600"/>
                </a:spcAft>
              </a:pPr>
              <a:r>
                <a:rPr lang="fr-BE" sz="1600" b="1">
                  <a:solidFill>
                    <a:schemeClr val="accent3">
                      <a:lumMod val="75000"/>
                    </a:schemeClr>
                  </a:solidFill>
                </a:rPr>
                <a:t>Validation des </a:t>
              </a:r>
            </a:p>
            <a:p>
              <a:pPr>
                <a:lnSpc>
                  <a:spcPct val="90000"/>
                </a:lnSpc>
                <a:spcAft>
                  <a:spcPts val="600"/>
                </a:spcAft>
              </a:pPr>
              <a:r>
                <a:rPr lang="fr-BE" sz="1600" b="1">
                  <a:solidFill>
                    <a:schemeClr val="accent3">
                      <a:lumMod val="75000"/>
                    </a:schemeClr>
                  </a:solidFill>
                </a:rPr>
                <a:t>compétences</a:t>
              </a:r>
            </a:p>
          </p:txBody>
        </p:sp>
        <p:sp>
          <p:nvSpPr>
            <p:cNvPr id="11" name="ZoneTexte 10">
              <a:extLst>
                <a:ext uri="{FF2B5EF4-FFF2-40B4-BE49-F238E27FC236}">
                  <a16:creationId xmlns:a16="http://schemas.microsoft.com/office/drawing/2014/main" id="{07637CC1-29D7-42A7-A7B1-C0DDC3D50C6A}"/>
                </a:ext>
              </a:extLst>
            </p:cNvPr>
            <p:cNvSpPr txBox="1"/>
            <p:nvPr/>
          </p:nvSpPr>
          <p:spPr>
            <a:xfrm>
              <a:off x="4406187" y="5056537"/>
              <a:ext cx="585417"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OISP</a:t>
              </a:r>
            </a:p>
          </p:txBody>
        </p:sp>
        <p:sp>
          <p:nvSpPr>
            <p:cNvPr id="12" name="ZoneTexte 11">
              <a:extLst>
                <a:ext uri="{FF2B5EF4-FFF2-40B4-BE49-F238E27FC236}">
                  <a16:creationId xmlns:a16="http://schemas.microsoft.com/office/drawing/2014/main" id="{DABD7AF2-E4C7-47DB-87B8-BFDF8804A786}"/>
                </a:ext>
              </a:extLst>
            </p:cNvPr>
            <p:cNvSpPr txBox="1"/>
            <p:nvPr/>
          </p:nvSpPr>
          <p:spPr>
            <a:xfrm>
              <a:off x="4267933" y="3680056"/>
              <a:ext cx="551048" cy="338554"/>
            </a:xfrm>
            <a:prstGeom prst="rect">
              <a:avLst/>
            </a:prstGeom>
            <a:noFill/>
          </p:spPr>
          <p:txBody>
            <a:bodyPr wrap="none" rtlCol="0">
              <a:normAutofit/>
            </a:bodyPr>
            <a:lstStyle/>
            <a:p>
              <a:pPr>
                <a:lnSpc>
                  <a:spcPct val="90000"/>
                </a:lnSpc>
                <a:spcAft>
                  <a:spcPts val="600"/>
                </a:spcAft>
              </a:pPr>
              <a:r>
                <a:rPr lang="fr-BE" sz="2000" b="1">
                  <a:solidFill>
                    <a:schemeClr val="accent3">
                      <a:lumMod val="75000"/>
                    </a:schemeClr>
                  </a:solidFill>
                </a:rPr>
                <a:t>CTA </a:t>
              </a:r>
            </a:p>
          </p:txBody>
        </p:sp>
      </p:grpSp>
      <p:pic>
        <p:nvPicPr>
          <p:cNvPr id="17" name="Image 16">
            <a:extLst>
              <a:ext uri="{FF2B5EF4-FFF2-40B4-BE49-F238E27FC236}">
                <a16:creationId xmlns:a16="http://schemas.microsoft.com/office/drawing/2014/main" id="{35F4471F-0150-4AB6-A535-30D02B7447C2}"/>
              </a:ext>
            </a:extLst>
          </p:cNvPr>
          <p:cNvPicPr>
            <a:picLocks noChangeAspect="1"/>
          </p:cNvPicPr>
          <p:nvPr/>
        </p:nvPicPr>
        <p:blipFill>
          <a:blip r:embed="rId4"/>
          <a:stretch>
            <a:fillRect/>
          </a:stretch>
        </p:blipFill>
        <p:spPr>
          <a:xfrm>
            <a:off x="813742" y="2913233"/>
            <a:ext cx="2914165" cy="3390125"/>
          </a:xfrm>
          <a:prstGeom prst="rect">
            <a:avLst/>
          </a:prstGeom>
        </p:spPr>
      </p:pic>
      <p:graphicFrame>
        <p:nvGraphicFramePr>
          <p:cNvPr id="15" name="Tableau 14">
            <a:extLst>
              <a:ext uri="{FF2B5EF4-FFF2-40B4-BE49-F238E27FC236}">
                <a16:creationId xmlns:a16="http://schemas.microsoft.com/office/drawing/2014/main" id="{01600422-010B-311D-C0F8-3319520155E6}"/>
              </a:ext>
            </a:extLst>
          </p:cNvPr>
          <p:cNvGraphicFramePr>
            <a:graphicFrameLocks noGrp="1"/>
          </p:cNvGraphicFramePr>
          <p:nvPr>
            <p:extLst>
              <p:ext uri="{D42A27DB-BD31-4B8C-83A1-F6EECF244321}">
                <p14:modId xmlns:p14="http://schemas.microsoft.com/office/powerpoint/2010/main" val="4030279746"/>
              </p:ext>
            </p:extLst>
          </p:nvPr>
        </p:nvGraphicFramePr>
        <p:xfrm>
          <a:off x="7853485" y="5139976"/>
          <a:ext cx="3578747" cy="1482534"/>
        </p:xfrm>
        <a:graphic>
          <a:graphicData uri="http://schemas.openxmlformats.org/drawingml/2006/table">
            <a:tbl>
              <a:tblPr/>
              <a:tblGrid>
                <a:gridCol w="180754">
                  <a:extLst>
                    <a:ext uri="{9D8B030D-6E8A-4147-A177-3AD203B41FA5}">
                      <a16:colId xmlns:a16="http://schemas.microsoft.com/office/drawing/2014/main" val="1349089487"/>
                    </a:ext>
                  </a:extLst>
                </a:gridCol>
                <a:gridCol w="1275907">
                  <a:extLst>
                    <a:ext uri="{9D8B030D-6E8A-4147-A177-3AD203B41FA5}">
                      <a16:colId xmlns:a16="http://schemas.microsoft.com/office/drawing/2014/main" val="858679692"/>
                    </a:ext>
                  </a:extLst>
                </a:gridCol>
                <a:gridCol w="2122086">
                  <a:extLst>
                    <a:ext uri="{9D8B030D-6E8A-4147-A177-3AD203B41FA5}">
                      <a16:colId xmlns:a16="http://schemas.microsoft.com/office/drawing/2014/main" val="3102730117"/>
                    </a:ext>
                  </a:extLst>
                </a:gridCol>
              </a:tblGrid>
              <a:tr h="2887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Opérateurs</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Unités de comptage 2023</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256139696"/>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PE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587213141"/>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Alt.</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105315614"/>
                  </a:ext>
                </a:extLst>
              </a:tr>
              <a:tr h="8340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kumimoji="0" lang="fr-BE" sz="1200" b="0" i="0" u="none" strike="noStrike" kern="0" cap="none" spc="0" normalizeH="0" baseline="0">
                        <a:ln>
                          <a:noFill/>
                        </a:ln>
                        <a:solidFill>
                          <a:prstClr val="white"/>
                        </a:solidFill>
                        <a:effectLst/>
                        <a:uLnTx/>
                        <a:uFillTx/>
                        <a:latin typeface="Calibri" panose="020F0502020204030204"/>
                        <a:cs typeface="Times New Roman" panose="02020603050405020304" pitchFamily="18"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C0066"/>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spécialisé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383311269"/>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Forem</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469590157"/>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IFAPME </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001897575"/>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Promotion sociale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Données 2020-21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190795048"/>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Centre de compétence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9745794"/>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CISP</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0677759"/>
                  </a:ext>
                </a:extLst>
              </a:tr>
            </a:tbl>
          </a:graphicData>
        </a:graphic>
      </p:graphicFrame>
    </p:spTree>
    <p:extLst>
      <p:ext uri="{BB962C8B-B14F-4D97-AF65-F5344CB8AC3E}">
        <p14:creationId xmlns:p14="http://schemas.microsoft.com/office/powerpoint/2010/main" val="251289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a:t>5 métiers </a:t>
            </a:r>
            <a:r>
              <a:rPr lang="en-US" sz="3200" b="1" err="1"/>
              <a:t>prioritaires</a:t>
            </a:r>
            <a:r>
              <a:rPr lang="en-US" sz="3200" b="1"/>
              <a:t> </a:t>
            </a:r>
            <a:r>
              <a:rPr lang="en-US" sz="3200" b="1" err="1"/>
              <a:t>identifiés</a:t>
            </a:r>
            <a:r>
              <a:rPr lang="en-US" sz="3200" b="1"/>
              <a:t> </a:t>
            </a:r>
            <a:r>
              <a:rPr lang="en-US" sz="3200" b="1" err="1"/>
              <a:t>en</a:t>
            </a:r>
            <a:r>
              <a:rPr lang="en-US" sz="3200" b="1"/>
              <a:t> 2022 </a:t>
            </a:r>
            <a:br>
              <a:rPr lang="en-US" sz="3200" b="1"/>
            </a:br>
            <a:r>
              <a:rPr lang="en-US" sz="3200" b="1"/>
              <a:t>dans les</a:t>
            </a:r>
            <a:br>
              <a:rPr lang="en-US" sz="3200" b="1"/>
            </a:br>
            <a:r>
              <a:rPr lang="en-US" sz="3200" b="1" err="1"/>
              <a:t>Thématiques</a:t>
            </a:r>
            <a:r>
              <a:rPr lang="en-US" sz="3200" b="1"/>
              <a:t> Communes de </a:t>
            </a:r>
            <a:br>
              <a:rPr lang="en-US" sz="3200" b="1"/>
            </a:br>
            <a:r>
              <a:rPr lang="en-US" sz="3200" b="1" err="1"/>
              <a:t>l’IBEFE</a:t>
            </a:r>
            <a:r>
              <a:rPr lang="en-US" sz="3200" b="1"/>
              <a:t> Hainaut-Centre  </a:t>
            </a:r>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1010696942"/>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7404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kumimoji="0" lang="en-US" sz="3200" b="1" i="0" u="none" strike="noStrike" kern="1200" cap="none" spc="0" normalizeH="0" baseline="0" noProof="0" err="1">
                <a:ln>
                  <a:noFill/>
                </a:ln>
                <a:solidFill>
                  <a:prstClr val="black"/>
                </a:solidFill>
                <a:effectLst/>
                <a:uLnTx/>
                <a:uFillTx/>
                <a:latin typeface="Calibri Light" panose="020F0302020204030204"/>
                <a:ea typeface="+mj-ea"/>
                <a:cs typeface="+mj-cs"/>
              </a:rPr>
              <a:t>Actualisation</a:t>
            </a:r>
            <a:r>
              <a:rPr kumimoji="0" lang="en-US" sz="3200" b="1" i="0" u="none" strike="noStrike" kern="1200" cap="none" spc="0" normalizeH="0" baseline="0" noProof="0">
                <a:ln>
                  <a:noFill/>
                </a:ln>
                <a:solidFill>
                  <a:prstClr val="black"/>
                </a:solidFill>
                <a:effectLst/>
                <a:uLnTx/>
                <a:uFillTx/>
                <a:latin typeface="Calibri Light" panose="020F0302020204030204"/>
                <a:ea typeface="+mj-ea"/>
                <a:cs typeface="+mj-cs"/>
              </a:rPr>
              <a:t> des métiers </a:t>
            </a:r>
            <a:r>
              <a:rPr kumimoji="0" lang="en-US" sz="3200" b="1" i="0" u="none" strike="noStrike" kern="1200" cap="none" spc="0" normalizeH="0" baseline="0" noProof="0" err="1">
                <a:ln>
                  <a:noFill/>
                </a:ln>
                <a:solidFill>
                  <a:prstClr val="black"/>
                </a:solidFill>
                <a:effectLst/>
                <a:uLnTx/>
                <a:uFillTx/>
                <a:latin typeface="Calibri Light" panose="020F0302020204030204"/>
                <a:ea typeface="+mj-ea"/>
                <a:cs typeface="+mj-cs"/>
              </a:rPr>
              <a:t>prioritaires</a:t>
            </a:r>
            <a:r>
              <a:rPr kumimoji="0" lang="en-US" sz="3200" b="1" i="0" u="none" strike="noStrike" kern="1200" cap="none" spc="0" normalizeH="0" baseline="0" noProof="0">
                <a:ln>
                  <a:noFill/>
                </a:ln>
                <a:solidFill>
                  <a:prstClr val="black"/>
                </a:solidFill>
                <a:effectLst/>
                <a:uLnTx/>
                <a:uFillTx/>
                <a:latin typeface="Calibri Light" panose="020F0302020204030204"/>
                <a:ea typeface="+mj-ea"/>
                <a:cs typeface="+mj-cs"/>
              </a:rPr>
              <a:t> :</a:t>
            </a:r>
            <a:br>
              <a:rPr kumimoji="0" lang="en-US" sz="3200" b="1" i="0" u="none" strike="noStrike" kern="1200" cap="none" spc="0" normalizeH="0" baseline="0" noProof="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a:ln>
                  <a:noFill/>
                </a:ln>
                <a:solidFill>
                  <a:prstClr val="black"/>
                </a:solidFill>
                <a:effectLst/>
                <a:uLnTx/>
                <a:uFillTx/>
                <a:latin typeface="Calibri Light" panose="020F0302020204030204"/>
                <a:ea typeface="+mj-ea"/>
                <a:cs typeface="+mj-cs"/>
              </a:rPr>
              <a:t>Propositions 2023</a:t>
            </a:r>
            <a:endParaRPr lang="en-US" sz="3200" b="1"/>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3420806886"/>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0490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1306C1-F07C-4D9E-8FD8-C1B95AF76EF0}"/>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4200" b="1" kern="1200" cap="none">
                <a:solidFill>
                  <a:schemeClr val="tx1"/>
                </a:solidFill>
                <a:latin typeface="+mj-lt"/>
                <a:ea typeface="+mj-ea"/>
                <a:cs typeface="+mj-cs"/>
              </a:rPr>
              <a:t>Proposition </a:t>
            </a:r>
            <a:r>
              <a:rPr lang="en-US" sz="4200" b="1" kern="1200" cap="none" err="1">
                <a:solidFill>
                  <a:schemeClr val="tx1"/>
                </a:solidFill>
                <a:latin typeface="+mj-lt"/>
                <a:ea typeface="+mj-ea"/>
                <a:cs typeface="+mj-cs"/>
              </a:rPr>
              <a:t>d’actualisation</a:t>
            </a:r>
            <a:r>
              <a:rPr lang="en-US" sz="4200" b="1" kern="1200" cap="none">
                <a:solidFill>
                  <a:schemeClr val="tx1"/>
                </a:solidFill>
                <a:latin typeface="+mj-lt"/>
                <a:ea typeface="+mj-ea"/>
                <a:cs typeface="+mj-cs"/>
              </a:rPr>
              <a:t> des métiers </a:t>
            </a:r>
            <a:r>
              <a:rPr lang="en-US" sz="4200" b="1" kern="1200" cap="none" err="1">
                <a:solidFill>
                  <a:schemeClr val="tx1"/>
                </a:solidFill>
                <a:latin typeface="+mj-lt"/>
                <a:ea typeface="+mj-ea"/>
                <a:cs typeface="+mj-cs"/>
              </a:rPr>
              <a:t>prioritaires</a:t>
            </a:r>
            <a:r>
              <a:rPr lang="en-US" sz="4200" b="1" kern="1200" cap="none">
                <a:solidFill>
                  <a:schemeClr val="tx1"/>
                </a:solidFill>
                <a:latin typeface="+mj-lt"/>
                <a:ea typeface="+mj-ea"/>
                <a:cs typeface="+mj-cs"/>
              </a:rPr>
              <a:t> 2023 pour le </a:t>
            </a:r>
            <a:r>
              <a:rPr lang="en-US" sz="4200" b="1" kern="1200" cap="none" err="1">
                <a:solidFill>
                  <a:schemeClr val="tx1"/>
                </a:solidFill>
                <a:latin typeface="+mj-lt"/>
                <a:ea typeface="+mj-ea"/>
                <a:cs typeface="+mj-cs"/>
              </a:rPr>
              <a:t>secteur</a:t>
            </a:r>
            <a:r>
              <a:rPr lang="en-US" sz="4200" b="1"/>
              <a:t> </a:t>
            </a:r>
            <a:r>
              <a:rPr lang="en-US" sz="4200" b="1" err="1"/>
              <a:t>Environnement</a:t>
            </a:r>
            <a:r>
              <a:rPr lang="en-US" sz="4200" b="1"/>
              <a:t> et Métiers Verts</a:t>
            </a:r>
            <a:endParaRPr lang="en-US" sz="4200" b="1" kern="1200">
              <a:solidFill>
                <a:schemeClr val="tx1"/>
              </a:solidFill>
              <a:latin typeface="+mj-lt"/>
              <a:ea typeface="+mj-ea"/>
              <a:cs typeface="+mj-cs"/>
            </a:endParaRPr>
          </a:p>
        </p:txBody>
      </p:sp>
      <p:sp>
        <p:nvSpPr>
          <p:cNvPr id="4" name="ZoneTexte 3">
            <a:extLst>
              <a:ext uri="{FF2B5EF4-FFF2-40B4-BE49-F238E27FC236}">
                <a16:creationId xmlns:a16="http://schemas.microsoft.com/office/drawing/2014/main" id="{0C661D9C-0011-DCA5-BF39-E8A369D7903D}"/>
              </a:ext>
            </a:extLst>
          </p:cNvPr>
          <p:cNvSpPr txBox="1"/>
          <p:nvPr/>
        </p:nvSpPr>
        <p:spPr>
          <a:xfrm>
            <a:off x="2093081" y="2537266"/>
            <a:ext cx="9394624" cy="275382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fr-BE" b="1" u="sng">
                <a:solidFill>
                  <a:schemeClr val="accent3"/>
                </a:solidFill>
              </a:rPr>
              <a:t>5 métiers pour lesquels les recommandations 2022 de l’IBEFE restent identiques.</a:t>
            </a:r>
          </a:p>
          <a:p>
            <a:pPr marL="57150">
              <a:lnSpc>
                <a:spcPct val="90000"/>
              </a:lnSpc>
              <a:spcAft>
                <a:spcPts val="600"/>
              </a:spcAft>
            </a:pPr>
            <a:endParaRPr lang="fr-BE" sz="1700" b="1"/>
          </a:p>
          <a:p>
            <a:pPr marL="285750" indent="-228600">
              <a:lnSpc>
                <a:spcPct val="90000"/>
              </a:lnSpc>
              <a:spcAft>
                <a:spcPts val="600"/>
              </a:spcAft>
              <a:buFont typeface="Arial" panose="020B0604020202020204" pitchFamily="34" charset="0"/>
              <a:buChar char="•"/>
            </a:pPr>
            <a:r>
              <a:rPr lang="fr-BE" b="1" u="sng">
                <a:solidFill>
                  <a:schemeClr val="accent3"/>
                </a:solidFill>
              </a:rPr>
              <a:t>3 nouveaux métiers entrent dans la liste des métiers prioritaires 2023 :</a:t>
            </a:r>
          </a:p>
          <a:p>
            <a:pPr marL="514350" lvl="1">
              <a:lnSpc>
                <a:spcPct val="90000"/>
              </a:lnSpc>
              <a:spcAft>
                <a:spcPts val="600"/>
              </a:spcAft>
            </a:pPr>
            <a:r>
              <a:rPr lang="fr-BE" sz="1700" u="sng"/>
              <a:t>Expert en sécurité, hygiène et environnement</a:t>
            </a:r>
            <a:r>
              <a:rPr lang="fr-BE" sz="1700"/>
              <a:t> : </a:t>
            </a:r>
            <a:r>
              <a:rPr lang="fr-BE" sz="1700">
                <a:sym typeface="Wingdings" panose="05000000000000000000" pitchFamily="2" charset="2"/>
              </a:rPr>
              <a:t> Maintien FI et Création FA</a:t>
            </a:r>
          </a:p>
          <a:p>
            <a:pPr marL="514350" lvl="1">
              <a:lnSpc>
                <a:spcPct val="90000"/>
              </a:lnSpc>
              <a:spcAft>
                <a:spcPts val="600"/>
              </a:spcAft>
            </a:pPr>
            <a:r>
              <a:rPr lang="fr-BE" sz="1700" u="sng">
                <a:sym typeface="Wingdings" panose="05000000000000000000" pitchFamily="2" charset="2"/>
              </a:rPr>
              <a:t>Valoriste en construction </a:t>
            </a:r>
            <a:r>
              <a:rPr lang="fr-BE" sz="1700">
                <a:sym typeface="Wingdings" panose="05000000000000000000" pitchFamily="2" charset="2"/>
              </a:rPr>
              <a:t>:  Création FI et FA</a:t>
            </a:r>
          </a:p>
          <a:p>
            <a:pPr marL="514350" lvl="1">
              <a:lnSpc>
                <a:spcPct val="90000"/>
              </a:lnSpc>
              <a:spcAft>
                <a:spcPts val="600"/>
              </a:spcAft>
            </a:pPr>
            <a:r>
              <a:rPr lang="fr-BE" sz="1700" u="sng">
                <a:sym typeface="Wingdings" panose="05000000000000000000" pitchFamily="2" charset="2"/>
              </a:rPr>
              <a:t>Installateur/Conseiller en énergies renouvelables </a:t>
            </a:r>
            <a:r>
              <a:rPr lang="fr-BE" sz="1700">
                <a:sym typeface="Wingdings" panose="05000000000000000000" pitchFamily="2" charset="2"/>
              </a:rPr>
              <a:t>:  Création FA</a:t>
            </a:r>
          </a:p>
          <a:p>
            <a:pPr marL="514350" lvl="1">
              <a:lnSpc>
                <a:spcPct val="90000"/>
              </a:lnSpc>
              <a:spcAft>
                <a:spcPts val="600"/>
              </a:spcAft>
            </a:pPr>
            <a:endParaRPr lang="fr-BE" sz="1700" b="1"/>
          </a:p>
        </p:txBody>
      </p:sp>
      <p:sp>
        <p:nvSpPr>
          <p:cNvPr id="5" name="ZoneTexte 4">
            <a:extLst>
              <a:ext uri="{FF2B5EF4-FFF2-40B4-BE49-F238E27FC236}">
                <a16:creationId xmlns:a16="http://schemas.microsoft.com/office/drawing/2014/main" id="{E02EE400-7B23-34D6-88CE-8890065C0894}"/>
              </a:ext>
            </a:extLst>
          </p:cNvPr>
          <p:cNvSpPr txBox="1"/>
          <p:nvPr/>
        </p:nvSpPr>
        <p:spPr>
          <a:xfrm rot="16200000">
            <a:off x="-787007" y="3678356"/>
            <a:ext cx="4089721" cy="830997"/>
          </a:xfrm>
          <a:prstGeom prst="rect">
            <a:avLst/>
          </a:prstGeom>
          <a:solidFill>
            <a:schemeClr val="accent2">
              <a:lumMod val="40000"/>
              <a:lumOff val="60000"/>
            </a:schemeClr>
          </a:solidFill>
        </p:spPr>
        <p:txBody>
          <a:bodyPr wrap="square" rtlCol="0">
            <a:spAutoFit/>
          </a:bodyPr>
          <a:lstStyle/>
          <a:p>
            <a:pPr algn="ctr"/>
            <a:r>
              <a:rPr lang="fr-BE" sz="4800"/>
              <a:t>En </a:t>
            </a:r>
            <a:r>
              <a:rPr lang="fr-BE" sz="4800" err="1"/>
              <a:t>resumé</a:t>
            </a:r>
            <a:endParaRPr lang="fr-BE" sz="4800"/>
          </a:p>
        </p:txBody>
      </p:sp>
      <p:pic>
        <p:nvPicPr>
          <p:cNvPr id="6" name="Graphique 5" descr="Adresse de courrier contour">
            <a:hlinkClick r:id="rId3"/>
            <a:extLst>
              <a:ext uri="{FF2B5EF4-FFF2-40B4-BE49-F238E27FC236}">
                <a16:creationId xmlns:a16="http://schemas.microsoft.com/office/drawing/2014/main" id="{0E42E909-96FC-4505-B504-F2AB76A717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16231" y="5393236"/>
            <a:ext cx="900000" cy="900000"/>
          </a:xfrm>
          <a:prstGeom prst="rect">
            <a:avLst/>
          </a:prstGeom>
        </p:spPr>
      </p:pic>
      <p:sp>
        <p:nvSpPr>
          <p:cNvPr id="3" name="Rectangle 2">
            <a:extLst>
              <a:ext uri="{FF2B5EF4-FFF2-40B4-BE49-F238E27FC236}">
                <a16:creationId xmlns:a16="http://schemas.microsoft.com/office/drawing/2014/main" id="{9CBF66CE-C466-42C6-9FF8-00DDD49957E1}"/>
              </a:ext>
            </a:extLst>
          </p:cNvPr>
          <p:cNvSpPr/>
          <p:nvPr/>
        </p:nvSpPr>
        <p:spPr>
          <a:xfrm>
            <a:off x="8962621" y="4622018"/>
            <a:ext cx="2007219" cy="669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bg1"/>
                </a:solidFill>
              </a:rPr>
              <a:t>Je communique mon avis à l’IBEFE</a:t>
            </a:r>
          </a:p>
        </p:txBody>
      </p:sp>
    </p:spTree>
    <p:extLst>
      <p:ext uri="{BB962C8B-B14F-4D97-AF65-F5344CB8AC3E}">
        <p14:creationId xmlns:p14="http://schemas.microsoft.com/office/powerpoint/2010/main" val="52629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Personne tenant une sphère d’herbe">
            <a:extLst>
              <a:ext uri="{FF2B5EF4-FFF2-40B4-BE49-F238E27FC236}">
                <a16:creationId xmlns:a16="http://schemas.microsoft.com/office/drawing/2014/main" id="{4632D177-C452-96BD-F09B-D0B54BA77DB6}"/>
              </a:ext>
            </a:extLst>
          </p:cNvPr>
          <p:cNvPicPr>
            <a:picLocks noChangeAspect="1"/>
          </p:cNvPicPr>
          <p:nvPr/>
        </p:nvPicPr>
        <p:blipFill>
          <a:blip r:embed="rId3">
            <a:extLst>
              <a:ext uri="{28A0092B-C50C-407E-A947-70E740481C1C}">
                <a14:useLocalDpi xmlns:a14="http://schemas.microsoft.com/office/drawing/2010/main" val="0"/>
              </a:ext>
            </a:extLst>
          </a:blip>
          <a:srcRect t="1181" b="1181"/>
          <a:stretch/>
        </p:blipFill>
        <p:spPr>
          <a:xfrm>
            <a:off x="-1" y="190"/>
            <a:ext cx="8128855" cy="5291194"/>
          </a:xfrm>
          <a:prstGeom prst="rect">
            <a:avLst/>
          </a:prstGeom>
        </p:spPr>
      </p:pic>
      <p:sp>
        <p:nvSpPr>
          <p:cNvPr id="113" name="Rectangle 11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2800" b="1" err="1">
                <a:solidFill>
                  <a:srgbClr val="FFFFFF"/>
                </a:solidFill>
              </a:rPr>
              <a:t>Environnement</a:t>
            </a:r>
            <a:r>
              <a:rPr lang="en-US" sz="2800" b="1">
                <a:solidFill>
                  <a:srgbClr val="FFFFFF"/>
                </a:solidFill>
              </a:rPr>
              <a:t> et Métiers Verts</a:t>
            </a:r>
            <a:endParaRPr lang="en-US" sz="2800" b="1" kern="1200">
              <a:solidFill>
                <a:srgbClr val="FFFFFF"/>
              </a:solidFill>
              <a:latin typeface="+mj-lt"/>
              <a:ea typeface="+mj-ea"/>
              <a:cs typeface="+mj-cs"/>
            </a:endParaRPr>
          </a:p>
        </p:txBody>
      </p:sp>
      <p:sp>
        <p:nvSpPr>
          <p:cNvPr id="117" name="Rectangle 1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4">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
        <p:nvSpPr>
          <p:cNvPr id="12" name="Sous-titre 2">
            <a:extLst>
              <a:ext uri="{FF2B5EF4-FFF2-40B4-BE49-F238E27FC236}">
                <a16:creationId xmlns:a16="http://schemas.microsoft.com/office/drawing/2014/main" id="{25931932-ACAE-4D8C-9219-A226BE683C2C}"/>
              </a:ext>
            </a:extLst>
          </p:cNvPr>
          <p:cNvSpPr txBox="1">
            <a:spLocks/>
          </p:cNvSpPr>
          <p:nvPr/>
        </p:nvSpPr>
        <p:spPr>
          <a:xfrm>
            <a:off x="8664747" y="5353136"/>
            <a:ext cx="3200400" cy="1463040"/>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Wingdings 3" pitchFamily="18" charset="2"/>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Wingdings 3" pitchFamily="18" charset="2"/>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Wingdings 3" pitchFamily="18" charset="2"/>
              <a:buNone/>
              <a:defRPr sz="1000" kern="1200">
                <a:solidFill>
                  <a:schemeClr val="tx1"/>
                </a:solidFill>
                <a:latin typeface="+mn-lt"/>
                <a:ea typeface="+mn-ea"/>
                <a:cs typeface="+mn-cs"/>
              </a:defRPr>
            </a:lvl9pPr>
          </a:lstStyle>
          <a:p>
            <a:r>
              <a:rPr lang="fr-FR" sz="2400" b="1">
                <a:solidFill>
                  <a:schemeClr val="bg1"/>
                </a:solidFill>
                <a:latin typeface="Tenorite" panose="00000500000000000000" pitchFamily="2" charset="0"/>
              </a:rPr>
              <a:t>Métiers Prioritaires IBEFE – Données, </a:t>
            </a:r>
            <a:r>
              <a:rPr lang="fr-FR" sz="2400" b="1" err="1">
                <a:solidFill>
                  <a:schemeClr val="bg1"/>
                </a:solidFill>
                <a:latin typeface="Tenorite" panose="00000500000000000000" pitchFamily="2" charset="0"/>
              </a:rPr>
              <a:t>cartos</a:t>
            </a:r>
            <a:r>
              <a:rPr lang="fr-FR" sz="2400" b="1">
                <a:solidFill>
                  <a:schemeClr val="bg1"/>
                </a:solidFill>
                <a:latin typeface="Tenorite" panose="00000500000000000000" pitchFamily="2" charset="0"/>
              </a:rPr>
              <a:t> et recommandations </a:t>
            </a:r>
          </a:p>
        </p:txBody>
      </p:sp>
    </p:spTree>
    <p:extLst>
      <p:ext uri="{BB962C8B-B14F-4D97-AF65-F5344CB8AC3E}">
        <p14:creationId xmlns:p14="http://schemas.microsoft.com/office/powerpoint/2010/main" val="820122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A1201 Arboriste -Grimpeur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M</a:t>
            </a:r>
            <a:r>
              <a:rPr kumimoji="0" lang="fr-BE" sz="1800" b="1" i="0" u="none" strike="noStrike" kern="1200" cap="none" spc="0" normalizeH="0" baseline="0" noProof="0" err="1">
                <a:ln>
                  <a:noFill/>
                </a:ln>
                <a:solidFill>
                  <a:schemeClr val="accent2">
                    <a:lumMod val="75000"/>
                  </a:schemeClr>
                </a:solidFill>
                <a:effectLst/>
                <a:uLnTx/>
                <a:uFillTx/>
                <a:latin typeface="Tenorite" panose="00000500000000000000" pitchFamily="2" charset="0"/>
                <a:ea typeface="+mn-ea"/>
                <a:cs typeface="+mn-cs"/>
              </a:rPr>
              <a:t>aintien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attractif sur le marché de l’emploi même si cela ne se répercute pas vraiment au niveau des offres d’emploi diffusées sur le Bassin. Au niveau de la formation pour adultes, l’offre de formation sur le territoire, actuellement assurée par l’IFAPME, semble suffisante d’autant que le Centre de compétence « Métiers Verts » situé à Ath a vocation à intervenir sur l’ensemble du territoire wallon, et peut également proposer des formations en délocalisé. L’IBEFE soutient la création d’une offre au niveau de la formation initiale et souligne que la dimension « arboriste » est intéressante à mettre en </a:t>
            </a:r>
            <a:r>
              <a:rPr lang="fr-BE" sz="1800" b="0" i="0" u="none" strike="noStrike" baseline="0" err="1">
                <a:solidFill>
                  <a:srgbClr val="212120"/>
                </a:solidFill>
                <a:latin typeface="Calibri" panose="020F0502020204030204" pitchFamily="34" charset="0"/>
              </a:rPr>
              <a:t>oeuvre</a:t>
            </a:r>
            <a:r>
              <a:rPr lang="fr-BE" sz="1800" b="0" i="0" u="none" strike="noStrike" baseline="0">
                <a:solidFill>
                  <a:srgbClr val="212120"/>
                </a:solidFill>
                <a:latin typeface="Calibri" panose="020F0502020204030204" pitchFamily="34" charset="0"/>
              </a:rPr>
              <a:t> dans son aspect connaissance et préservation des végétaux.</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485251452"/>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313466291"/>
              </p:ext>
            </p:extLst>
          </p:nvPr>
        </p:nvGraphicFramePr>
        <p:xfrm>
          <a:off x="560439" y="5438889"/>
          <a:ext cx="11354137" cy="101092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initiale et maintien en formation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L’offre reste très peu développée et la production d’un nouveau profil SFMQ devrait faciliter la mise en œuvre de filière dans la formation initiale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mc:Choice xmlns:pslz="http://schemas.microsoft.com/office/powerpoint/2016/slidezoom" Requires="pslz">
          <p:graphicFrame>
            <p:nvGraphicFramePr>
              <p:cNvPr id="3" name="Zoom de diapositive 2">
                <a:extLst>
                  <a:ext uri="{FF2B5EF4-FFF2-40B4-BE49-F238E27FC236}">
                    <a16:creationId xmlns:a16="http://schemas.microsoft.com/office/drawing/2014/main" id="{A4E67578-AA2C-6C1A-15AD-5E2AA4E187F8}"/>
                  </a:ext>
                </a:extLst>
              </p:cNvPr>
              <p:cNvGraphicFramePr>
                <a:graphicFrameLocks noChangeAspect="1"/>
              </p:cNvGraphicFramePr>
              <p:nvPr>
                <p:extLst>
                  <p:ext uri="{D42A27DB-BD31-4B8C-83A1-F6EECF244321}">
                    <p14:modId xmlns:p14="http://schemas.microsoft.com/office/powerpoint/2010/main" val="4163560758"/>
                  </p:ext>
                </p:extLst>
              </p:nvPr>
            </p:nvGraphicFramePr>
            <p:xfrm>
              <a:off x="9997496" y="209417"/>
              <a:ext cx="1428840" cy="803723"/>
            </p:xfrm>
            <a:graphic>
              <a:graphicData uri="http://schemas.microsoft.com/office/powerpoint/2016/slidezoom">
                <pslz:sldZm>
                  <pslz:sldZmObj sldId="431" cId="2288218784">
                    <pslz:zmPr id="{96C99EBD-729A-4429-BBDD-DD8D7E270C45}" returnToParent="0" transitionDur="1000">
                      <p166:blipFill xmlns:p166="http://schemas.microsoft.com/office/powerpoint/2016/6/main">
                        <a:blip r:embed="rId7"/>
                        <a:stretch>
                          <a:fillRect/>
                        </a:stretch>
                      </p166:blipFill>
                      <p166:spPr xmlns:p166="http://schemas.microsoft.com/office/powerpoint/2016/6/main">
                        <a:xfrm>
                          <a:off x="0" y="0"/>
                          <a:ext cx="1428840" cy="803723"/>
                        </a:xfrm>
                        <a:prstGeom prst="rect">
                          <a:avLst/>
                        </a:prstGeom>
                        <a:ln w="3175">
                          <a:solidFill>
                            <a:prstClr val="ltGray"/>
                          </a:solidFill>
                        </a:ln>
                      </p166:spPr>
                    </pslz:zmPr>
                  </pslz:sldZmObj>
                </pslz:sldZm>
              </a:graphicData>
            </a:graphic>
          </p:graphicFrame>
        </mc:Choice>
        <mc:Fallback>
          <p:pic>
            <p:nvPicPr>
              <p:cNvPr id="3" name="Zoom de diapositive 2">
                <a:hlinkClick r:id="rId8" action="ppaction://hlinksldjump"/>
                <a:extLst>
                  <a:ext uri="{FF2B5EF4-FFF2-40B4-BE49-F238E27FC236}">
                    <a16:creationId xmlns:a16="http://schemas.microsoft.com/office/drawing/2014/main" id="{A4E67578-AA2C-6C1A-15AD-5E2AA4E187F8}"/>
                  </a:ext>
                </a:extLst>
              </p:cNvPr>
              <p:cNvPicPr>
                <a:picLocks noGrp="1" noRot="1" noChangeAspect="1" noMove="1" noResize="1" noEditPoints="1" noAdjustHandles="1" noChangeArrowheads="1" noChangeShapeType="1"/>
              </p:cNvPicPr>
              <p:nvPr/>
            </p:nvPicPr>
            <p:blipFill>
              <a:blip r:embed="rId7"/>
              <a:stretch>
                <a:fillRect/>
              </a:stretch>
            </p:blipFill>
            <p:spPr>
              <a:xfrm>
                <a:off x="9997496" y="209417"/>
                <a:ext cx="1428840" cy="803723"/>
              </a:xfrm>
              <a:prstGeom prst="rect">
                <a:avLst/>
              </a:prstGeom>
              <a:ln w="3175">
                <a:solidFill>
                  <a:prstClr val="ltGray"/>
                </a:solidFill>
              </a:ln>
            </p:spPr>
          </p:pic>
        </mc:Fallback>
      </mc:AlternateContent>
    </p:spTree>
    <p:extLst>
      <p:ext uri="{BB962C8B-B14F-4D97-AF65-F5344CB8AC3E}">
        <p14:creationId xmlns:p14="http://schemas.microsoft.com/office/powerpoint/2010/main" val="1917777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828383-7DDE-455D-9BE3-674697BB3443}"/>
              </a:ext>
            </a:extLst>
          </p:cNvPr>
          <p:cNvSpPr/>
          <p:nvPr/>
        </p:nvSpPr>
        <p:spPr>
          <a:xfrm>
            <a:off x="2299787" y="906587"/>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Bulle narrative : rectangle 3">
            <a:extLst>
              <a:ext uri="{FF2B5EF4-FFF2-40B4-BE49-F238E27FC236}">
                <a16:creationId xmlns:a16="http://schemas.microsoft.com/office/drawing/2014/main" id="{E1999DBD-AC05-4C8E-A528-22B5B0B4CA39}"/>
              </a:ext>
            </a:extLst>
          </p:cNvPr>
          <p:cNvSpPr/>
          <p:nvPr/>
        </p:nvSpPr>
        <p:spPr>
          <a:xfrm>
            <a:off x="7776861" y="625039"/>
            <a:ext cx="2464365" cy="570446"/>
          </a:xfrm>
          <a:prstGeom prst="wedgeRectCallout">
            <a:avLst>
              <a:gd name="adj1" fmla="val -42947"/>
              <a:gd name="adj2" fmla="val 77055"/>
            </a:avLst>
          </a:prstGeom>
          <a:solidFill>
            <a:srgbClr val="F4B183"/>
          </a:solidFill>
          <a:ln w="6350" cap="flat" cmpd="sng" algn="ctr">
            <a:solidFill>
              <a:srgbClr val="F4B18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Grimpeur élagueur</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5" name="Titre 3">
            <a:extLst>
              <a:ext uri="{FF2B5EF4-FFF2-40B4-BE49-F238E27FC236}">
                <a16:creationId xmlns:a16="http://schemas.microsoft.com/office/drawing/2014/main" id="{CE4B020D-90DB-5DB4-F064-69B05DFF043D}"/>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A1201 Arboriste -Grimpeur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2288218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A1414 Agent horticole en culture maraîchère</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Création </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Même si l’élan suscité par la crise sanitaire semble s’essouffler, l’IBEFE constate un retour aux valeurs des circuits courts qui constitue une opportunité de développement pour ce métier. Plus globalement, elle souligne aussi l’intérêt de la mise en œuvre de formations de type « Maraicher bio sur petite surface » pour lesquelles il est indispensable d’intégrer des compétences relatives à la gestion d’entreprise. Des modules complémentaires sur les premières transformations de produits (Lavage découpage-emballage) et sur la valorisation de la production qui présente des défauts pourraient aussi s’avérer pertinents. Au niveau de l’enseignement qualifiant, un nouveau profil « Agent horticole en cultures maraichères » devrait être prochainement programmable.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278409796"/>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442112357"/>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initiale et pour adultes </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mc:Choice xmlns:pslz="http://schemas.microsoft.com/office/powerpoint/2016/slidezoom" Requires="pslz">
          <p:graphicFrame>
            <p:nvGraphicFramePr>
              <p:cNvPr id="5" name="Zoom de diapositive 4">
                <a:extLst>
                  <a:ext uri="{FF2B5EF4-FFF2-40B4-BE49-F238E27FC236}">
                    <a16:creationId xmlns:a16="http://schemas.microsoft.com/office/drawing/2014/main" id="{1353881C-B3B4-87AC-096B-D1E131D4DD09}"/>
                  </a:ext>
                </a:extLst>
              </p:cNvPr>
              <p:cNvGraphicFramePr>
                <a:graphicFrameLocks noChangeAspect="1"/>
              </p:cNvGraphicFramePr>
              <p:nvPr>
                <p:extLst>
                  <p:ext uri="{D42A27DB-BD31-4B8C-83A1-F6EECF244321}">
                    <p14:modId xmlns:p14="http://schemas.microsoft.com/office/powerpoint/2010/main" val="601867483"/>
                  </p:ext>
                </p:extLst>
              </p:nvPr>
            </p:nvGraphicFramePr>
            <p:xfrm>
              <a:off x="9691225" y="335569"/>
              <a:ext cx="1631745" cy="917857"/>
            </p:xfrm>
            <a:graphic>
              <a:graphicData uri="http://schemas.microsoft.com/office/powerpoint/2016/slidezoom">
                <pslz:sldZm>
                  <pslz:sldZmObj sldId="402" cId="3203872152">
                    <pslz:zmPr id="{21970DEC-EF5E-4D95-93C3-9F96C8AC623F}" returnToParent="0" transitionDur="1000">
                      <p166:blipFill xmlns:p166="http://schemas.microsoft.com/office/powerpoint/2016/6/main">
                        <a:blip r:embed="rId7"/>
                        <a:stretch>
                          <a:fillRect/>
                        </a:stretch>
                      </p166:blipFill>
                      <p166:spPr xmlns:p166="http://schemas.microsoft.com/office/powerpoint/2016/6/main">
                        <a:xfrm>
                          <a:off x="0" y="0"/>
                          <a:ext cx="1631745" cy="917857"/>
                        </a:xfrm>
                        <a:prstGeom prst="rect">
                          <a:avLst/>
                        </a:prstGeom>
                        <a:ln w="3175">
                          <a:solidFill>
                            <a:prstClr val="ltGray"/>
                          </a:solidFill>
                        </a:ln>
                      </p166:spPr>
                    </pslz:zmPr>
                  </pslz:sldZmObj>
                </pslz:sldZm>
              </a:graphicData>
            </a:graphic>
          </p:graphicFrame>
        </mc:Choice>
        <mc:Fallback>
          <p:pic>
            <p:nvPicPr>
              <p:cNvPr id="5" name="Zoom de diapositive 4">
                <a:hlinkClick r:id="rId8" action="ppaction://hlinksldjump"/>
                <a:extLst>
                  <a:ext uri="{FF2B5EF4-FFF2-40B4-BE49-F238E27FC236}">
                    <a16:creationId xmlns:a16="http://schemas.microsoft.com/office/drawing/2014/main" id="{1353881C-B3B4-87AC-096B-D1E131D4DD09}"/>
                  </a:ext>
                </a:extLst>
              </p:cNvPr>
              <p:cNvPicPr>
                <a:picLocks noGrp="1" noRot="1" noChangeAspect="1" noMove="1" noResize="1" noEditPoints="1" noAdjustHandles="1" noChangeArrowheads="1" noChangeShapeType="1"/>
              </p:cNvPicPr>
              <p:nvPr/>
            </p:nvPicPr>
            <p:blipFill>
              <a:blip r:embed="rId7"/>
              <a:stretch>
                <a:fillRect/>
              </a:stretch>
            </p:blipFill>
            <p:spPr>
              <a:xfrm>
                <a:off x="9691225" y="335569"/>
                <a:ext cx="1631745" cy="917857"/>
              </a:xfrm>
              <a:prstGeom prst="rect">
                <a:avLst/>
              </a:prstGeom>
              <a:ln w="3175">
                <a:solidFill>
                  <a:prstClr val="ltGray"/>
                </a:solidFill>
              </a:ln>
            </p:spPr>
          </p:pic>
        </mc:Fallback>
      </mc:AlternateContent>
    </p:spTree>
    <p:extLst>
      <p:ext uri="{BB962C8B-B14F-4D97-AF65-F5344CB8AC3E}">
        <p14:creationId xmlns:p14="http://schemas.microsoft.com/office/powerpoint/2010/main" val="3267640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32EC22-0263-417C-8159-E48C7036D815}"/>
              </a:ext>
            </a:extLst>
          </p:cNvPr>
          <p:cNvSpPr/>
          <p:nvPr/>
        </p:nvSpPr>
        <p:spPr>
          <a:xfrm>
            <a:off x="2299787" y="906587"/>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Bulle narrative : rectangle 2">
            <a:extLst>
              <a:ext uri="{FF2B5EF4-FFF2-40B4-BE49-F238E27FC236}">
                <a16:creationId xmlns:a16="http://schemas.microsoft.com/office/drawing/2014/main" id="{BEBC3454-B39C-4AC5-ACEB-19CDE15725F0}"/>
              </a:ext>
            </a:extLst>
          </p:cNvPr>
          <p:cNvSpPr/>
          <p:nvPr/>
        </p:nvSpPr>
        <p:spPr>
          <a:xfrm>
            <a:off x="2534392" y="1469145"/>
            <a:ext cx="2679700" cy="653002"/>
          </a:xfrm>
          <a:prstGeom prst="wedgeRectCallout">
            <a:avLst>
              <a:gd name="adj1" fmla="val 71584"/>
              <a:gd name="adj2" fmla="val 240211"/>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Provincial Jean d’Avesnes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Ouvrier qualifié en horticulture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horticulture </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5" name="Bulle narrative : rectangle 4">
            <a:extLst>
              <a:ext uri="{FF2B5EF4-FFF2-40B4-BE49-F238E27FC236}">
                <a16:creationId xmlns:a16="http://schemas.microsoft.com/office/drawing/2014/main" id="{772DC991-D388-4615-9D7D-973EF9B48B91}"/>
              </a:ext>
            </a:extLst>
          </p:cNvPr>
          <p:cNvSpPr/>
          <p:nvPr/>
        </p:nvSpPr>
        <p:spPr>
          <a:xfrm>
            <a:off x="9394313" y="4447893"/>
            <a:ext cx="2679700" cy="831106"/>
          </a:xfrm>
          <a:prstGeom prst="wedgeRectCallout">
            <a:avLst>
              <a:gd name="adj1" fmla="val -81280"/>
              <a:gd name="adj2" fmla="val -69527"/>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Warocqué</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horticulture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Ouvrier qualifié en horticulture</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6" name="Bulle narrative : rectangle 5">
            <a:extLst>
              <a:ext uri="{FF2B5EF4-FFF2-40B4-BE49-F238E27FC236}">
                <a16:creationId xmlns:a16="http://schemas.microsoft.com/office/drawing/2014/main" id="{C8A16D37-A350-4DF5-8B03-A0089B0969EB}"/>
              </a:ext>
            </a:extLst>
          </p:cNvPr>
          <p:cNvSpPr/>
          <p:nvPr/>
        </p:nvSpPr>
        <p:spPr>
          <a:xfrm>
            <a:off x="9941387" y="3352733"/>
            <a:ext cx="1811060" cy="778887"/>
          </a:xfrm>
          <a:prstGeom prst="wedgeRectCallout">
            <a:avLst>
              <a:gd name="adj1" fmla="val -167253"/>
              <a:gd name="adj2" fmla="val -28064"/>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La Ferme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Delsamme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Maraichage biologique </a:t>
            </a:r>
          </a:p>
        </p:txBody>
      </p:sp>
      <p:sp>
        <p:nvSpPr>
          <p:cNvPr id="7" name="Bulle narrative : rectangle 6">
            <a:extLst>
              <a:ext uri="{FF2B5EF4-FFF2-40B4-BE49-F238E27FC236}">
                <a16:creationId xmlns:a16="http://schemas.microsoft.com/office/drawing/2014/main" id="{D4FFD446-1467-4DDC-8757-DD4E4EB7E133}"/>
              </a:ext>
            </a:extLst>
          </p:cNvPr>
          <p:cNvSpPr/>
          <p:nvPr/>
        </p:nvSpPr>
        <p:spPr>
          <a:xfrm>
            <a:off x="1155148" y="2816398"/>
            <a:ext cx="1040328" cy="560536"/>
          </a:xfrm>
          <a:prstGeom prst="wedgeRectCallout">
            <a:avLst>
              <a:gd name="adj1" fmla="val 344938"/>
              <a:gd name="adj2" fmla="val 129917"/>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La Renouée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Horticulture </a:t>
            </a:r>
          </a:p>
        </p:txBody>
      </p:sp>
      <p:sp>
        <p:nvSpPr>
          <p:cNvPr id="17" name="Bulle narrative : rectangle 16">
            <a:extLst>
              <a:ext uri="{FF2B5EF4-FFF2-40B4-BE49-F238E27FC236}">
                <a16:creationId xmlns:a16="http://schemas.microsoft.com/office/drawing/2014/main" id="{3D97390F-A224-40AA-8B07-A42AE466FEFF}"/>
              </a:ext>
            </a:extLst>
          </p:cNvPr>
          <p:cNvSpPr/>
          <p:nvPr/>
        </p:nvSpPr>
        <p:spPr>
          <a:xfrm>
            <a:off x="76234" y="4986052"/>
            <a:ext cx="2223553" cy="778887"/>
          </a:xfrm>
          <a:prstGeom prst="wedgeRectCallout">
            <a:avLst>
              <a:gd name="adj1" fmla="val 139559"/>
              <a:gd name="adj2" fmla="val -85998"/>
            </a:avLst>
          </a:prstGeom>
          <a:solidFill>
            <a:schemeClr val="bg1">
              <a:lumMod val="6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EAFC Colfontaine - Jurbise Horticulture maraichère et décorative</a:t>
            </a:r>
          </a:p>
        </p:txBody>
      </p:sp>
      <p:sp>
        <p:nvSpPr>
          <p:cNvPr id="21" name="Bulle narrative : rectangle 20">
            <a:extLst>
              <a:ext uri="{FF2B5EF4-FFF2-40B4-BE49-F238E27FC236}">
                <a16:creationId xmlns:a16="http://schemas.microsoft.com/office/drawing/2014/main" id="{AAEBB8D1-A25B-413A-B3DB-A446993787B7}"/>
              </a:ext>
            </a:extLst>
          </p:cNvPr>
          <p:cNvSpPr/>
          <p:nvPr/>
        </p:nvSpPr>
        <p:spPr>
          <a:xfrm>
            <a:off x="3416299" y="877903"/>
            <a:ext cx="2679699" cy="476846"/>
          </a:xfrm>
          <a:prstGeom prst="wedgeRectCallout">
            <a:avLst>
              <a:gd name="adj1" fmla="val 75442"/>
              <a:gd name="adj2" fmla="val 237686"/>
            </a:avLst>
          </a:prstGeom>
          <a:solidFill>
            <a:srgbClr val="FF3399"/>
          </a:solidFill>
          <a:ln w="6350" cap="flat" cmpd="sng" algn="ctr">
            <a:solidFill>
              <a:srgbClr val="FF33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EPSIS Enseignement spécialisé - EPSIS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Ouvrier en exploitation horticole</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22" name="Bulle narrative : rectangle 21">
            <a:extLst>
              <a:ext uri="{FF2B5EF4-FFF2-40B4-BE49-F238E27FC236}">
                <a16:creationId xmlns:a16="http://schemas.microsoft.com/office/drawing/2014/main" id="{12E824B7-7DBA-4260-B1DC-5C09DA2523BB}"/>
              </a:ext>
            </a:extLst>
          </p:cNvPr>
          <p:cNvSpPr/>
          <p:nvPr/>
        </p:nvSpPr>
        <p:spPr>
          <a:xfrm>
            <a:off x="253313" y="3472163"/>
            <a:ext cx="2679700" cy="476846"/>
          </a:xfrm>
          <a:prstGeom prst="wedgeRectCallout">
            <a:avLst>
              <a:gd name="adj1" fmla="val 108888"/>
              <a:gd name="adj2" fmla="val 88152"/>
            </a:avLst>
          </a:prstGeom>
          <a:solidFill>
            <a:srgbClr val="FF3399"/>
          </a:solidFill>
          <a:ln w="6350" cap="flat" cmpd="sng" algn="ctr">
            <a:solidFill>
              <a:srgbClr val="FF33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Enseignement spécialisé - EPSESCF</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Ouvrier en exploitation horticole</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23" name="Bulle narrative : rectangle 22">
            <a:extLst>
              <a:ext uri="{FF2B5EF4-FFF2-40B4-BE49-F238E27FC236}">
                <a16:creationId xmlns:a16="http://schemas.microsoft.com/office/drawing/2014/main" id="{574619EC-729D-47ED-9515-5A1F9B0FC2A5}"/>
              </a:ext>
            </a:extLst>
          </p:cNvPr>
          <p:cNvSpPr/>
          <p:nvPr/>
        </p:nvSpPr>
        <p:spPr>
          <a:xfrm>
            <a:off x="3338998" y="5681785"/>
            <a:ext cx="2757002" cy="778887"/>
          </a:xfrm>
          <a:prstGeom prst="wedgeRectCallout">
            <a:avLst>
              <a:gd name="adj1" fmla="val 40712"/>
              <a:gd name="adj2" fmla="val -219301"/>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Le plein air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Bio maraîchage et entretien d’espaces verts</a:t>
            </a:r>
          </a:p>
        </p:txBody>
      </p:sp>
      <p:sp>
        <p:nvSpPr>
          <p:cNvPr id="15" name="Bulle narrative : rectangle 14">
            <a:extLst>
              <a:ext uri="{FF2B5EF4-FFF2-40B4-BE49-F238E27FC236}">
                <a16:creationId xmlns:a16="http://schemas.microsoft.com/office/drawing/2014/main" id="{82417F4C-84AE-4E9B-AA21-8CAA8CCB1920}"/>
              </a:ext>
            </a:extLst>
          </p:cNvPr>
          <p:cNvSpPr/>
          <p:nvPr/>
        </p:nvSpPr>
        <p:spPr>
          <a:xfrm>
            <a:off x="6585796" y="5740729"/>
            <a:ext cx="1854200" cy="600128"/>
          </a:xfrm>
          <a:prstGeom prst="wedgeRectCallout">
            <a:avLst>
              <a:gd name="adj1" fmla="val -78602"/>
              <a:gd name="adj2" fmla="val -308155"/>
            </a:avLst>
          </a:prstGeom>
          <a:solidFill>
            <a:schemeClr val="accent1">
              <a:lumMod val="40000"/>
              <a:lumOff val="60000"/>
            </a:schemeClr>
          </a:solidFill>
          <a:ln w="6350" cap="flat" cmpd="sng" algn="ctr">
            <a:solidFill>
              <a:schemeClr val="accent1">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Maraîcher bio</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6" name="Bulle narrative : rectangle 15">
            <a:extLst>
              <a:ext uri="{FF2B5EF4-FFF2-40B4-BE49-F238E27FC236}">
                <a16:creationId xmlns:a16="http://schemas.microsoft.com/office/drawing/2014/main" id="{8E48B637-3862-48A6-B4A2-0F3884CD2017}"/>
              </a:ext>
            </a:extLst>
          </p:cNvPr>
          <p:cNvSpPr/>
          <p:nvPr/>
        </p:nvSpPr>
        <p:spPr>
          <a:xfrm>
            <a:off x="9941387" y="5756820"/>
            <a:ext cx="1957113" cy="805051"/>
          </a:xfrm>
          <a:prstGeom prst="wedgeRectCallout">
            <a:avLst>
              <a:gd name="adj1" fmla="val 27103"/>
              <a:gd name="adj2" fmla="val -33562"/>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Morlanwelz (</a:t>
            </a: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Trazegnies</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qualifié en horticulture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itre 3">
            <a:extLst>
              <a:ext uri="{FF2B5EF4-FFF2-40B4-BE49-F238E27FC236}">
                <a16:creationId xmlns:a16="http://schemas.microsoft.com/office/drawing/2014/main" id="{7264C6BA-AC85-FF80-2B4A-7745D3B58C1F}"/>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A1414 Agent horticole en culture maraîchère</a:t>
            </a:r>
            <a:endParaRPr lang="fr-BE" sz="2800" b="1">
              <a:solidFill>
                <a:srgbClr val="FFC000"/>
              </a:solidFill>
              <a:latin typeface="Tenorite" panose="00000500000000000000" pitchFamily="2" charset="0"/>
            </a:endParaRPr>
          </a:p>
        </p:txBody>
      </p:sp>
      <p:sp>
        <p:nvSpPr>
          <p:cNvPr id="9" name="Bulle narrative : rectangle 8">
            <a:extLst>
              <a:ext uri="{FF2B5EF4-FFF2-40B4-BE49-F238E27FC236}">
                <a16:creationId xmlns:a16="http://schemas.microsoft.com/office/drawing/2014/main" id="{8D2F1F51-4761-DC55-8F69-E9CD79AFDD14}"/>
              </a:ext>
            </a:extLst>
          </p:cNvPr>
          <p:cNvSpPr/>
          <p:nvPr/>
        </p:nvSpPr>
        <p:spPr>
          <a:xfrm>
            <a:off x="917975" y="5835241"/>
            <a:ext cx="1957113" cy="805051"/>
          </a:xfrm>
          <a:prstGeom prst="wedgeRectCallout">
            <a:avLst>
              <a:gd name="adj1" fmla="val 184506"/>
              <a:gd name="adj2" fmla="val -22654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Mons-</a:t>
            </a: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Houdeng</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en exploitation horticole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Bulle narrative : rectangle 9">
            <a:extLst>
              <a:ext uri="{FF2B5EF4-FFF2-40B4-BE49-F238E27FC236}">
                <a16:creationId xmlns:a16="http://schemas.microsoft.com/office/drawing/2014/main" id="{AD0A8DE6-1594-ABFF-8D24-37064BF958CE}"/>
              </a:ext>
            </a:extLst>
          </p:cNvPr>
          <p:cNvSpPr/>
          <p:nvPr/>
        </p:nvSpPr>
        <p:spPr>
          <a:xfrm>
            <a:off x="9592265" y="2284137"/>
            <a:ext cx="1957113" cy="805051"/>
          </a:xfrm>
          <a:prstGeom prst="wedgeRectCallout">
            <a:avLst>
              <a:gd name="adj1" fmla="val -95825"/>
              <a:gd name="adj2" fmla="val 155815"/>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–IEPS Léon </a:t>
            </a: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Hurez</a:t>
            </a: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qualifié et horticulture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0EAE4A2-E87D-C0FE-DCDE-AE1B5D02F344}"/>
              </a:ext>
            </a:extLst>
          </p:cNvPr>
          <p:cNvSpPr txBox="1"/>
          <p:nvPr/>
        </p:nvSpPr>
        <p:spPr>
          <a:xfrm>
            <a:off x="1593163" y="6320859"/>
            <a:ext cx="488887" cy="276999"/>
          </a:xfrm>
          <a:prstGeom prst="rect">
            <a:avLst/>
          </a:prstGeom>
          <a:noFill/>
        </p:spPr>
        <p:txBody>
          <a:bodyPr wrap="square" rtlCol="0">
            <a:spAutoFit/>
          </a:bodyPr>
          <a:lstStyle/>
          <a:p>
            <a:r>
              <a:rPr lang="fr-BE" sz="1200" b="1">
                <a:solidFill>
                  <a:schemeClr val="accent1"/>
                </a:solidFill>
              </a:rPr>
              <a:t>New</a:t>
            </a:r>
          </a:p>
        </p:txBody>
      </p:sp>
      <p:sp>
        <p:nvSpPr>
          <p:cNvPr id="12" name="ZoneTexte 11">
            <a:extLst>
              <a:ext uri="{FF2B5EF4-FFF2-40B4-BE49-F238E27FC236}">
                <a16:creationId xmlns:a16="http://schemas.microsoft.com/office/drawing/2014/main" id="{308C75AC-0DB8-708C-D4C7-E672E3378FD1}"/>
              </a:ext>
            </a:extLst>
          </p:cNvPr>
          <p:cNvSpPr txBox="1"/>
          <p:nvPr/>
        </p:nvSpPr>
        <p:spPr>
          <a:xfrm>
            <a:off x="10788589" y="2827806"/>
            <a:ext cx="488887" cy="276999"/>
          </a:xfrm>
          <a:prstGeom prst="rect">
            <a:avLst/>
          </a:prstGeom>
          <a:noFill/>
        </p:spPr>
        <p:txBody>
          <a:bodyPr wrap="square" rtlCol="0">
            <a:spAutoFit/>
          </a:bodyPr>
          <a:lstStyle/>
          <a:p>
            <a:r>
              <a:rPr lang="fr-BE" sz="1200" b="1">
                <a:solidFill>
                  <a:schemeClr val="accent1"/>
                </a:solidFill>
              </a:rPr>
              <a:t>New</a:t>
            </a:r>
          </a:p>
        </p:txBody>
      </p:sp>
      <p:sp>
        <p:nvSpPr>
          <p:cNvPr id="20" name="Bulle narrative : rectangle 19">
            <a:extLst>
              <a:ext uri="{FF2B5EF4-FFF2-40B4-BE49-F238E27FC236}">
                <a16:creationId xmlns:a16="http://schemas.microsoft.com/office/drawing/2014/main" id="{F6828053-399E-3A8C-7C24-40A015AD9D6C}"/>
              </a:ext>
            </a:extLst>
          </p:cNvPr>
          <p:cNvSpPr/>
          <p:nvPr/>
        </p:nvSpPr>
        <p:spPr>
          <a:xfrm>
            <a:off x="173713" y="1483839"/>
            <a:ext cx="2223553" cy="778887"/>
          </a:xfrm>
          <a:prstGeom prst="wedgeRectCallout">
            <a:avLst>
              <a:gd name="adj1" fmla="val 199847"/>
              <a:gd name="adj2" fmla="val 217186"/>
            </a:avLst>
          </a:prstGeom>
          <a:solidFill>
            <a:schemeClr val="bg1">
              <a:lumMod val="6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EAFC Jean Meunier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Horticulture maraichère et décorative</a:t>
            </a:r>
          </a:p>
        </p:txBody>
      </p:sp>
      <p:sp>
        <p:nvSpPr>
          <p:cNvPr id="13" name="Bulle narrative : rectangle 12">
            <a:extLst>
              <a:ext uri="{FF2B5EF4-FFF2-40B4-BE49-F238E27FC236}">
                <a16:creationId xmlns:a16="http://schemas.microsoft.com/office/drawing/2014/main" id="{5B77EE3F-623D-C854-E863-D47E5B8E77D1}"/>
              </a:ext>
            </a:extLst>
          </p:cNvPr>
          <p:cNvSpPr/>
          <p:nvPr/>
        </p:nvSpPr>
        <p:spPr>
          <a:xfrm>
            <a:off x="129000" y="4115207"/>
            <a:ext cx="2319212" cy="468320"/>
          </a:xfrm>
          <a:prstGeom prst="wedgeRectCallout">
            <a:avLst>
              <a:gd name="adj1" fmla="val 59175"/>
              <a:gd name="adj2" fmla="val 78777"/>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Royal de Quiévrain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Ouvrier qualifié en horticulture </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4" name="ZoneTexte 13">
            <a:extLst>
              <a:ext uri="{FF2B5EF4-FFF2-40B4-BE49-F238E27FC236}">
                <a16:creationId xmlns:a16="http://schemas.microsoft.com/office/drawing/2014/main" id="{3D4AB4AE-3F21-C5CA-AC1C-1F750343B921}"/>
              </a:ext>
            </a:extLst>
          </p:cNvPr>
          <p:cNvSpPr txBox="1"/>
          <p:nvPr/>
        </p:nvSpPr>
        <p:spPr>
          <a:xfrm>
            <a:off x="2045505" y="4157628"/>
            <a:ext cx="488887" cy="276999"/>
          </a:xfrm>
          <a:prstGeom prst="rect">
            <a:avLst/>
          </a:prstGeom>
          <a:noFill/>
        </p:spPr>
        <p:txBody>
          <a:bodyPr wrap="square" rtlCol="0">
            <a:spAutoFit/>
          </a:bodyPr>
          <a:lstStyle/>
          <a:p>
            <a:r>
              <a:rPr lang="fr-BE" sz="1200" b="1">
                <a:solidFill>
                  <a:schemeClr val="accent1"/>
                </a:solidFill>
              </a:rPr>
              <a:t>New</a:t>
            </a:r>
          </a:p>
        </p:txBody>
      </p:sp>
      <p:sp>
        <p:nvSpPr>
          <p:cNvPr id="26" name="Bulle narrative : rectangle 25">
            <a:extLst>
              <a:ext uri="{FF2B5EF4-FFF2-40B4-BE49-F238E27FC236}">
                <a16:creationId xmlns:a16="http://schemas.microsoft.com/office/drawing/2014/main" id="{38C50AE8-8429-42AC-BB14-44574AC2A4CF}"/>
              </a:ext>
            </a:extLst>
          </p:cNvPr>
          <p:cNvSpPr/>
          <p:nvPr/>
        </p:nvSpPr>
        <p:spPr>
          <a:xfrm>
            <a:off x="1675312" y="2404581"/>
            <a:ext cx="1746808" cy="385606"/>
          </a:xfrm>
          <a:prstGeom prst="wedgeRectCallout">
            <a:avLst>
              <a:gd name="adj1" fmla="val 165410"/>
              <a:gd name="adj2" fmla="val 280975"/>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CEFOP</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Assistant éco-rural</a:t>
            </a:r>
          </a:p>
        </p:txBody>
      </p:sp>
    </p:spTree>
    <p:extLst>
      <p:ext uri="{BB962C8B-B14F-4D97-AF65-F5344CB8AC3E}">
        <p14:creationId xmlns:p14="http://schemas.microsoft.com/office/powerpoint/2010/main" val="3203872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A1407 Agent qualifié dans les métiers du cheval</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M</a:t>
            </a:r>
            <a:r>
              <a:rPr kumimoji="0" lang="fr-BE" sz="1800" b="1" i="0" u="none" strike="noStrike" kern="1200" cap="none" spc="0" normalizeH="0" baseline="0" noProof="0" err="1">
                <a:ln>
                  <a:noFill/>
                </a:ln>
                <a:solidFill>
                  <a:schemeClr val="accent2">
                    <a:lumMod val="75000"/>
                  </a:schemeClr>
                </a:solidFill>
                <a:effectLst/>
                <a:uLnTx/>
                <a:uFillTx/>
                <a:latin typeface="Tenorite" panose="00000500000000000000" pitchFamily="2" charset="0"/>
                <a:ea typeface="+mn-ea"/>
                <a:cs typeface="+mn-cs"/>
              </a:rPr>
              <a:t>aintien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Les acteurs de terrain soulignent le caractère porteur de ces métiers. Les opportunités d’emploi transitent par des réseaux spécifiques ce qui explique qu’elles soient peu visibles dans les données à disposition de l’IBEFE. L’offre d’enseignement et de formation, autour de l’Hippodrome de Wallonie, est bien présente sur le territoire avec une diversité d’opérateurs et publics cibles qui paraît pertinente. L’IBEFE recommande donc d’assurer le maintien de cette offre à son état actuel.</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252791123"/>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595486968"/>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Maintien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mc:Choice xmlns:pslz="http://schemas.microsoft.com/office/powerpoint/2016/slidezoom" Requires="pslz">
          <p:graphicFrame>
            <p:nvGraphicFramePr>
              <p:cNvPr id="3" name="Zoom de diapositive 2">
                <a:extLst>
                  <a:ext uri="{FF2B5EF4-FFF2-40B4-BE49-F238E27FC236}">
                    <a16:creationId xmlns:a16="http://schemas.microsoft.com/office/drawing/2014/main" id="{41CE7CCA-3A35-6715-956F-C14DF9D7FB66}"/>
                  </a:ext>
                </a:extLst>
              </p:cNvPr>
              <p:cNvGraphicFramePr>
                <a:graphicFrameLocks noChangeAspect="1"/>
              </p:cNvGraphicFramePr>
              <p:nvPr>
                <p:extLst>
                  <p:ext uri="{D42A27DB-BD31-4B8C-83A1-F6EECF244321}">
                    <p14:modId xmlns:p14="http://schemas.microsoft.com/office/powerpoint/2010/main" val="2003699995"/>
                  </p:ext>
                </p:extLst>
              </p:nvPr>
            </p:nvGraphicFramePr>
            <p:xfrm>
              <a:off x="9659242" y="293500"/>
              <a:ext cx="1686305" cy="948547"/>
            </p:xfrm>
            <a:graphic>
              <a:graphicData uri="http://schemas.microsoft.com/office/powerpoint/2016/slidezoom">
                <pslz:sldZm>
                  <pslz:sldZmObj sldId="523" cId="1051701688">
                    <pslz:zmPr id="{C4F3D8CE-D34F-4A55-AA2B-49CE0DFA97C2}" returnToParent="0" transitionDur="1000">
                      <p166:blipFill xmlns:p166="http://schemas.microsoft.com/office/powerpoint/2016/6/main">
                        <a:blip r:embed="rId7"/>
                        <a:stretch>
                          <a:fillRect/>
                        </a:stretch>
                      </p166:blipFill>
                      <p166:spPr xmlns:p166="http://schemas.microsoft.com/office/powerpoint/2016/6/main">
                        <a:xfrm>
                          <a:off x="0" y="0"/>
                          <a:ext cx="1686305" cy="948547"/>
                        </a:xfrm>
                        <a:prstGeom prst="rect">
                          <a:avLst/>
                        </a:prstGeom>
                        <a:ln w="3175">
                          <a:solidFill>
                            <a:prstClr val="ltGray"/>
                          </a:solidFill>
                        </a:ln>
                      </p166:spPr>
                    </pslz:zmPr>
                  </pslz:sldZmObj>
                </pslz:sldZm>
              </a:graphicData>
            </a:graphic>
          </p:graphicFrame>
        </mc:Choice>
        <mc:Fallback>
          <p:pic>
            <p:nvPicPr>
              <p:cNvPr id="3" name="Zoom de diapositive 2">
                <a:hlinkClick r:id="rId8" action="ppaction://hlinksldjump"/>
                <a:extLst>
                  <a:ext uri="{FF2B5EF4-FFF2-40B4-BE49-F238E27FC236}">
                    <a16:creationId xmlns:a16="http://schemas.microsoft.com/office/drawing/2014/main" id="{41CE7CCA-3A35-6715-956F-C14DF9D7FB66}"/>
                  </a:ext>
                </a:extLst>
              </p:cNvPr>
              <p:cNvPicPr>
                <a:picLocks noGrp="1" noRot="1" noChangeAspect="1" noMove="1" noResize="1" noEditPoints="1" noAdjustHandles="1" noChangeArrowheads="1" noChangeShapeType="1"/>
              </p:cNvPicPr>
              <p:nvPr/>
            </p:nvPicPr>
            <p:blipFill>
              <a:blip r:embed="rId7"/>
              <a:stretch>
                <a:fillRect/>
              </a:stretch>
            </p:blipFill>
            <p:spPr>
              <a:xfrm>
                <a:off x="9659242" y="293500"/>
                <a:ext cx="1686305" cy="948547"/>
              </a:xfrm>
              <a:prstGeom prst="rect">
                <a:avLst/>
              </a:prstGeom>
              <a:ln w="3175">
                <a:solidFill>
                  <a:prstClr val="ltGray"/>
                </a:solidFill>
              </a:ln>
            </p:spPr>
          </p:pic>
        </mc:Fallback>
      </mc:AlternateContent>
    </p:spTree>
    <p:extLst>
      <p:ext uri="{BB962C8B-B14F-4D97-AF65-F5344CB8AC3E}">
        <p14:creationId xmlns:p14="http://schemas.microsoft.com/office/powerpoint/2010/main" val="3820690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828383-7DDE-455D-9BE3-674697BB3443}"/>
              </a:ext>
            </a:extLst>
          </p:cNvPr>
          <p:cNvSpPr/>
          <p:nvPr/>
        </p:nvSpPr>
        <p:spPr>
          <a:xfrm>
            <a:off x="2299787" y="906587"/>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A6B82A63-D7CE-F36C-E1F4-26D1D374FF4D}"/>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A1407 Agent qualifié dans les métiers du cheval</a:t>
            </a:r>
            <a:endParaRPr lang="fr-BE" sz="2800" b="1">
              <a:solidFill>
                <a:srgbClr val="FFC000"/>
              </a:solidFill>
              <a:latin typeface="Tenorite" panose="00000500000000000000" pitchFamily="2" charset="0"/>
            </a:endParaRPr>
          </a:p>
        </p:txBody>
      </p:sp>
      <p:sp>
        <p:nvSpPr>
          <p:cNvPr id="6" name="Bulle narrative : rectangle 5">
            <a:extLst>
              <a:ext uri="{FF2B5EF4-FFF2-40B4-BE49-F238E27FC236}">
                <a16:creationId xmlns:a16="http://schemas.microsoft.com/office/drawing/2014/main" id="{EC364E87-C6AE-7D5E-A604-E46C681F1E38}"/>
              </a:ext>
            </a:extLst>
          </p:cNvPr>
          <p:cNvSpPr/>
          <p:nvPr/>
        </p:nvSpPr>
        <p:spPr>
          <a:xfrm>
            <a:off x="505871" y="1199632"/>
            <a:ext cx="2997077" cy="1156314"/>
          </a:xfrm>
          <a:prstGeom prst="wedgeRectCallout">
            <a:avLst>
              <a:gd name="adj1" fmla="val 131484"/>
              <a:gd name="adj2" fmla="val 164245"/>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Mons-</a:t>
            </a: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Houdeng</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Agent qualifié dans les métiers du cheval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a:rPr>
              <a:t>Complément en technique d’enseignement de l’équitation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Palefrenier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a:rPr>
              <a:t>Groom-Lad</a:t>
            </a: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Bulle narrative : rectangle 6">
            <a:extLst>
              <a:ext uri="{FF2B5EF4-FFF2-40B4-BE49-F238E27FC236}">
                <a16:creationId xmlns:a16="http://schemas.microsoft.com/office/drawing/2014/main" id="{94A22B30-6C11-5BDE-9227-2038FC03A7DD}"/>
              </a:ext>
            </a:extLst>
          </p:cNvPr>
          <p:cNvSpPr/>
          <p:nvPr/>
        </p:nvSpPr>
        <p:spPr>
          <a:xfrm>
            <a:off x="9299976" y="4524163"/>
            <a:ext cx="1957113" cy="805051"/>
          </a:xfrm>
          <a:prstGeom prst="wedgeRectCallout">
            <a:avLst>
              <a:gd name="adj1" fmla="val -81310"/>
              <a:gd name="adj2" fmla="val -76569"/>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Cefa</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Morlanwelz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Agent qualifié dans les métiers du cheval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a:rPr>
              <a:t>Palefrenier</a:t>
            </a: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92D1D559-1285-B792-AD93-A4754E76DC66}"/>
              </a:ext>
            </a:extLst>
          </p:cNvPr>
          <p:cNvSpPr txBox="1"/>
          <p:nvPr/>
        </p:nvSpPr>
        <p:spPr>
          <a:xfrm>
            <a:off x="1430868" y="1904428"/>
            <a:ext cx="488887" cy="276999"/>
          </a:xfrm>
          <a:prstGeom prst="rect">
            <a:avLst/>
          </a:prstGeom>
          <a:noFill/>
        </p:spPr>
        <p:txBody>
          <a:bodyPr wrap="square" rtlCol="0">
            <a:spAutoFit/>
          </a:bodyPr>
          <a:lstStyle/>
          <a:p>
            <a:r>
              <a:rPr lang="fr-BE" sz="1200" b="1">
                <a:solidFill>
                  <a:schemeClr val="accent1"/>
                </a:solidFill>
              </a:rPr>
              <a:t>New</a:t>
            </a:r>
          </a:p>
        </p:txBody>
      </p:sp>
      <p:sp>
        <p:nvSpPr>
          <p:cNvPr id="9" name="ZoneTexte 8">
            <a:extLst>
              <a:ext uri="{FF2B5EF4-FFF2-40B4-BE49-F238E27FC236}">
                <a16:creationId xmlns:a16="http://schemas.microsoft.com/office/drawing/2014/main" id="{E042FA6C-71A6-7CAB-B326-69B3FAB0FD0B}"/>
              </a:ext>
            </a:extLst>
          </p:cNvPr>
          <p:cNvSpPr txBox="1"/>
          <p:nvPr/>
        </p:nvSpPr>
        <p:spPr>
          <a:xfrm>
            <a:off x="2441215" y="1591990"/>
            <a:ext cx="488887" cy="276999"/>
          </a:xfrm>
          <a:prstGeom prst="rect">
            <a:avLst/>
          </a:prstGeom>
          <a:noFill/>
        </p:spPr>
        <p:txBody>
          <a:bodyPr wrap="square" rtlCol="0">
            <a:spAutoFit/>
          </a:bodyPr>
          <a:lstStyle/>
          <a:p>
            <a:r>
              <a:rPr lang="fr-BE" sz="1200" b="1">
                <a:solidFill>
                  <a:schemeClr val="accent1"/>
                </a:solidFill>
              </a:rPr>
              <a:t>New</a:t>
            </a:r>
          </a:p>
        </p:txBody>
      </p:sp>
      <p:sp>
        <p:nvSpPr>
          <p:cNvPr id="10" name="Bulle narrative : rectangle 9">
            <a:extLst>
              <a:ext uri="{FF2B5EF4-FFF2-40B4-BE49-F238E27FC236}">
                <a16:creationId xmlns:a16="http://schemas.microsoft.com/office/drawing/2014/main" id="{D2212EF7-FCAA-C87A-A341-06DB540EA2A4}"/>
              </a:ext>
            </a:extLst>
          </p:cNvPr>
          <p:cNvSpPr/>
          <p:nvPr/>
        </p:nvSpPr>
        <p:spPr>
          <a:xfrm>
            <a:off x="391611" y="2676059"/>
            <a:ext cx="2757002" cy="555982"/>
          </a:xfrm>
          <a:prstGeom prst="wedgeRectCallout">
            <a:avLst>
              <a:gd name="adj1" fmla="val 136025"/>
              <a:gd name="adj2" fmla="val 173501"/>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Le pied à l’étrier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Préformation aux métiers du cheval</a:t>
            </a:r>
          </a:p>
        </p:txBody>
      </p:sp>
      <p:sp>
        <p:nvSpPr>
          <p:cNvPr id="11" name="Bulle narrative : rectangle 10">
            <a:extLst>
              <a:ext uri="{FF2B5EF4-FFF2-40B4-BE49-F238E27FC236}">
                <a16:creationId xmlns:a16="http://schemas.microsoft.com/office/drawing/2014/main" id="{A64B9888-DC8C-C845-6432-A6CDBCBD084B}"/>
              </a:ext>
            </a:extLst>
          </p:cNvPr>
          <p:cNvSpPr/>
          <p:nvPr/>
        </p:nvSpPr>
        <p:spPr>
          <a:xfrm>
            <a:off x="391611" y="3470408"/>
            <a:ext cx="2679700" cy="653002"/>
          </a:xfrm>
          <a:prstGeom prst="wedgeRectCallout">
            <a:avLst>
              <a:gd name="adj1" fmla="val 136518"/>
              <a:gd name="adj2" fmla="val 53957"/>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Provincial Jean d’Avesnes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Agent qualifié dans les métiers du cheval</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2" name="Bulle narrative : rectangle 11">
            <a:extLst>
              <a:ext uri="{FF2B5EF4-FFF2-40B4-BE49-F238E27FC236}">
                <a16:creationId xmlns:a16="http://schemas.microsoft.com/office/drawing/2014/main" id="{D4C578CD-9D37-EE2B-4735-5B3CDCFFB7F4}"/>
              </a:ext>
            </a:extLst>
          </p:cNvPr>
          <p:cNvSpPr/>
          <p:nvPr/>
        </p:nvSpPr>
        <p:spPr>
          <a:xfrm>
            <a:off x="361506" y="4524163"/>
            <a:ext cx="1854200" cy="600128"/>
          </a:xfrm>
          <a:prstGeom prst="wedgeRectCallout">
            <a:avLst>
              <a:gd name="adj1" fmla="val 225428"/>
              <a:gd name="adj2" fmla="val -68509"/>
            </a:avLst>
          </a:prstGeom>
          <a:solidFill>
            <a:schemeClr val="accent1">
              <a:lumMod val="40000"/>
              <a:lumOff val="60000"/>
            </a:schemeClr>
          </a:solidFill>
          <a:ln w="6350" cap="flat" cmpd="sng" algn="ctr">
            <a:solidFill>
              <a:schemeClr val="accent1">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Exploitant de manège</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3" name="Bulle narrative : rectangle 2">
            <a:extLst>
              <a:ext uri="{FF2B5EF4-FFF2-40B4-BE49-F238E27FC236}">
                <a16:creationId xmlns:a16="http://schemas.microsoft.com/office/drawing/2014/main" id="{1B82FE89-7100-6ED0-93C1-EBC25D5B34F9}"/>
              </a:ext>
            </a:extLst>
          </p:cNvPr>
          <p:cNvSpPr/>
          <p:nvPr/>
        </p:nvSpPr>
        <p:spPr>
          <a:xfrm>
            <a:off x="4071274" y="813341"/>
            <a:ext cx="2679700" cy="653002"/>
          </a:xfrm>
          <a:prstGeom prst="wedgeRectCallout">
            <a:avLst>
              <a:gd name="adj1" fmla="val 25617"/>
              <a:gd name="adj2" fmla="val 369025"/>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Prom</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Soc Secondaire Mons Borinage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Palefrenier</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5" name="ZoneTexte 4">
            <a:extLst>
              <a:ext uri="{FF2B5EF4-FFF2-40B4-BE49-F238E27FC236}">
                <a16:creationId xmlns:a16="http://schemas.microsoft.com/office/drawing/2014/main" id="{0E12E9BD-1625-AFAB-C0C3-2BAD94B5C605}"/>
              </a:ext>
            </a:extLst>
          </p:cNvPr>
          <p:cNvSpPr txBox="1"/>
          <p:nvPr/>
        </p:nvSpPr>
        <p:spPr>
          <a:xfrm>
            <a:off x="4860736" y="1139842"/>
            <a:ext cx="488887" cy="276999"/>
          </a:xfrm>
          <a:prstGeom prst="rect">
            <a:avLst/>
          </a:prstGeom>
          <a:noFill/>
        </p:spPr>
        <p:txBody>
          <a:bodyPr wrap="square" rtlCol="0">
            <a:spAutoFit/>
          </a:bodyPr>
          <a:lstStyle/>
          <a:p>
            <a:r>
              <a:rPr lang="fr-BE" sz="1200" b="1">
                <a:solidFill>
                  <a:schemeClr val="accent1"/>
                </a:solidFill>
              </a:rPr>
              <a:t>New</a:t>
            </a:r>
          </a:p>
        </p:txBody>
      </p:sp>
    </p:spTree>
    <p:extLst>
      <p:ext uri="{BB962C8B-B14F-4D97-AF65-F5344CB8AC3E}">
        <p14:creationId xmlns:p14="http://schemas.microsoft.com/office/powerpoint/2010/main" val="1051701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A1416 Agent agricole polyvalent</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L’offre de formation et d’enseignement pour ce métier est inexistante sur le Bassin. Elle pourrait être développée en cohérence avec le profil métier actuellement travaillé au niveau du SFMQ pour faciliter l’accès à un secteur qui, avec les évolutions techniques et technologiques, est de moins en moins ouvert au personnel non qualifié.</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450711483"/>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4279349816"/>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mc:Choice xmlns:pslz="http://schemas.microsoft.com/office/powerpoint/2016/slidezoom" Requires="pslz">
          <p:graphicFrame>
            <p:nvGraphicFramePr>
              <p:cNvPr id="5" name="Zoom de diapositive 4">
                <a:extLst>
                  <a:ext uri="{FF2B5EF4-FFF2-40B4-BE49-F238E27FC236}">
                    <a16:creationId xmlns:a16="http://schemas.microsoft.com/office/drawing/2014/main" id="{5FF531C2-E113-F24E-DF5C-6EF59368EB3F}"/>
                  </a:ext>
                </a:extLst>
              </p:cNvPr>
              <p:cNvGraphicFramePr>
                <a:graphicFrameLocks noChangeAspect="1"/>
              </p:cNvGraphicFramePr>
              <p:nvPr>
                <p:extLst>
                  <p:ext uri="{D42A27DB-BD31-4B8C-83A1-F6EECF244321}">
                    <p14:modId xmlns:p14="http://schemas.microsoft.com/office/powerpoint/2010/main" val="3894780204"/>
                  </p:ext>
                </p:extLst>
              </p:nvPr>
            </p:nvGraphicFramePr>
            <p:xfrm>
              <a:off x="9399408" y="201457"/>
              <a:ext cx="2194057" cy="1234157"/>
            </p:xfrm>
            <a:graphic>
              <a:graphicData uri="http://schemas.microsoft.com/office/powerpoint/2016/slidezoom">
                <pslz:sldZm>
                  <pslz:sldZmObj sldId="734" cId="676445982">
                    <pslz:zmPr id="{1E9DB7FC-CC3E-4C1B-A619-29D351054B1A}" returnToParent="0" transitionDur="1000">
                      <p166:blipFill xmlns:p166="http://schemas.microsoft.com/office/powerpoint/2016/6/main">
                        <a:blip r:embed="rId7"/>
                        <a:stretch>
                          <a:fillRect/>
                        </a:stretch>
                      </p166:blipFill>
                      <p166:spPr xmlns:p166="http://schemas.microsoft.com/office/powerpoint/2016/6/main">
                        <a:xfrm>
                          <a:off x="0" y="0"/>
                          <a:ext cx="2194057" cy="1234157"/>
                        </a:xfrm>
                        <a:prstGeom prst="rect">
                          <a:avLst/>
                        </a:prstGeom>
                        <a:ln w="3175">
                          <a:solidFill>
                            <a:prstClr val="ltGray"/>
                          </a:solidFill>
                        </a:ln>
                      </p166:spPr>
                    </pslz:zmPr>
                  </pslz:sldZmObj>
                </pslz:sldZm>
              </a:graphicData>
            </a:graphic>
          </p:graphicFrame>
        </mc:Choice>
        <mc:Fallback>
          <p:pic>
            <p:nvPicPr>
              <p:cNvPr id="5" name="Zoom de diapositive 4">
                <a:hlinkClick r:id="rId8" action="ppaction://hlinksldjump"/>
                <a:extLst>
                  <a:ext uri="{FF2B5EF4-FFF2-40B4-BE49-F238E27FC236}">
                    <a16:creationId xmlns:a16="http://schemas.microsoft.com/office/drawing/2014/main" id="{5FF531C2-E113-F24E-DF5C-6EF59368EB3F}"/>
                  </a:ext>
                </a:extLst>
              </p:cNvPr>
              <p:cNvPicPr>
                <a:picLocks noGrp="1" noRot="1" noChangeAspect="1" noMove="1" noResize="1" noEditPoints="1" noAdjustHandles="1" noChangeArrowheads="1" noChangeShapeType="1"/>
              </p:cNvPicPr>
              <p:nvPr/>
            </p:nvPicPr>
            <p:blipFill>
              <a:blip r:embed="rId7"/>
              <a:stretch>
                <a:fillRect/>
              </a:stretch>
            </p:blipFill>
            <p:spPr>
              <a:xfrm>
                <a:off x="9399408" y="201457"/>
                <a:ext cx="2194057" cy="1234157"/>
              </a:xfrm>
              <a:prstGeom prst="rect">
                <a:avLst/>
              </a:prstGeom>
              <a:ln w="3175">
                <a:solidFill>
                  <a:prstClr val="ltGray"/>
                </a:solidFill>
              </a:ln>
            </p:spPr>
          </p:pic>
        </mc:Fallback>
      </mc:AlternateContent>
    </p:spTree>
    <p:extLst>
      <p:ext uri="{BB962C8B-B14F-4D97-AF65-F5344CB8AC3E}">
        <p14:creationId xmlns:p14="http://schemas.microsoft.com/office/powerpoint/2010/main" val="3271456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828383-7DDE-455D-9BE3-674697BB3443}"/>
              </a:ext>
            </a:extLst>
          </p:cNvPr>
          <p:cNvSpPr/>
          <p:nvPr/>
        </p:nvSpPr>
        <p:spPr>
          <a:xfrm>
            <a:off x="2299787" y="906587"/>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48DE77C8-343F-455E-B45F-0DEC49B3D2AA}"/>
              </a:ext>
            </a:extLst>
          </p:cNvPr>
          <p:cNvSpPr txBox="1"/>
          <p:nvPr/>
        </p:nvSpPr>
        <p:spPr>
          <a:xfrm>
            <a:off x="4257965" y="3059668"/>
            <a:ext cx="2854035" cy="369332"/>
          </a:xfrm>
          <a:prstGeom prst="rect">
            <a:avLst/>
          </a:prstGeom>
          <a:solidFill>
            <a:schemeClr val="accent6">
              <a:lumMod val="40000"/>
              <a:lumOff val="60000"/>
            </a:schemeClr>
          </a:solidFill>
        </p:spPr>
        <p:txBody>
          <a:bodyPr wrap="square" rtlCol="0">
            <a:spAutoFit/>
          </a:bodyPr>
          <a:lstStyle/>
          <a:p>
            <a:r>
              <a:rPr lang="fr-BE"/>
              <a:t>Pas de filières sur le Bassin</a:t>
            </a:r>
          </a:p>
        </p:txBody>
      </p:sp>
      <p:sp>
        <p:nvSpPr>
          <p:cNvPr id="4" name="Titre 3">
            <a:extLst>
              <a:ext uri="{FF2B5EF4-FFF2-40B4-BE49-F238E27FC236}">
                <a16:creationId xmlns:a16="http://schemas.microsoft.com/office/drawing/2014/main" id="{FBBCFDCE-0FC8-1A99-562B-939533E0E94F}"/>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A1416 Agent agricole polyvalent</a:t>
            </a: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676445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r>
              <a:rPr lang="fr-BE" sz="2800" b="1">
                <a:solidFill>
                  <a:schemeClr val="accent2">
                    <a:lumMod val="75000"/>
                  </a:schemeClr>
                </a:solidFill>
                <a:latin typeface="Tenorite" panose="00000500000000000000" pitchFamily="2" charset="0"/>
              </a:rPr>
              <a:t>K2304 Valoriste généraliste</a:t>
            </a: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présente des potentialités réelles de développement pour le futur. Avec l’essor de l’économie circulaire, la tendance à appréhender le déchet comme une matière première va encore se renforcer. Le métier est accessible à des profils peu qualifiés mais une professionnalisation est indispensable. Au niveau des opérateurs de formation initiale, un nouveau profil de valoriste pourra être organisé dans l’enseignement en alternance et dans le spécialisé dès la rentrée 2022. L’IBEFE relève enfin l’opportunité de développer, à côté de l’offre de valoriste généraliste, des modules complémentaires de valorisation des déchets adaptés aux différents secteurs et métiers. Il y a en effet une augmentation des besoins et de la demande de personnel capable de faire un "tri" sur ce qui est réparable, revalorisable ou ce qui doit être recyclé.</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964241485"/>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434623662"/>
              </p:ext>
            </p:extLst>
          </p:nvPr>
        </p:nvGraphicFramePr>
        <p:xfrm>
          <a:off x="560439" y="5438889"/>
          <a:ext cx="11354137" cy="74168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mc:Choice xmlns:pslz="http://schemas.microsoft.com/office/powerpoint/2016/slidezoom" Requires="pslz">
          <p:graphicFrame>
            <p:nvGraphicFramePr>
              <p:cNvPr id="3" name="Zoom de diapositive 2">
                <a:extLst>
                  <a:ext uri="{FF2B5EF4-FFF2-40B4-BE49-F238E27FC236}">
                    <a16:creationId xmlns:a16="http://schemas.microsoft.com/office/drawing/2014/main" id="{3B2202BC-AC67-248D-0EE3-A7BA7C24650E}"/>
                  </a:ext>
                </a:extLst>
              </p:cNvPr>
              <p:cNvGraphicFramePr>
                <a:graphicFrameLocks noChangeAspect="1"/>
              </p:cNvGraphicFramePr>
              <p:nvPr>
                <p:extLst>
                  <p:ext uri="{D42A27DB-BD31-4B8C-83A1-F6EECF244321}">
                    <p14:modId xmlns:p14="http://schemas.microsoft.com/office/powerpoint/2010/main" val="1484987919"/>
                  </p:ext>
                </p:extLst>
              </p:nvPr>
            </p:nvGraphicFramePr>
            <p:xfrm>
              <a:off x="9250684" y="256967"/>
              <a:ext cx="2122736" cy="1194039"/>
            </p:xfrm>
            <a:graphic>
              <a:graphicData uri="http://schemas.microsoft.com/office/powerpoint/2016/slidezoom">
                <pslz:sldZm>
                  <pslz:sldZmObj sldId="731" cId="2425149012">
                    <pslz:zmPr id="{C0792C87-048F-4928-9B0D-ECD0FF7F8439}" returnToParent="0" transitionDur="1000">
                      <p166:blipFill xmlns:p166="http://schemas.microsoft.com/office/powerpoint/2016/6/main">
                        <a:blip r:embed="rId7"/>
                        <a:stretch>
                          <a:fillRect/>
                        </a:stretch>
                      </p166:blipFill>
                      <p166:spPr xmlns:p166="http://schemas.microsoft.com/office/powerpoint/2016/6/main">
                        <a:xfrm>
                          <a:off x="0" y="0"/>
                          <a:ext cx="2122736" cy="1194039"/>
                        </a:xfrm>
                        <a:prstGeom prst="rect">
                          <a:avLst/>
                        </a:prstGeom>
                        <a:ln w="3175">
                          <a:solidFill>
                            <a:prstClr val="ltGray"/>
                          </a:solidFill>
                        </a:ln>
                      </p166:spPr>
                    </pslz:zmPr>
                  </pslz:sldZmObj>
                </pslz:sldZm>
              </a:graphicData>
            </a:graphic>
          </p:graphicFrame>
        </mc:Choice>
        <mc:Fallback>
          <p:pic>
            <p:nvPicPr>
              <p:cNvPr id="3" name="Zoom de diapositive 2">
                <a:hlinkClick r:id="rId8" action="ppaction://hlinksldjump"/>
                <a:extLst>
                  <a:ext uri="{FF2B5EF4-FFF2-40B4-BE49-F238E27FC236}">
                    <a16:creationId xmlns:a16="http://schemas.microsoft.com/office/drawing/2014/main" id="{3B2202BC-AC67-248D-0EE3-A7BA7C24650E}"/>
                  </a:ext>
                </a:extLst>
              </p:cNvPr>
              <p:cNvPicPr>
                <a:picLocks noGrp="1" noRot="1" noChangeAspect="1" noMove="1" noResize="1" noEditPoints="1" noAdjustHandles="1" noChangeArrowheads="1" noChangeShapeType="1"/>
              </p:cNvPicPr>
              <p:nvPr/>
            </p:nvPicPr>
            <p:blipFill>
              <a:blip r:embed="rId7"/>
              <a:stretch>
                <a:fillRect/>
              </a:stretch>
            </p:blipFill>
            <p:spPr>
              <a:xfrm>
                <a:off x="9250684" y="256967"/>
                <a:ext cx="2122736" cy="1194039"/>
              </a:xfrm>
              <a:prstGeom prst="rect">
                <a:avLst/>
              </a:prstGeom>
              <a:ln w="3175">
                <a:solidFill>
                  <a:prstClr val="ltGray"/>
                </a:solidFill>
              </a:ln>
            </p:spPr>
          </p:pic>
        </mc:Fallback>
      </mc:AlternateContent>
    </p:spTree>
    <p:extLst>
      <p:ext uri="{BB962C8B-B14F-4D97-AF65-F5344CB8AC3E}">
        <p14:creationId xmlns:p14="http://schemas.microsoft.com/office/powerpoint/2010/main" val="179446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80A8E2-E487-459B-997D-483F6ACA3607}"/>
              </a:ext>
            </a:extLst>
          </p:cNvPr>
          <p:cNvSpPr/>
          <p:nvPr/>
        </p:nvSpPr>
        <p:spPr>
          <a:xfrm>
            <a:off x="2299787" y="906587"/>
            <a:ext cx="8216901" cy="5331180"/>
          </a:xfrm>
          <a:prstGeom prst="rect">
            <a:avLst/>
          </a:prstGeom>
          <a:blipFill dpi="0" rotWithShape="1">
            <a:blip r:embed="rId3"/>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 name="Bulle narrative : rectangle 6">
            <a:extLst>
              <a:ext uri="{FF2B5EF4-FFF2-40B4-BE49-F238E27FC236}">
                <a16:creationId xmlns:a16="http://schemas.microsoft.com/office/drawing/2014/main" id="{7FC00DDD-6978-47DD-AE3D-C710D7EFBF22}"/>
              </a:ext>
            </a:extLst>
          </p:cNvPr>
          <p:cNvSpPr/>
          <p:nvPr/>
        </p:nvSpPr>
        <p:spPr>
          <a:xfrm>
            <a:off x="799494" y="1755743"/>
            <a:ext cx="3000586" cy="696051"/>
          </a:xfrm>
          <a:prstGeom prst="wedgeRectCallout">
            <a:avLst>
              <a:gd name="adj1" fmla="val 104546"/>
              <a:gd name="adj2" fmla="val 246023"/>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Le Plein Air </a:t>
            </a:r>
            <a:endPar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Installateur valoriste en électroménager </a:t>
            </a:r>
          </a:p>
        </p:txBody>
      </p:sp>
      <p:sp>
        <p:nvSpPr>
          <p:cNvPr id="9" name="Bulle narrative : rectangle 8">
            <a:extLst>
              <a:ext uri="{FF2B5EF4-FFF2-40B4-BE49-F238E27FC236}">
                <a16:creationId xmlns:a16="http://schemas.microsoft.com/office/drawing/2014/main" id="{35A73CB8-2A20-4ADE-9ADE-834A6AA181B6}"/>
              </a:ext>
            </a:extLst>
          </p:cNvPr>
          <p:cNvSpPr/>
          <p:nvPr/>
        </p:nvSpPr>
        <p:spPr>
          <a:xfrm>
            <a:off x="487256" y="2732949"/>
            <a:ext cx="1188055" cy="696051"/>
          </a:xfrm>
          <a:prstGeom prst="wedgeRectCallout">
            <a:avLst>
              <a:gd name="adj1" fmla="val 372532"/>
              <a:gd name="adj2" fmla="val 140928"/>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Droit et Devoir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Valoriste </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0" name="Bulle narrative : rectangle 9">
            <a:extLst>
              <a:ext uri="{FF2B5EF4-FFF2-40B4-BE49-F238E27FC236}">
                <a16:creationId xmlns:a16="http://schemas.microsoft.com/office/drawing/2014/main" id="{CF7F525B-8520-4107-A9A9-3E7D7F489D12}"/>
              </a:ext>
            </a:extLst>
          </p:cNvPr>
          <p:cNvSpPr/>
          <p:nvPr/>
        </p:nvSpPr>
        <p:spPr>
          <a:xfrm>
            <a:off x="409878" y="3926976"/>
            <a:ext cx="2261404" cy="778887"/>
          </a:xfrm>
          <a:prstGeom prst="wedgeRectCallout">
            <a:avLst>
              <a:gd name="adj1" fmla="val 174786"/>
              <a:gd name="adj2" fmla="val -14648"/>
            </a:avLst>
          </a:prstGeom>
          <a:noFill/>
          <a:ln w="6350" cap="flat" cmpd="sng" algn="ctr">
            <a:solidFill>
              <a:schemeClr val="accent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pitchFamily="34" charset="0"/>
              <a:ea typeface="+mn-ea"/>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pitchFamily="34" charset="0"/>
                <a:ea typeface="+mn-ea"/>
                <a:cs typeface="Times New Roman" panose="02020603050405020304" pitchFamily="18" charset="0"/>
              </a:rPr>
              <a:t>Validation des compétences (Centre de compétences environnement)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sysClr val="windowText" lastClr="000000"/>
                </a:solidFill>
                <a:effectLst/>
                <a:uLnTx/>
                <a:uFillTx/>
                <a:latin typeface="Calibri" panose="020F0502020204030204" pitchFamily="34" charset="0"/>
                <a:ea typeface="+mn-ea"/>
                <a:cs typeface="Times New Roman" panose="02020603050405020304" pitchFamily="18" charset="0"/>
              </a:rPr>
              <a:t>Valoriste</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pitchFamily="34" charset="0"/>
              <a:ea typeface="+mn-ea"/>
              <a:cs typeface="Times New Roman" panose="02020603050405020304" pitchFamily="18" charset="0"/>
            </a:endParaRPr>
          </a:p>
        </p:txBody>
      </p:sp>
      <p:sp>
        <p:nvSpPr>
          <p:cNvPr id="2" name="Titre 3">
            <a:extLst>
              <a:ext uri="{FF2B5EF4-FFF2-40B4-BE49-F238E27FC236}">
                <a16:creationId xmlns:a16="http://schemas.microsoft.com/office/drawing/2014/main" id="{0F78465F-D270-8FD7-C7B9-4AFB32E7216A}"/>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K2304 Valoriste généraliste</a:t>
            </a: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2425149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algn="ct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Pas de recommandation pour 2022</a:t>
            </a:r>
          </a:p>
          <a:p>
            <a:pPr marL="0" indent="0" algn="l">
              <a:buNone/>
            </a:pPr>
            <a:r>
              <a:rPr kumimoji="0" lang="fr-BE" sz="2300" i="0" u="none" strike="noStrike" kern="1200" cap="none" spc="0" normalizeH="0" baseline="0" noProof="0">
                <a:ln>
                  <a:noFill/>
                </a:ln>
                <a:effectLst/>
                <a:uLnTx/>
                <a:uFillTx/>
                <a:ea typeface="+mn-ea"/>
                <a:cs typeface="+mn-cs"/>
              </a:rPr>
              <a:t>C’est dans le secteur de la construction que l’on trouve le plus de déchets mais c’est également le domaine dans lequel il y a le plus de possibilités de réemploi.</a:t>
            </a:r>
            <a:r>
              <a:rPr lang="fr-BE" sz="2300" b="0" i="0" u="none" strike="noStrike" baseline="0"/>
              <a:t> De nouvelles perspectives pour les matériaux de réemploi apparaissent. Celle-ci vont inciter les entreprise à travailler différemment, les </a:t>
            </a:r>
            <a:r>
              <a:rPr lang="fr-BE" sz="2300"/>
              <a:t>m</a:t>
            </a:r>
            <a:r>
              <a:rPr lang="fr-BE" sz="2300" b="0" i="0" u="none" strike="noStrike" baseline="0"/>
              <a:t>odèles de fonctionnement des entreprises de démolition sont amenés à changer et vont relocaliser l’emploi. Des modules complémentaires aux formations de la construction pourraient offrir de nouvelles perspectives aux travailleurs du secteur.</a:t>
            </a:r>
            <a:endParaRPr kumimoji="0" lang="fr-BE" sz="2300" i="0" u="none" strike="noStrike" kern="1200" cap="none" spc="0" normalizeH="0" baseline="0" noProof="0">
              <a:ln>
                <a:noFill/>
              </a:ln>
              <a:effectLst/>
              <a:uLnTx/>
              <a:uFillTx/>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a:t>
                      </a:r>
                      <a:r>
                        <a:rPr lang="fr-BE">
                          <a:solidFill>
                            <a:srgbClr val="FF0000"/>
                          </a:solidFill>
                        </a:rPr>
                        <a:t>création formation initiale et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Pas d’offre développée sur le Bassin</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K2304 Valoriste de la construction</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mc:Choice xmlns:pslz="http://schemas.microsoft.com/office/powerpoint/2016/slidezoom" Requires="pslz">
          <p:graphicFrame>
            <p:nvGraphicFramePr>
              <p:cNvPr id="5" name="Zoom de diapositive 4">
                <a:extLst>
                  <a:ext uri="{FF2B5EF4-FFF2-40B4-BE49-F238E27FC236}">
                    <a16:creationId xmlns:a16="http://schemas.microsoft.com/office/drawing/2014/main" id="{41652748-73C4-04B7-CB4A-DA755125A322}"/>
                  </a:ext>
                </a:extLst>
              </p:cNvPr>
              <p:cNvGraphicFramePr>
                <a:graphicFrameLocks noChangeAspect="1"/>
              </p:cNvGraphicFramePr>
              <p:nvPr/>
            </p:nvGraphicFramePr>
            <p:xfrm>
              <a:off x="9960711" y="368841"/>
              <a:ext cx="1670290" cy="939538"/>
            </p:xfrm>
            <a:graphic>
              <a:graphicData uri="http://schemas.microsoft.com/office/powerpoint/2016/slidezoom">
                <pslz:sldZm>
                  <pslz:sldZmObj sldId="534" cId="698924810">
                    <pslz:zmPr id="{8B813622-DC76-4FF8-98CE-37CA5678CCB0}" returnToParent="0" transitionDur="1000">
                      <p166:blipFill xmlns:p166="http://schemas.microsoft.com/office/powerpoint/2016/6/main">
                        <a:blip r:embed="rId7"/>
                        <a:stretch>
                          <a:fillRect/>
                        </a:stretch>
                      </p166:blipFill>
                      <p166:spPr xmlns:p166="http://schemas.microsoft.com/office/powerpoint/2016/6/main">
                        <a:xfrm>
                          <a:off x="0" y="0"/>
                          <a:ext cx="1670290" cy="939538"/>
                        </a:xfrm>
                        <a:prstGeom prst="rect">
                          <a:avLst/>
                        </a:prstGeom>
                        <a:ln w="3175">
                          <a:solidFill>
                            <a:prstClr val="ltGray"/>
                          </a:solidFill>
                        </a:ln>
                      </p166:spPr>
                    </pslz:zmPr>
                  </pslz:sldZmObj>
                </pslz:sldZm>
              </a:graphicData>
            </a:graphic>
          </p:graphicFrame>
        </mc:Choice>
        <mc:Fallback>
          <p:pic>
            <p:nvPicPr>
              <p:cNvPr id="5" name="Zoom de diapositive 4">
                <a:hlinkClick r:id="rId8" action="ppaction://hlinksldjump"/>
                <a:extLst>
                  <a:ext uri="{FF2B5EF4-FFF2-40B4-BE49-F238E27FC236}">
                    <a16:creationId xmlns:a16="http://schemas.microsoft.com/office/drawing/2014/main" id="{41652748-73C4-04B7-CB4A-DA755125A322}"/>
                  </a:ext>
                </a:extLst>
              </p:cNvPr>
              <p:cNvPicPr>
                <a:picLocks noGrp="1" noRot="1" noChangeAspect="1" noMove="1" noResize="1" noEditPoints="1" noAdjustHandles="1" noChangeArrowheads="1" noChangeShapeType="1"/>
              </p:cNvPicPr>
              <p:nvPr/>
            </p:nvPicPr>
            <p:blipFill>
              <a:blip r:embed="rId7"/>
              <a:stretch>
                <a:fillRect/>
              </a:stretch>
            </p:blipFill>
            <p:spPr>
              <a:xfrm>
                <a:off x="9960711" y="368841"/>
                <a:ext cx="1670290" cy="939538"/>
              </a:xfrm>
              <a:prstGeom prst="rect">
                <a:avLst/>
              </a:prstGeom>
              <a:ln w="3175">
                <a:solidFill>
                  <a:prstClr val="ltGray"/>
                </a:solidFill>
              </a:ln>
            </p:spPr>
          </p:pic>
        </mc:Fallback>
      </mc:AlternateContent>
      <p:pic>
        <p:nvPicPr>
          <p:cNvPr id="8" name="Image 7" descr="Une image contenant Graphique, Police, logo, capture d’écran&#10;&#10;Description générée automatiquement">
            <a:extLst>
              <a:ext uri="{FF2B5EF4-FFF2-40B4-BE49-F238E27FC236}">
                <a16:creationId xmlns:a16="http://schemas.microsoft.com/office/drawing/2014/main" id="{17A2D6CB-5362-4F6F-928D-AC1B673BD0C0}"/>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2019288" y="5191691"/>
            <a:ext cx="988828" cy="585572"/>
          </a:xfrm>
          <a:prstGeom prst="rect">
            <a:avLst/>
          </a:prstGeom>
        </p:spPr>
      </p:pic>
    </p:spTree>
    <p:extLst>
      <p:ext uri="{BB962C8B-B14F-4D97-AF65-F5344CB8AC3E}">
        <p14:creationId xmlns:p14="http://schemas.microsoft.com/office/powerpoint/2010/main" val="1965059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64407"/>
            <a:ext cx="8880763" cy="5195454"/>
          </a:xfrm>
          <a:prstGeom prst="rect">
            <a:avLst/>
          </a:prstGeom>
          <a:noFill/>
          <a:ln w="9525">
            <a:noFill/>
            <a:miter lim="800000"/>
            <a:headEnd/>
            <a:tailEnd/>
          </a:ln>
        </p:spPr>
      </p:pic>
      <p:sp>
        <p:nvSpPr>
          <p:cNvPr id="5" name="ZoneTexte 4">
            <a:extLst>
              <a:ext uri="{FF2B5EF4-FFF2-40B4-BE49-F238E27FC236}">
                <a16:creationId xmlns:a16="http://schemas.microsoft.com/office/drawing/2014/main" id="{E821B663-DCBD-42C0-A904-59F9BAA6BD13}"/>
              </a:ext>
            </a:extLst>
          </p:cNvPr>
          <p:cNvSpPr txBox="1"/>
          <p:nvPr/>
        </p:nvSpPr>
        <p:spPr>
          <a:xfrm>
            <a:off x="2876365" y="2876365"/>
            <a:ext cx="6368884"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Pas d’offre de formation sur la bassin</a:t>
            </a:r>
          </a:p>
        </p:txBody>
      </p:sp>
      <p:sp>
        <p:nvSpPr>
          <p:cNvPr id="4" name="Titre 3">
            <a:extLst>
              <a:ext uri="{FF2B5EF4-FFF2-40B4-BE49-F238E27FC236}">
                <a16:creationId xmlns:a16="http://schemas.microsoft.com/office/drawing/2014/main" id="{D9E439FC-06D7-7E54-919D-E67923E9ACBA}"/>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K2304 Valoriste de la Construction</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698924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algn="ct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Pas de recommandation pour 2022</a:t>
            </a: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147567923"/>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808329000"/>
              </p:ext>
            </p:extLst>
          </p:nvPr>
        </p:nvGraphicFramePr>
        <p:xfrm>
          <a:off x="277424" y="5438889"/>
          <a:ext cx="11637152" cy="128524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a:t>
                      </a:r>
                      <a:r>
                        <a:rPr lang="fr-BE">
                          <a:solidFill>
                            <a:srgbClr val="FF0000"/>
                          </a:solidFill>
                        </a:rPr>
                        <a:t>création formation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L’offre existante au CDC rencontre beaucoup de demandes et le bassin offre peu d’autres formations spécifiques en énergies renouvelables. Au niveau du « Conseiller » des formations existent pour l’industrie et le tertiaire. L’offre pourrait être développée spécifiquement pour le renouvelable.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pic>
        <p:nvPicPr>
          <p:cNvPr id="8" name="Image 7" descr="Une image contenant Graphique, Police, logo, capture d’écran&#10;&#10;Description générée automatiquement">
            <a:extLst>
              <a:ext uri="{FF2B5EF4-FFF2-40B4-BE49-F238E27FC236}">
                <a16:creationId xmlns:a16="http://schemas.microsoft.com/office/drawing/2014/main" id="{17A2D6CB-5362-4F6F-928D-AC1B673BD0C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019288" y="5191691"/>
            <a:ext cx="988828" cy="585572"/>
          </a:xfrm>
          <a:prstGeom prst="rect">
            <a:avLst/>
          </a:prstGeom>
        </p:spPr>
      </p:pic>
      <mc:AlternateContent xmlns:mc="http://schemas.openxmlformats.org/markup-compatibility/2006">
        <mc:Choice xmlns:pslz="http://schemas.microsoft.com/office/powerpoint/2016/slidezoom" Requires="pslz">
          <p:graphicFrame>
            <p:nvGraphicFramePr>
              <p:cNvPr id="4" name="Zoom de diapositive 3">
                <a:extLst>
                  <a:ext uri="{FF2B5EF4-FFF2-40B4-BE49-F238E27FC236}">
                    <a16:creationId xmlns:a16="http://schemas.microsoft.com/office/drawing/2014/main" id="{140D3337-9249-3F6A-7DD8-C5ECD7EF1D6E}"/>
                  </a:ext>
                </a:extLst>
              </p:cNvPr>
              <p:cNvGraphicFramePr>
                <a:graphicFrameLocks noChangeAspect="1"/>
              </p:cNvGraphicFramePr>
              <p:nvPr>
                <p:extLst>
                  <p:ext uri="{D42A27DB-BD31-4B8C-83A1-F6EECF244321}">
                    <p14:modId xmlns:p14="http://schemas.microsoft.com/office/powerpoint/2010/main" val="3714478936"/>
                  </p:ext>
                </p:extLst>
              </p:nvPr>
            </p:nvGraphicFramePr>
            <p:xfrm>
              <a:off x="9896076" y="219383"/>
              <a:ext cx="1786503" cy="1004908"/>
            </p:xfrm>
            <a:graphic>
              <a:graphicData uri="http://schemas.microsoft.com/office/powerpoint/2016/slidezoom">
                <pslz:sldZm>
                  <pslz:sldZmObj sldId="305" cId="971960470">
                    <pslz:zmPr id="{A95A01E6-4522-4AE8-94A0-847E0E605515}" returnToParent="0" transitionDur="1000">
                      <p166:blipFill xmlns:p166="http://schemas.microsoft.com/office/powerpoint/2016/6/main">
                        <a:blip r:embed="rId9"/>
                        <a:stretch>
                          <a:fillRect/>
                        </a:stretch>
                      </p166:blipFill>
                      <p166:spPr xmlns:p166="http://schemas.microsoft.com/office/powerpoint/2016/6/main">
                        <a:xfrm>
                          <a:off x="0" y="0"/>
                          <a:ext cx="1786503" cy="1004908"/>
                        </a:xfrm>
                        <a:prstGeom prst="rect">
                          <a:avLst/>
                        </a:prstGeom>
                        <a:ln w="3175">
                          <a:solidFill>
                            <a:prstClr val="ltGray"/>
                          </a:solidFill>
                        </a:ln>
                      </p166:spPr>
                    </pslz:zmPr>
                  </pslz:sldZmObj>
                </pslz:sldZm>
              </a:graphicData>
            </a:graphic>
          </p:graphicFrame>
        </mc:Choice>
        <mc:Fallback>
          <p:pic>
            <p:nvPicPr>
              <p:cNvPr id="4" name="Zoom de diapositive 3">
                <a:hlinkClick r:id="rId10" action="ppaction://hlinksldjump"/>
                <a:extLst>
                  <a:ext uri="{FF2B5EF4-FFF2-40B4-BE49-F238E27FC236}">
                    <a16:creationId xmlns:a16="http://schemas.microsoft.com/office/drawing/2014/main" id="{140D3337-9249-3F6A-7DD8-C5ECD7EF1D6E}"/>
                  </a:ext>
                </a:extLst>
              </p:cNvPr>
              <p:cNvPicPr>
                <a:picLocks noGrp="1" noRot="1" noChangeAspect="1" noMove="1" noResize="1" noEditPoints="1" noAdjustHandles="1" noChangeArrowheads="1" noChangeShapeType="1"/>
              </p:cNvPicPr>
              <p:nvPr/>
            </p:nvPicPr>
            <p:blipFill>
              <a:blip r:embed="rId9"/>
              <a:stretch>
                <a:fillRect/>
              </a:stretch>
            </p:blipFill>
            <p:spPr>
              <a:xfrm>
                <a:off x="9896076" y="219383"/>
                <a:ext cx="1786503" cy="1004908"/>
              </a:xfrm>
              <a:prstGeom prst="rect">
                <a:avLst/>
              </a:prstGeom>
              <a:ln w="3175">
                <a:solidFill>
                  <a:prstClr val="ltGray"/>
                </a:solidFill>
              </a:ln>
            </p:spPr>
          </p:pic>
        </mc:Fallback>
      </mc:AlternateContent>
      <p:sp>
        <p:nvSpPr>
          <p:cNvPr id="7" name="Titre 3">
            <a:extLst>
              <a:ext uri="{FF2B5EF4-FFF2-40B4-BE49-F238E27FC236}">
                <a16:creationId xmlns:a16="http://schemas.microsoft.com/office/drawing/2014/main" id="{1C4EF717-299A-429D-2043-3BFAD94D2232}"/>
              </a:ext>
            </a:extLst>
          </p:cNvPr>
          <p:cNvSpPr txBox="1">
            <a:spLocks/>
          </p:cNvSpPr>
          <p:nvPr/>
        </p:nvSpPr>
        <p:spPr>
          <a:xfrm>
            <a:off x="378278" y="318743"/>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F1603 Installateur/Conseiller en énergies renouvelables</a:t>
            </a: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710434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722112" y="831273"/>
            <a:ext cx="8880763" cy="5195454"/>
          </a:xfrm>
          <a:prstGeom prst="rect">
            <a:avLst/>
          </a:prstGeom>
          <a:noFill/>
          <a:ln w="9525">
            <a:noFill/>
            <a:miter lim="800000"/>
            <a:headEnd/>
            <a:tailEnd/>
          </a:ln>
        </p:spPr>
      </p:pic>
      <p:sp>
        <p:nvSpPr>
          <p:cNvPr id="15" name="Rectangle 2">
            <a:extLst>
              <a:ext uri="{FF2B5EF4-FFF2-40B4-BE49-F238E27FC236}">
                <a16:creationId xmlns:a16="http://schemas.microsoft.com/office/drawing/2014/main" id="{3BE6989B-BE5B-4FA6-B384-561A7B3429B9}"/>
              </a:ext>
            </a:extLst>
          </p:cNvPr>
          <p:cNvSpPr/>
          <p:nvPr/>
        </p:nvSpPr>
        <p:spPr>
          <a:xfrm>
            <a:off x="781297" y="1234353"/>
            <a:ext cx="2812473" cy="848843"/>
          </a:xfrm>
          <a:prstGeom prst="wedgeRectCallout">
            <a:avLst>
              <a:gd name="adj1" fmla="val 102082"/>
              <a:gd name="adj2" fmla="val 239877"/>
            </a:avLst>
          </a:prstGeom>
          <a:solidFill>
            <a:srgbClr val="385723"/>
          </a:solidFill>
          <a:ln w="6350" cap="flat" cmpd="sng" algn="ctr">
            <a:solidFill>
              <a:schemeClr val="accent6">
                <a:lumMod val="5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CDC Environnement :  </a:t>
            </a: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Technicien polyvalent en énergie renouvelable </a:t>
            </a:r>
            <a:r>
              <a:rPr kumimoji="0" lang="fr-BE" sz="12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New</a:t>
            </a:r>
          </a:p>
        </p:txBody>
      </p:sp>
      <p:sp>
        <p:nvSpPr>
          <p:cNvPr id="2" name="Titre 3">
            <a:extLst>
              <a:ext uri="{FF2B5EF4-FFF2-40B4-BE49-F238E27FC236}">
                <a16:creationId xmlns:a16="http://schemas.microsoft.com/office/drawing/2014/main" id="{F9C8E451-F655-1752-601C-1855C1843BA7}"/>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F1603 Installateur en énergie renouvelable</a:t>
            </a:r>
            <a:endParaRPr lang="fr-BE" sz="2800" b="1">
              <a:solidFill>
                <a:srgbClr val="FFC000"/>
              </a:solidFill>
              <a:latin typeface="Tenorite" panose="00000500000000000000" pitchFamily="2" charset="0"/>
            </a:endParaRPr>
          </a:p>
        </p:txBody>
      </p:sp>
      <p:sp>
        <p:nvSpPr>
          <p:cNvPr id="4" name="Rectangle 2">
            <a:extLst>
              <a:ext uri="{FF2B5EF4-FFF2-40B4-BE49-F238E27FC236}">
                <a16:creationId xmlns:a16="http://schemas.microsoft.com/office/drawing/2014/main" id="{14B00CF5-509C-C195-4405-C4469D0FD646}"/>
              </a:ext>
            </a:extLst>
          </p:cNvPr>
          <p:cNvSpPr/>
          <p:nvPr/>
        </p:nvSpPr>
        <p:spPr>
          <a:xfrm>
            <a:off x="8586248" y="5247198"/>
            <a:ext cx="2777169" cy="1189112"/>
          </a:xfrm>
          <a:prstGeom prst="wedgeRectCallout">
            <a:avLst>
              <a:gd name="adj1" fmla="val 2326"/>
              <a:gd name="adj2" fmla="val -34211"/>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a:effectLst/>
                <a:latin typeface="Calibri" panose="020F0502020204030204" pitchFamily="34" charset="0"/>
                <a:ea typeface="Calibri" panose="020F0502020204030204" pitchFamily="34" charset="0"/>
              </a:rPr>
              <a:t>Ouverture prévue 2023-24: </a:t>
            </a:r>
          </a:p>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a:effectLst/>
                <a:latin typeface="Calibri" panose="020F0502020204030204" pitchFamily="34" charset="0"/>
                <a:ea typeface="Calibri" panose="020F0502020204030204" pitchFamily="34" charset="0"/>
              </a:rPr>
              <a:t>EAFC Colfontaine - Jurbise en </a:t>
            </a:r>
            <a:r>
              <a:rPr lang="fr-BE" sz="1200" b="1" err="1">
                <a:effectLst/>
                <a:latin typeface="Calibri" panose="020F0502020204030204" pitchFamily="34" charset="0"/>
                <a:ea typeface="Calibri" panose="020F0502020204030204" pitchFamily="34" charset="0"/>
              </a:rPr>
              <a:t>coorganisation</a:t>
            </a:r>
            <a:r>
              <a:rPr lang="fr-BE" sz="1200" b="1">
                <a:effectLst/>
                <a:latin typeface="Calibri" panose="020F0502020204030204" pitchFamily="34" charset="0"/>
                <a:ea typeface="Calibri" panose="020F0502020204030204" pitchFamily="34" charset="0"/>
              </a:rPr>
              <a:t> avec EAFC Frameries : </a:t>
            </a:r>
            <a:r>
              <a:rPr lang="fr-BE" sz="1200">
                <a:effectLst/>
                <a:latin typeface="Calibri" panose="020F0502020204030204" pitchFamily="34" charset="0"/>
                <a:ea typeface="Calibri" panose="020F0502020204030204" pitchFamily="34"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lang="fr-BE" sz="1200">
                <a:effectLst/>
                <a:latin typeface="Calibri" panose="020F0502020204030204" pitchFamily="34" charset="0"/>
                <a:ea typeface="Calibri" panose="020F0502020204030204" pitchFamily="34" charset="0"/>
              </a:rPr>
              <a:t>Installateur de panneaux solaires</a:t>
            </a:r>
            <a:endParaRPr kumimoji="0" lang="fr-BE" sz="12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1960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39B5D90-46C2-4E87-84D0-CEC41D745391}"/>
              </a:ext>
            </a:extLst>
          </p:cNvPr>
          <p:cNvSpPr txBox="1">
            <a:spLocks/>
          </p:cNvSpPr>
          <p:nvPr/>
        </p:nvSpPr>
        <p:spPr>
          <a:xfrm>
            <a:off x="772423" y="87526"/>
            <a:ext cx="5981278" cy="168463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a:t>Métiers/</a:t>
            </a:r>
            <a:r>
              <a:rPr lang="en-US" sz="4000" b="1" err="1"/>
              <a:t>fonctions</a:t>
            </a:r>
            <a:r>
              <a:rPr lang="en-US" sz="4000" b="1"/>
              <a:t> critiques et </a:t>
            </a:r>
            <a:r>
              <a:rPr lang="en-US" sz="4000" b="1" err="1"/>
              <a:t>en</a:t>
            </a:r>
            <a:r>
              <a:rPr lang="en-US" sz="4000" b="1"/>
              <a:t> </a:t>
            </a:r>
            <a:r>
              <a:rPr lang="en-US" sz="4000" b="1" err="1"/>
              <a:t>pénurie</a:t>
            </a:r>
            <a:r>
              <a:rPr lang="en-US" sz="4000" b="1"/>
              <a:t> </a:t>
            </a:r>
            <a:r>
              <a:rPr lang="en-US" sz="4000" b="1" err="1"/>
              <a:t>en</a:t>
            </a:r>
            <a:r>
              <a:rPr lang="en-US" sz="4000" b="1"/>
              <a:t> </a:t>
            </a:r>
            <a:r>
              <a:rPr lang="en-US" sz="4000" b="1" err="1"/>
              <a:t>Wallonie</a:t>
            </a:r>
            <a:r>
              <a:rPr lang="en-US" sz="4000" b="1"/>
              <a:t> (Forem 2023)</a:t>
            </a:r>
          </a:p>
        </p:txBody>
      </p:sp>
      <p:sp>
        <p:nvSpPr>
          <p:cNvPr id="4" name="ZoneTexte 3">
            <a:extLst>
              <a:ext uri="{FF2B5EF4-FFF2-40B4-BE49-F238E27FC236}">
                <a16:creationId xmlns:a16="http://schemas.microsoft.com/office/drawing/2014/main" id="{D918C51B-0D01-40C0-9867-AF6FA69D3DB3}"/>
              </a:ext>
            </a:extLst>
          </p:cNvPr>
          <p:cNvSpPr txBox="1"/>
          <p:nvPr/>
        </p:nvSpPr>
        <p:spPr>
          <a:xfrm>
            <a:off x="7241188" y="3167449"/>
            <a:ext cx="4413570" cy="369055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a:t>5 métiers </a:t>
            </a:r>
            <a:r>
              <a:rPr lang="en-US" sz="2000" err="1"/>
              <a:t>identifiés</a:t>
            </a:r>
            <a:r>
              <a:rPr lang="en-US" sz="2000"/>
              <a:t> dans la </a:t>
            </a:r>
            <a:r>
              <a:rPr lang="en-US" sz="2000" err="1"/>
              <a:t>liste</a:t>
            </a:r>
            <a:r>
              <a:rPr lang="en-US" sz="2000"/>
              <a:t> FOREM 2023, </a:t>
            </a:r>
            <a:r>
              <a:rPr lang="en-US" sz="2000" err="1"/>
              <a:t>parmi</a:t>
            </a:r>
            <a:r>
              <a:rPr lang="en-US" sz="2000"/>
              <a:t> </a:t>
            </a:r>
            <a:r>
              <a:rPr lang="en-US" sz="2000" err="1"/>
              <a:t>ceux</a:t>
            </a:r>
            <a:r>
              <a:rPr lang="en-US" sz="2000"/>
              <a:t>-ci :</a:t>
            </a:r>
          </a:p>
          <a:p>
            <a:pPr indent="-228600">
              <a:lnSpc>
                <a:spcPct val="90000"/>
              </a:lnSpc>
              <a:spcAft>
                <a:spcPts val="600"/>
              </a:spcAft>
              <a:buFont typeface="Arial" panose="020B0604020202020204" pitchFamily="34" charset="0"/>
              <a:buChar char="•"/>
            </a:pPr>
            <a:endParaRPr lang="en-US" sz="2000"/>
          </a:p>
          <a:p>
            <a:pPr marL="285750" indent="-228600">
              <a:lnSpc>
                <a:spcPct val="90000"/>
              </a:lnSpc>
              <a:spcAft>
                <a:spcPts val="600"/>
              </a:spcAft>
              <a:buFont typeface="Arial" panose="020B0604020202020204" pitchFamily="34" charset="0"/>
              <a:buChar char="•"/>
            </a:pPr>
            <a:r>
              <a:rPr lang="en-US" sz="2000" b="1"/>
              <a:t>1 </a:t>
            </a:r>
            <a:r>
              <a:rPr lang="en-US" sz="2000" b="1" err="1"/>
              <a:t>en</a:t>
            </a:r>
            <a:r>
              <a:rPr lang="en-US" sz="2000" b="1"/>
              <a:t> </a:t>
            </a:r>
            <a:r>
              <a:rPr lang="en-US" sz="2000" b="1" err="1"/>
              <a:t>pénurie</a:t>
            </a:r>
            <a:r>
              <a:rPr lang="en-US" sz="2000" b="1"/>
              <a:t> </a:t>
            </a:r>
            <a:r>
              <a:rPr lang="en-US" sz="2000"/>
              <a:t>de main </a:t>
            </a:r>
            <a:r>
              <a:rPr lang="en-US" sz="2000" err="1"/>
              <a:t>d’œuvre</a:t>
            </a:r>
            <a:endParaRPr lang="en-US" sz="2000"/>
          </a:p>
          <a:p>
            <a:pPr marL="285750" indent="-228600">
              <a:lnSpc>
                <a:spcPct val="90000"/>
              </a:lnSpc>
              <a:spcAft>
                <a:spcPts val="600"/>
              </a:spcAft>
              <a:buFont typeface="Arial" panose="020B0604020202020204" pitchFamily="34" charset="0"/>
              <a:buChar char="•"/>
            </a:pPr>
            <a:r>
              <a:rPr lang="en-US" sz="2000" b="1"/>
              <a:t>4</a:t>
            </a:r>
            <a:r>
              <a:rPr lang="en-US" sz="2000"/>
              <a:t> </a:t>
            </a:r>
            <a:r>
              <a:rPr lang="en-US" sz="2000" err="1"/>
              <a:t>en</a:t>
            </a:r>
            <a:r>
              <a:rPr lang="en-US" sz="2000"/>
              <a:t> </a:t>
            </a:r>
            <a:r>
              <a:rPr lang="en-US" sz="2000" err="1"/>
              <a:t>difficulté</a:t>
            </a:r>
            <a:r>
              <a:rPr lang="en-US" sz="2000"/>
              <a:t> de </a:t>
            </a:r>
            <a:r>
              <a:rPr lang="en-US" sz="2000" err="1"/>
              <a:t>recrutement</a:t>
            </a:r>
            <a:endParaRPr lang="en-US" sz="2000" b="1"/>
          </a:p>
        </p:txBody>
      </p:sp>
      <p:pic>
        <p:nvPicPr>
          <p:cNvPr id="7" name="Image 6" descr="Icône de conversation avec flèches de recyclage">
            <a:extLst>
              <a:ext uri="{FF2B5EF4-FFF2-40B4-BE49-F238E27FC236}">
                <a16:creationId xmlns:a16="http://schemas.microsoft.com/office/drawing/2014/main" id="{4B11A3F1-FEC4-80AC-1A86-FFF09DA1B80A}"/>
              </a:ext>
            </a:extLst>
          </p:cNvPr>
          <p:cNvPicPr>
            <a:picLocks noChangeAspect="1"/>
          </p:cNvPicPr>
          <p:nvPr/>
        </p:nvPicPr>
        <p:blipFill>
          <a:blip r:embed="rId2">
            <a:extLst>
              <a:ext uri="{28A0092B-C50C-407E-A947-70E740481C1C}">
                <a14:useLocalDpi xmlns:a14="http://schemas.microsoft.com/office/drawing/2010/main" val="0"/>
              </a:ext>
            </a:extLst>
          </a:blip>
          <a:srcRect t="16714" b="16714"/>
          <a:stretch/>
        </p:blipFill>
        <p:spPr>
          <a:xfrm>
            <a:off x="7187524" y="432647"/>
            <a:ext cx="4413570" cy="1836395"/>
          </a:xfrm>
          <a:prstGeom prst="rect">
            <a:avLst/>
          </a:prstGeom>
        </p:spPr>
      </p:pic>
      <p:graphicFrame>
        <p:nvGraphicFramePr>
          <p:cNvPr id="3" name="Tableau 2">
            <a:extLst>
              <a:ext uri="{FF2B5EF4-FFF2-40B4-BE49-F238E27FC236}">
                <a16:creationId xmlns:a16="http://schemas.microsoft.com/office/drawing/2014/main" id="{FD7B4398-8A48-FC9F-2299-DA85EE5FBE12}"/>
              </a:ext>
            </a:extLst>
          </p:cNvPr>
          <p:cNvGraphicFramePr>
            <a:graphicFrameLocks noGrp="1"/>
          </p:cNvGraphicFramePr>
          <p:nvPr>
            <p:extLst>
              <p:ext uri="{D42A27DB-BD31-4B8C-83A1-F6EECF244321}">
                <p14:modId xmlns:p14="http://schemas.microsoft.com/office/powerpoint/2010/main" val="1515581440"/>
              </p:ext>
            </p:extLst>
          </p:nvPr>
        </p:nvGraphicFramePr>
        <p:xfrm>
          <a:off x="608263" y="2901119"/>
          <a:ext cx="5896773" cy="1248914"/>
        </p:xfrm>
        <a:graphic>
          <a:graphicData uri="http://schemas.openxmlformats.org/drawingml/2006/table">
            <a:tbl>
              <a:tblPr firstRow="1">
                <a:tableStyleId>{69C7853C-536D-4A76-A0AE-DD22124D55A5}</a:tableStyleId>
              </a:tblPr>
              <a:tblGrid>
                <a:gridCol w="4082558">
                  <a:extLst>
                    <a:ext uri="{9D8B030D-6E8A-4147-A177-3AD203B41FA5}">
                      <a16:colId xmlns:a16="http://schemas.microsoft.com/office/drawing/2014/main" val="2807361538"/>
                    </a:ext>
                  </a:extLst>
                </a:gridCol>
                <a:gridCol w="958788">
                  <a:extLst>
                    <a:ext uri="{9D8B030D-6E8A-4147-A177-3AD203B41FA5}">
                      <a16:colId xmlns:a16="http://schemas.microsoft.com/office/drawing/2014/main" val="3516826109"/>
                    </a:ext>
                  </a:extLst>
                </a:gridCol>
                <a:gridCol w="855427">
                  <a:extLst>
                    <a:ext uri="{9D8B030D-6E8A-4147-A177-3AD203B41FA5}">
                      <a16:colId xmlns:a16="http://schemas.microsoft.com/office/drawing/2014/main" val="404767809"/>
                    </a:ext>
                  </a:extLst>
                </a:gridCol>
              </a:tblGrid>
              <a:tr h="229211">
                <a:tc>
                  <a:txBody>
                    <a:bodyPr/>
                    <a:lstStyle/>
                    <a:p>
                      <a:pPr algn="l" fontAlgn="b"/>
                      <a:r>
                        <a:rPr lang="fr-BE" sz="1100" u="none" strike="noStrike">
                          <a:effectLst/>
                        </a:rPr>
                        <a:t>Intitulé</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Critique</a:t>
                      </a:r>
                      <a:endParaRPr lang="fr-BE" sz="1100" b="0" i="0" u="none" strike="noStrike">
                        <a:solidFill>
                          <a:srgbClr val="000000"/>
                        </a:solidFill>
                        <a:effectLst/>
                        <a:latin typeface="Calibri" panose="020F0502020204030204" pitchFamily="34" charset="0"/>
                      </a:endParaRPr>
                    </a:p>
                  </a:txBody>
                  <a:tcPr marL="6284" marR="6284" marT="6284" marB="0" anchor="b"/>
                </a:tc>
                <a:extLst>
                  <a:ext uri="{0D108BD9-81ED-4DB2-BD59-A6C34878D82A}">
                    <a16:rowId xmlns:a16="http://schemas.microsoft.com/office/drawing/2014/main" val="2934224244"/>
                  </a:ext>
                </a:extLst>
              </a:tr>
              <a:tr h="249580">
                <a:tc>
                  <a:txBody>
                    <a:bodyPr/>
                    <a:lstStyle/>
                    <a:p>
                      <a:pPr algn="l" fontAlgn="b"/>
                      <a:r>
                        <a:rPr lang="fr-BE" sz="1100" u="none" strike="noStrike">
                          <a:effectLst/>
                        </a:rPr>
                        <a:t>Conducteur / Conductrice de machines agricoles et forestières</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84" marR="6284" marT="6284" marB="0" anchor="b"/>
                </a:tc>
                <a:extLst>
                  <a:ext uri="{0D108BD9-81ED-4DB2-BD59-A6C34878D82A}">
                    <a16:rowId xmlns:a16="http://schemas.microsoft.com/office/drawing/2014/main" val="2733213844"/>
                  </a:ext>
                </a:extLst>
              </a:tr>
              <a:tr h="208242">
                <a:tc>
                  <a:txBody>
                    <a:bodyPr/>
                    <a:lstStyle/>
                    <a:p>
                      <a:pPr algn="l" fontAlgn="b"/>
                      <a:r>
                        <a:rPr lang="fr-BE" sz="1100" u="none" strike="noStrike">
                          <a:effectLst/>
                        </a:rPr>
                        <a:t>Agent / Agente d'entretien des parcs et jardins</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84" marR="6284" marT="6284" marB="0" anchor="b"/>
                </a:tc>
                <a:extLst>
                  <a:ext uri="{0D108BD9-81ED-4DB2-BD59-A6C34878D82A}">
                    <a16:rowId xmlns:a16="http://schemas.microsoft.com/office/drawing/2014/main" val="2723422218"/>
                  </a:ext>
                </a:extLst>
              </a:tr>
              <a:tr h="191858">
                <a:tc>
                  <a:txBody>
                    <a:bodyPr/>
                    <a:lstStyle/>
                    <a:p>
                      <a:pPr algn="l" fontAlgn="b"/>
                      <a:r>
                        <a:rPr lang="fr-BE" sz="1100" u="none" strike="noStrike">
                          <a:effectLst/>
                        </a:rPr>
                        <a:t>Horticulteur - maraicher / Horticultrice - maraichère</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84" marR="6284" marT="6284" marB="0" anchor="b"/>
                </a:tc>
                <a:extLst>
                  <a:ext uri="{0D108BD9-81ED-4DB2-BD59-A6C34878D82A}">
                    <a16:rowId xmlns:a16="http://schemas.microsoft.com/office/drawing/2014/main" val="3759859159"/>
                  </a:ext>
                </a:extLst>
              </a:tr>
              <a:tr h="196099">
                <a:tc>
                  <a:txBody>
                    <a:bodyPr/>
                    <a:lstStyle/>
                    <a:p>
                      <a:pPr algn="l" fontAlgn="b"/>
                      <a:r>
                        <a:rPr lang="fr-BE" sz="1100" u="none" strike="noStrike">
                          <a:effectLst/>
                        </a:rPr>
                        <a:t>Expert / Experte en sécurité, hygiène et environnement</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84" marR="6284" marT="6284" marB="0" anchor="b"/>
                </a:tc>
                <a:extLst>
                  <a:ext uri="{0D108BD9-81ED-4DB2-BD59-A6C34878D82A}">
                    <a16:rowId xmlns:a16="http://schemas.microsoft.com/office/drawing/2014/main" val="1439614069"/>
                  </a:ext>
                </a:extLst>
              </a:tr>
              <a:tr h="166903">
                <a:tc>
                  <a:txBody>
                    <a:bodyPr/>
                    <a:lstStyle/>
                    <a:p>
                      <a:pPr algn="l" fontAlgn="b"/>
                      <a:r>
                        <a:rPr lang="fr-BE" sz="1100" u="none" strike="noStrike">
                          <a:effectLst/>
                        </a:rPr>
                        <a:t>Désamianteur / Désamianteuse</a:t>
                      </a:r>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84" marR="6284" marT="6284"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84" marR="6284" marT="6284" marB="0" anchor="b"/>
                </a:tc>
                <a:extLst>
                  <a:ext uri="{0D108BD9-81ED-4DB2-BD59-A6C34878D82A}">
                    <a16:rowId xmlns:a16="http://schemas.microsoft.com/office/drawing/2014/main" val="1625759457"/>
                  </a:ext>
                </a:extLst>
              </a:tr>
            </a:tbl>
          </a:graphicData>
        </a:graphic>
      </p:graphicFrame>
    </p:spTree>
    <p:extLst>
      <p:ext uri="{BB962C8B-B14F-4D97-AF65-F5344CB8AC3E}">
        <p14:creationId xmlns:p14="http://schemas.microsoft.com/office/powerpoint/2010/main" val="1627325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2470036610"/>
              </p:ext>
            </p:extLst>
          </p:nvPr>
        </p:nvGraphicFramePr>
        <p:xfrm>
          <a:off x="767051" y="1607985"/>
          <a:ext cx="10442795" cy="4969743"/>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2921732">
                  <a:extLst>
                    <a:ext uri="{9D8B030D-6E8A-4147-A177-3AD203B41FA5}">
                      <a16:colId xmlns:a16="http://schemas.microsoft.com/office/drawing/2014/main" val="3773329289"/>
                    </a:ext>
                  </a:extLst>
                </a:gridCol>
                <a:gridCol w="3253521">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b="0" i="0" u="none" strike="noStrike">
                          <a:solidFill>
                            <a:srgbClr val="000000"/>
                          </a:solidFill>
                          <a:effectLst/>
                          <a:latin typeface="Calibri" panose="020F0502020204030204" pitchFamily="34" charset="0"/>
                        </a:rPr>
                        <a:t>H1302</a:t>
                      </a:r>
                    </a:p>
                  </a:txBody>
                  <a:tcPr marL="6350" marR="6350" marT="6350" marB="0" anchor="ctr"/>
                </a:tc>
                <a:tc>
                  <a:txBody>
                    <a:bodyPr/>
                    <a:lstStyle/>
                    <a:p>
                      <a:pPr algn="l" fontAlgn="b"/>
                      <a:r>
                        <a:rPr lang="fr-BE" sz="1100" u="none" strike="noStrike">
                          <a:effectLst/>
                        </a:rPr>
                        <a:t>Expert en sécurité, hygiène et environnement</a:t>
                      </a:r>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txBody>
                  <a:tcPr marL="6350" marR="6350" marT="6350" marB="0" anchor="ctr"/>
                </a:tc>
                <a:tc>
                  <a:txBody>
                    <a:bodyPr/>
                    <a:lstStyle/>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x</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chemeClr val="tx1"/>
                          </a:solidFill>
                          <a:effectLst/>
                        </a:rPr>
                        <a:t>25 opportunité sur le métier cadre technique de l’environnement</a:t>
                      </a:r>
                    </a:p>
                    <a:p>
                      <a:pPr marL="171450" indent="-171450" algn="l" fontAlgn="b">
                        <a:buFont typeface="Arial" panose="020B0604020202020204" pitchFamily="34" charset="0"/>
                        <a:buChar char="•"/>
                      </a:pPr>
                      <a:endParaRPr lang="fr-BE" sz="1100" b="1" u="none" strike="noStrike">
                        <a:solidFill>
                          <a:srgbClr val="000000"/>
                        </a:solidFill>
                        <a:effectLst/>
                      </a:endParaRP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endParaRPr lang="fr-BE" sz="1100" b="1" u="none" strike="noStrike">
                        <a:solidFill>
                          <a:srgbClr val="000000"/>
                        </a:solidFill>
                        <a:effectLst/>
                      </a:endParaRPr>
                    </a:p>
                    <a:p>
                      <a:pPr marL="171450" indent="-171450" algn="l" fontAlgn="b">
                        <a:buFont typeface="Arial" panose="020B0604020202020204" pitchFamily="34" charset="0"/>
                        <a:buChar char="•"/>
                      </a:pPr>
                      <a:r>
                        <a:rPr lang="fr-BE" sz="1100" b="0" u="none" strike="noStrike">
                          <a:solidFill>
                            <a:srgbClr val="000000"/>
                          </a:solidFill>
                          <a:effectLst/>
                        </a:rPr>
                        <a:t>2 filières en enseignement de plein exercice dont 2 occurrences en difficulté de recrutement</a:t>
                      </a: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800" b="0" i="0" u="none" strike="noStrike">
                          <a:solidFill>
                            <a:srgbClr val="000000"/>
                          </a:solidFill>
                          <a:effectLst/>
                          <a:latin typeface="Calibri" panose="020F0502020204030204" pitchFamily="34" charset="0"/>
                        </a:rPr>
                        <a:t>Métier identifié en pénurie</a:t>
                      </a:r>
                      <a:r>
                        <a:rPr lang="fr-BE" sz="1100" b="0" i="0" u="none" strike="noStrike">
                          <a:solidFill>
                            <a:srgbClr val="000000"/>
                          </a:solidFill>
                          <a:effectLst/>
                          <a:latin typeface="Calibri" panose="020F0502020204030204" pitchFamily="34" charset="0"/>
                        </a:rPr>
                        <a:t>.</a:t>
                      </a:r>
                    </a:p>
                    <a:p>
                      <a:pPr marL="171450" indent="-171450" algn="l" fontAlgn="b">
                        <a:buFont typeface="Arial" panose="020B0604020202020204" pitchFamily="34" charset="0"/>
                        <a:buChar char="•"/>
                      </a:pPr>
                      <a:r>
                        <a:rPr lang="fr-BE" sz="1800" b="0" i="0" u="none" strike="noStrike">
                          <a:solidFill>
                            <a:srgbClr val="000000"/>
                          </a:solidFill>
                          <a:effectLst/>
                          <a:latin typeface="Calibri" panose="020F0502020204030204" pitchFamily="34" charset="0"/>
                        </a:rPr>
                        <a:t>L’offre de formation sur le Bassin est peu développée et pourrait être renforcée même si les compétences attendues relèvent  prioritairement de l’Enseignement supérieur. En formation initiale, l’offre existante, qui peut constituer pour les élèves un tremplin vers les filières du supérieur, devrait être maintenue.  Le profil de formation de cette OBG devrait cependant être revu pour mieux correspondre à la réalité de terrain.</a:t>
                      </a: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r>
              <a:rPr lang="fr-BE" sz="2800" b="1">
                <a:solidFill>
                  <a:srgbClr val="742217"/>
                </a:solidFill>
                <a:latin typeface="Tenorite" panose="00000500000000000000" pitchFamily="2" charset="0"/>
              </a:rPr>
              <a:t>H1302</a:t>
            </a:r>
            <a:r>
              <a:rPr lang="fr-BE" sz="2800" b="1">
                <a:solidFill>
                  <a:schemeClr val="accent2">
                    <a:lumMod val="75000"/>
                  </a:schemeClr>
                </a:solidFill>
                <a:latin typeface="Tenorite" panose="00000500000000000000" pitchFamily="2" charset="0"/>
              </a:rPr>
              <a:t> </a:t>
            </a:r>
            <a:r>
              <a:rPr lang="fr-BE" sz="2800" b="1">
                <a:solidFill>
                  <a:srgbClr val="742217"/>
                </a:solidFill>
                <a:latin typeface="Tenorite" panose="00000500000000000000" pitchFamily="2" charset="0"/>
              </a:rPr>
              <a:t>Expert en sécurité, hygiène et environnement</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mc:AlternateContent xmlns:mc="http://schemas.openxmlformats.org/markup-compatibility/2006">
        <mc:Choice xmlns:pslz="http://schemas.microsoft.com/office/powerpoint/2016/slidezoom" Requires="pslz">
          <p:graphicFrame>
            <p:nvGraphicFramePr>
              <p:cNvPr id="4" name="Zoom de diapositive 3">
                <a:extLst>
                  <a:ext uri="{FF2B5EF4-FFF2-40B4-BE49-F238E27FC236}">
                    <a16:creationId xmlns:a16="http://schemas.microsoft.com/office/drawing/2014/main" id="{B745536D-F742-263C-B0B9-1B6408CC8B25}"/>
                  </a:ext>
                </a:extLst>
              </p:cNvPr>
              <p:cNvGraphicFramePr>
                <a:graphicFrameLocks noChangeAspect="1"/>
              </p:cNvGraphicFramePr>
              <p:nvPr>
                <p:extLst>
                  <p:ext uri="{D42A27DB-BD31-4B8C-83A1-F6EECF244321}">
                    <p14:modId xmlns:p14="http://schemas.microsoft.com/office/powerpoint/2010/main" val="3124056784"/>
                  </p:ext>
                </p:extLst>
              </p:nvPr>
            </p:nvGraphicFramePr>
            <p:xfrm>
              <a:off x="5283037" y="4154749"/>
              <a:ext cx="2181659" cy="1227183"/>
            </p:xfrm>
            <a:graphic>
              <a:graphicData uri="http://schemas.microsoft.com/office/powerpoint/2016/slidezoom">
                <pslz:sldZm>
                  <pslz:sldZmObj sldId="401" cId="4283199108">
                    <pslz:zmPr id="{2FC9A3C3-F5EE-4854-BB6C-4A87635030A4}" returnToParent="0" transitionDur="1000">
                      <p166:blipFill xmlns:p166="http://schemas.microsoft.com/office/powerpoint/2016/6/main">
                        <a:blip r:embed="rId4"/>
                        <a:stretch>
                          <a:fillRect/>
                        </a:stretch>
                      </p166:blipFill>
                      <p166:spPr xmlns:p166="http://schemas.microsoft.com/office/powerpoint/2016/6/main">
                        <a:xfrm>
                          <a:off x="0" y="0"/>
                          <a:ext cx="2181659" cy="1227183"/>
                        </a:xfrm>
                        <a:prstGeom prst="rect">
                          <a:avLst/>
                        </a:prstGeom>
                        <a:ln w="3175">
                          <a:solidFill>
                            <a:prstClr val="ltGray"/>
                          </a:solidFill>
                        </a:ln>
                      </p166:spPr>
                    </pslz:zmPr>
                  </pslz:sldZmObj>
                </pslz:sldZm>
              </a:graphicData>
            </a:graphic>
          </p:graphicFrame>
        </mc:Choice>
        <mc:Fallback>
          <p:pic>
            <p:nvPicPr>
              <p:cNvPr id="4" name="Zoom de diapositive 3">
                <a:hlinkClick r:id="rId5" action="ppaction://hlinksldjump"/>
                <a:extLst>
                  <a:ext uri="{FF2B5EF4-FFF2-40B4-BE49-F238E27FC236}">
                    <a16:creationId xmlns:a16="http://schemas.microsoft.com/office/drawing/2014/main" id="{B745536D-F742-263C-B0B9-1B6408CC8B25}"/>
                  </a:ext>
                </a:extLst>
              </p:cNvPr>
              <p:cNvPicPr>
                <a:picLocks noGrp="1" noRot="1" noChangeAspect="1" noMove="1" noResize="1" noEditPoints="1" noAdjustHandles="1" noChangeArrowheads="1" noChangeShapeType="1"/>
              </p:cNvPicPr>
              <p:nvPr/>
            </p:nvPicPr>
            <p:blipFill>
              <a:blip r:embed="rId4"/>
              <a:stretch>
                <a:fillRect/>
              </a:stretch>
            </p:blipFill>
            <p:spPr>
              <a:xfrm>
                <a:off x="5283037" y="4154749"/>
                <a:ext cx="2181659" cy="1227183"/>
              </a:xfrm>
              <a:prstGeom prst="rect">
                <a:avLst/>
              </a:prstGeom>
              <a:ln w="3175">
                <a:solidFill>
                  <a:prstClr val="ltGray"/>
                </a:solidFill>
              </a:ln>
            </p:spPr>
          </p:pic>
        </mc:Fallback>
      </mc:AlternateContent>
      <p:sp>
        <p:nvSpPr>
          <p:cNvPr id="6" name="ZoneTexte 5">
            <a:extLst>
              <a:ext uri="{FF2B5EF4-FFF2-40B4-BE49-F238E27FC236}">
                <a16:creationId xmlns:a16="http://schemas.microsoft.com/office/drawing/2014/main" id="{C71CF5EF-50D9-4B18-A3B9-7DBF26517802}"/>
              </a:ext>
            </a:extLst>
          </p:cNvPr>
          <p:cNvSpPr txBox="1"/>
          <p:nvPr/>
        </p:nvSpPr>
        <p:spPr>
          <a:xfrm>
            <a:off x="5650362" y="824203"/>
            <a:ext cx="6281444" cy="646331"/>
          </a:xfrm>
          <a:prstGeom prst="rect">
            <a:avLst/>
          </a:prstGeom>
          <a:noFill/>
        </p:spPr>
        <p:txBody>
          <a:bodyPr wrap="square" rtlCol="0">
            <a:spAutoFit/>
          </a:bodyPr>
          <a:lstStyle/>
          <a:p>
            <a:r>
              <a:rPr lang="fr-BE" b="1">
                <a:solidFill>
                  <a:srgbClr val="C00000"/>
                </a:solidFill>
              </a:rPr>
              <a:t>Métier Prioritaire « maintien » pour la formation initiale et « création » pour la formation pour adulte</a:t>
            </a:r>
          </a:p>
        </p:txBody>
      </p:sp>
      <p:pic>
        <p:nvPicPr>
          <p:cNvPr id="2" name="Image 1">
            <a:extLst>
              <a:ext uri="{FF2B5EF4-FFF2-40B4-BE49-F238E27FC236}">
                <a16:creationId xmlns:a16="http://schemas.microsoft.com/office/drawing/2014/main" id="{285B3DCE-4F20-44D4-8C1D-0D7941127A2B}"/>
              </a:ext>
            </a:extLst>
          </p:cNvPr>
          <p:cNvPicPr>
            <a:picLocks noChangeAspect="1"/>
          </p:cNvPicPr>
          <p:nvPr/>
        </p:nvPicPr>
        <p:blipFill>
          <a:blip r:embed="rId6"/>
          <a:stretch>
            <a:fillRect/>
          </a:stretch>
        </p:blipFill>
        <p:spPr>
          <a:xfrm>
            <a:off x="4656628" y="854734"/>
            <a:ext cx="993734" cy="585267"/>
          </a:xfrm>
          <a:prstGeom prst="rect">
            <a:avLst/>
          </a:prstGeom>
        </p:spPr>
      </p:pic>
    </p:spTree>
    <p:extLst>
      <p:ext uri="{BB962C8B-B14F-4D97-AF65-F5344CB8AC3E}">
        <p14:creationId xmlns:p14="http://schemas.microsoft.com/office/powerpoint/2010/main" val="3872459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116212-652F-4A28-B69B-6DC5E2C0CD59}"/>
              </a:ext>
            </a:extLst>
          </p:cNvPr>
          <p:cNvSpPr/>
          <p:nvPr/>
        </p:nvSpPr>
        <p:spPr>
          <a:xfrm>
            <a:off x="2299787" y="906587"/>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 name="Bulle narrative : rectangle 2">
            <a:extLst>
              <a:ext uri="{FF2B5EF4-FFF2-40B4-BE49-F238E27FC236}">
                <a16:creationId xmlns:a16="http://schemas.microsoft.com/office/drawing/2014/main" id="{134E4FC5-96BC-4F85-8692-1AE214D98089}"/>
              </a:ext>
            </a:extLst>
          </p:cNvPr>
          <p:cNvSpPr/>
          <p:nvPr/>
        </p:nvSpPr>
        <p:spPr>
          <a:xfrm>
            <a:off x="374356" y="2349619"/>
            <a:ext cx="2601912" cy="723901"/>
          </a:xfrm>
          <a:prstGeom prst="wedgeRectCallout">
            <a:avLst>
              <a:gd name="adj1" fmla="val 90077"/>
              <a:gd name="adj2" fmla="val 135969"/>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Saint Joseph</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environnement </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4" name="Bulle narrative : rectangle 3">
            <a:extLst>
              <a:ext uri="{FF2B5EF4-FFF2-40B4-BE49-F238E27FC236}">
                <a16:creationId xmlns:a16="http://schemas.microsoft.com/office/drawing/2014/main" id="{CFC6C9C7-7E05-DD63-AE70-5CBF2870DF5B}"/>
              </a:ext>
            </a:extLst>
          </p:cNvPr>
          <p:cNvSpPr/>
          <p:nvPr/>
        </p:nvSpPr>
        <p:spPr>
          <a:xfrm>
            <a:off x="9078304" y="1708018"/>
            <a:ext cx="2601912" cy="523131"/>
          </a:xfrm>
          <a:prstGeom prst="wedgeRectCallout">
            <a:avLst>
              <a:gd name="adj1" fmla="val -100180"/>
              <a:gd name="adj2" fmla="val 281673"/>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Athenée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r>
              <a:rPr lang="fr-BE" sz="1200" b="1" kern="0">
                <a:solidFill>
                  <a:sysClr val="windowText" lastClr="000000"/>
                </a:solidFill>
                <a:latin typeface="Calibri" panose="020F0502020204030204"/>
                <a:cs typeface="Times New Roman" panose="02020603050405020304" pitchFamily="18" charset="0"/>
              </a:rPr>
              <a:t>provincial </a:t>
            </a:r>
            <a:r>
              <a:rPr lang="fr-BE" sz="1200" b="1" kern="0" err="1">
                <a:solidFill>
                  <a:sysClr val="windowText" lastClr="000000"/>
                </a:solidFill>
                <a:latin typeface="Calibri" panose="020F0502020204030204"/>
                <a:cs typeface="Times New Roman" panose="02020603050405020304" pitchFamily="18" charset="0"/>
              </a:rPr>
              <a:t>Warocqué</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environnement </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6" name="ZoneTexte 5">
            <a:extLst>
              <a:ext uri="{FF2B5EF4-FFF2-40B4-BE49-F238E27FC236}">
                <a16:creationId xmlns:a16="http://schemas.microsoft.com/office/drawing/2014/main" id="{984CC837-EA53-9CA6-48DB-88D03DF9BAB3}"/>
              </a:ext>
            </a:extLst>
          </p:cNvPr>
          <p:cNvSpPr txBox="1"/>
          <p:nvPr/>
        </p:nvSpPr>
        <p:spPr>
          <a:xfrm>
            <a:off x="11191329" y="1831083"/>
            <a:ext cx="488887" cy="276999"/>
          </a:xfrm>
          <a:prstGeom prst="rect">
            <a:avLst/>
          </a:prstGeom>
          <a:noFill/>
        </p:spPr>
        <p:txBody>
          <a:bodyPr wrap="square" rtlCol="0">
            <a:spAutoFit/>
          </a:bodyPr>
          <a:lstStyle/>
          <a:p>
            <a:r>
              <a:rPr lang="fr-BE" sz="1200" b="1">
                <a:solidFill>
                  <a:schemeClr val="accent2"/>
                </a:solidFill>
              </a:rPr>
              <a:t>New</a:t>
            </a:r>
          </a:p>
        </p:txBody>
      </p:sp>
      <p:sp>
        <p:nvSpPr>
          <p:cNvPr id="7" name="Bulle narrative : rectangle 6">
            <a:extLst>
              <a:ext uri="{FF2B5EF4-FFF2-40B4-BE49-F238E27FC236}">
                <a16:creationId xmlns:a16="http://schemas.microsoft.com/office/drawing/2014/main" id="{BA537407-94EA-4E4A-EF04-8379C5DE0B2B}"/>
              </a:ext>
            </a:extLst>
          </p:cNvPr>
          <p:cNvSpPr/>
          <p:nvPr/>
        </p:nvSpPr>
        <p:spPr>
          <a:xfrm>
            <a:off x="1754372" y="771083"/>
            <a:ext cx="3206303" cy="1060000"/>
          </a:xfrm>
          <a:prstGeom prst="wedgeRectCallout">
            <a:avLst>
              <a:gd name="adj1" fmla="val 79314"/>
              <a:gd name="adj2" fmla="val 228850"/>
            </a:avLst>
          </a:prstGeom>
          <a:solidFill>
            <a:srgbClr val="3857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a:t>CDC Environnement: coordinateur en système de management environnemental</a:t>
            </a:r>
          </a:p>
          <a:p>
            <a:endParaRPr lang="fr-BE"/>
          </a:p>
        </p:txBody>
      </p:sp>
      <p:sp>
        <p:nvSpPr>
          <p:cNvPr id="8" name="Titre 3">
            <a:extLst>
              <a:ext uri="{FF2B5EF4-FFF2-40B4-BE49-F238E27FC236}">
                <a16:creationId xmlns:a16="http://schemas.microsoft.com/office/drawing/2014/main" id="{8C8C90BD-FA13-E0FC-54E7-574C965B34DD}"/>
              </a:ext>
            </a:extLst>
          </p:cNvPr>
          <p:cNvSpPr txBox="1">
            <a:spLocks/>
          </p:cNvSpPr>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742217"/>
                </a:solidFill>
                <a:latin typeface="Tenorite" panose="00000500000000000000" pitchFamily="2" charset="0"/>
              </a:rPr>
              <a:t>H1302</a:t>
            </a:r>
            <a:r>
              <a:rPr lang="fr-BE" sz="2800" b="1">
                <a:solidFill>
                  <a:schemeClr val="accent2">
                    <a:lumMod val="75000"/>
                  </a:schemeClr>
                </a:solidFill>
                <a:latin typeface="Tenorite" panose="00000500000000000000" pitchFamily="2" charset="0"/>
              </a:rPr>
              <a:t> </a:t>
            </a:r>
            <a:r>
              <a:rPr lang="fr-BE" sz="2800" b="1">
                <a:solidFill>
                  <a:srgbClr val="742217"/>
                </a:solidFill>
                <a:latin typeface="Tenorite" panose="00000500000000000000" pitchFamily="2" charset="0"/>
              </a:rPr>
              <a:t>Expert en sécurité Hygiène et environnement</a:t>
            </a:r>
            <a:br>
              <a:rPr lang="fr-BE" sz="2800" b="1">
                <a:solidFill>
                  <a:srgbClr val="742217"/>
                </a:solidFill>
                <a:latin typeface="Tenorite" panose="00000500000000000000" pitchFamily="2" charset="0"/>
              </a:rPr>
            </a:b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p:spTree>
    <p:extLst>
      <p:ext uri="{BB962C8B-B14F-4D97-AF65-F5344CB8AC3E}">
        <p14:creationId xmlns:p14="http://schemas.microsoft.com/office/powerpoint/2010/main" val="4283199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3520589823"/>
              </p:ext>
            </p:extLst>
          </p:nvPr>
        </p:nvGraphicFramePr>
        <p:xfrm>
          <a:off x="767051" y="1607985"/>
          <a:ext cx="10442795" cy="3911398"/>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2921732">
                  <a:extLst>
                    <a:ext uri="{9D8B030D-6E8A-4147-A177-3AD203B41FA5}">
                      <a16:colId xmlns:a16="http://schemas.microsoft.com/office/drawing/2014/main" val="3773329289"/>
                    </a:ext>
                  </a:extLst>
                </a:gridCol>
                <a:gridCol w="3253521">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b="0" i="0" u="none" strike="noStrike">
                          <a:solidFill>
                            <a:srgbClr val="000000"/>
                          </a:solidFill>
                          <a:effectLst/>
                          <a:latin typeface="Calibri" panose="020F0502020204030204" pitchFamily="34" charset="0"/>
                        </a:rPr>
                        <a:t>A1203</a:t>
                      </a:r>
                    </a:p>
                  </a:txBody>
                  <a:tcPr marL="6350" marR="6350" marT="6350" marB="0" anchor="ctr"/>
                </a:tc>
                <a:tc>
                  <a:txBody>
                    <a:bodyPr/>
                    <a:lstStyle/>
                    <a:p>
                      <a:pPr algn="l" fontAlgn="b"/>
                      <a:r>
                        <a:rPr lang="fr-BE" sz="1100" u="none" strike="noStrike">
                          <a:effectLst/>
                        </a:rPr>
                        <a:t>Jardinier d’aménagement en parcs et jardins</a:t>
                      </a:r>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p>
                      <a:pPr algn="l" fontAlgn="b"/>
                      <a:endParaRPr lang="fr-BE" sz="1100" b="0" i="0" u="none" strike="noStrike">
                        <a:solidFill>
                          <a:srgbClr val="000000"/>
                        </a:solidFill>
                        <a:effectLst/>
                        <a:latin typeface="+mn-lt"/>
                      </a:endParaRPr>
                    </a:p>
                  </a:txBody>
                  <a:tcPr marL="6350" marR="6350" marT="6350" marB="0" anchor="ctr"/>
                </a:tc>
                <a:tc>
                  <a:txBody>
                    <a:bodyPr/>
                    <a:lstStyle/>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x</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chemeClr val="tx1"/>
                          </a:solidFill>
                          <a:effectLst/>
                        </a:rPr>
                        <a:t>136 opportunité sur le métier cadre technique de l’environnement</a:t>
                      </a:r>
                    </a:p>
                    <a:p>
                      <a:pPr marL="171450" indent="-171450" algn="l" fontAlgn="b">
                        <a:buFont typeface="Arial" panose="020B0604020202020204" pitchFamily="34" charset="0"/>
                        <a:buChar char="•"/>
                      </a:pPr>
                      <a:endParaRPr lang="fr-BE" sz="1100" b="1" u="none" strike="noStrike">
                        <a:solidFill>
                          <a:srgbClr val="000000"/>
                        </a:solidFill>
                        <a:effectLst/>
                      </a:endParaRP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800" b="0" i="0" u="none" strike="noStrike">
                          <a:solidFill>
                            <a:srgbClr val="000000"/>
                          </a:solidFill>
                          <a:effectLst/>
                          <a:latin typeface="Calibri" panose="020F0502020204030204" pitchFamily="34" charset="0"/>
                        </a:rPr>
                        <a:t>Fonction critique non identifiée comme en pénurie.</a:t>
                      </a:r>
                    </a:p>
                    <a:p>
                      <a:pPr marL="171450" indent="-171450" algn="l" fontAlgn="b">
                        <a:buFont typeface="Arial" panose="020B0604020202020204" pitchFamily="34" charset="0"/>
                        <a:buChar char="•"/>
                      </a:pPr>
                      <a:r>
                        <a:rPr lang="fr-BE" sz="1800" b="0" i="0" u="none" strike="noStrike">
                          <a:solidFill>
                            <a:srgbClr val="000000"/>
                          </a:solidFill>
                          <a:effectLst/>
                          <a:latin typeface="Calibri" panose="020F0502020204030204" pitchFamily="34" charset="0"/>
                        </a:rPr>
                        <a:t>L’offre de formation et d’enseignement existante semble suffisante pour couvrir les besoins sur le Bassin.</a:t>
                      </a: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559829" y="215538"/>
            <a:ext cx="10515600"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r>
              <a:rPr lang="fr-BE" sz="2800" b="1">
                <a:solidFill>
                  <a:srgbClr val="742217"/>
                </a:solidFill>
                <a:latin typeface="Tenorite" panose="00000500000000000000" pitchFamily="2" charset="0"/>
              </a:rPr>
              <a:t>A1203 Jardinier d’aménagement parcs et jardins</a:t>
            </a: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mc:AlternateContent xmlns:mc="http://schemas.openxmlformats.org/markup-compatibility/2006">
        <mc:Choice xmlns:pslz="http://schemas.microsoft.com/office/powerpoint/2016/slidezoom" Requires="pslz">
          <p:graphicFrame>
            <p:nvGraphicFramePr>
              <p:cNvPr id="6" name="Zoom de diapositive 5">
                <a:extLst>
                  <a:ext uri="{FF2B5EF4-FFF2-40B4-BE49-F238E27FC236}">
                    <a16:creationId xmlns:a16="http://schemas.microsoft.com/office/drawing/2014/main" id="{38E12017-47CA-0F1A-9666-48EB6A0DC7B2}"/>
                  </a:ext>
                </a:extLst>
              </p:cNvPr>
              <p:cNvGraphicFramePr>
                <a:graphicFrameLocks noChangeAspect="1"/>
              </p:cNvGraphicFramePr>
              <p:nvPr>
                <p:extLst>
                  <p:ext uri="{D42A27DB-BD31-4B8C-83A1-F6EECF244321}">
                    <p14:modId xmlns:p14="http://schemas.microsoft.com/office/powerpoint/2010/main" val="3771770756"/>
                  </p:ext>
                </p:extLst>
              </p:nvPr>
            </p:nvGraphicFramePr>
            <p:xfrm>
              <a:off x="5271904" y="3712281"/>
              <a:ext cx="2204484" cy="1240022"/>
            </p:xfrm>
            <a:graphic>
              <a:graphicData uri="http://schemas.microsoft.com/office/powerpoint/2016/slidezoom">
                <pslz:sldZm>
                  <pslz:sldZmObj sldId="403" cId="3038206932">
                    <pslz:zmPr id="{44156559-7973-470B-8979-4E114D785705}" returnToParent="0" transitionDur="1000">
                      <p166:blipFill xmlns:p166="http://schemas.microsoft.com/office/powerpoint/2016/6/main">
                        <a:blip r:embed="rId4"/>
                        <a:stretch>
                          <a:fillRect/>
                        </a:stretch>
                      </p166:blipFill>
                      <p166:spPr xmlns:p166="http://schemas.microsoft.com/office/powerpoint/2016/6/main">
                        <a:xfrm>
                          <a:off x="0" y="0"/>
                          <a:ext cx="2204484" cy="1240022"/>
                        </a:xfrm>
                        <a:prstGeom prst="rect">
                          <a:avLst/>
                        </a:prstGeom>
                        <a:ln w="3175">
                          <a:solidFill>
                            <a:prstClr val="ltGray"/>
                          </a:solidFill>
                        </a:ln>
                      </p166:spPr>
                    </pslz:zmPr>
                  </pslz:sldZmObj>
                </pslz:sldZm>
              </a:graphicData>
            </a:graphic>
          </p:graphicFrame>
        </mc:Choice>
        <mc:Fallback>
          <p:pic>
            <p:nvPicPr>
              <p:cNvPr id="6" name="Zoom de diapositive 5">
                <a:hlinkClick r:id="rId5" action="ppaction://hlinksldjump"/>
                <a:extLst>
                  <a:ext uri="{FF2B5EF4-FFF2-40B4-BE49-F238E27FC236}">
                    <a16:creationId xmlns:a16="http://schemas.microsoft.com/office/drawing/2014/main" id="{38E12017-47CA-0F1A-9666-48EB6A0DC7B2}"/>
                  </a:ext>
                </a:extLst>
              </p:cNvPr>
              <p:cNvPicPr>
                <a:picLocks noGrp="1" noRot="1" noChangeAspect="1" noMove="1" noResize="1" noEditPoints="1" noAdjustHandles="1" noChangeArrowheads="1" noChangeShapeType="1"/>
              </p:cNvPicPr>
              <p:nvPr/>
            </p:nvPicPr>
            <p:blipFill>
              <a:blip r:embed="rId4"/>
              <a:stretch>
                <a:fillRect/>
              </a:stretch>
            </p:blipFill>
            <p:spPr>
              <a:xfrm>
                <a:off x="5271904" y="3712281"/>
                <a:ext cx="2204484" cy="1240022"/>
              </a:xfrm>
              <a:prstGeom prst="rect">
                <a:avLst/>
              </a:prstGeom>
              <a:ln w="3175">
                <a:solidFill>
                  <a:prstClr val="ltGray"/>
                </a:solidFill>
              </a:ln>
            </p:spPr>
          </p:pic>
        </mc:Fallback>
      </mc:AlternateContent>
    </p:spTree>
    <p:extLst>
      <p:ext uri="{BB962C8B-B14F-4D97-AF65-F5344CB8AC3E}">
        <p14:creationId xmlns:p14="http://schemas.microsoft.com/office/powerpoint/2010/main" val="2713611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ACE016-3DBD-4B48-9A3D-0363D776C570}"/>
              </a:ext>
            </a:extLst>
          </p:cNvPr>
          <p:cNvSpPr/>
          <p:nvPr/>
        </p:nvSpPr>
        <p:spPr>
          <a:xfrm>
            <a:off x="2189536" y="1030362"/>
            <a:ext cx="8216901" cy="5331180"/>
          </a:xfrm>
          <a:prstGeom prst="rect">
            <a:avLst/>
          </a:prstGeom>
          <a:blipFill dpi="0" rotWithShape="1">
            <a:blip r:embed="rId3"/>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Bulle narrative : rectangle 3">
            <a:extLst>
              <a:ext uri="{FF2B5EF4-FFF2-40B4-BE49-F238E27FC236}">
                <a16:creationId xmlns:a16="http://schemas.microsoft.com/office/drawing/2014/main" id="{3446B89A-125D-4CEE-B841-6A4D0A1BB328}"/>
              </a:ext>
            </a:extLst>
          </p:cNvPr>
          <p:cNvSpPr/>
          <p:nvPr/>
        </p:nvSpPr>
        <p:spPr>
          <a:xfrm>
            <a:off x="255724" y="2102011"/>
            <a:ext cx="3227421" cy="778887"/>
          </a:xfrm>
          <a:prstGeom prst="wedgeRectCallout">
            <a:avLst>
              <a:gd name="adj1" fmla="val 118400"/>
              <a:gd name="adj2" fmla="val 178221"/>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CEFA Mons -</a:t>
            </a:r>
            <a:r>
              <a:rPr kumimoji="0" lang="fr-BE" sz="1200" b="1" i="0" u="none" strike="noStrike" kern="1200" cap="none" spc="0" normalizeH="0" baseline="0" noProof="0" err="1">
                <a:ln>
                  <a:noFill/>
                </a:ln>
                <a:solidFill>
                  <a:prstClr val="black"/>
                </a:solidFill>
                <a:effectLst/>
                <a:uLnTx/>
                <a:uFillTx/>
                <a:latin typeface="Calibri" panose="020F0502020204030204"/>
                <a:ea typeface="+mn-ea"/>
                <a:cs typeface="+mn-cs"/>
              </a:rPr>
              <a:t>Houdeng</a:t>
            </a: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Horticulteur spécialisé en aménagement de parcs et jardins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en implantation parcs et jardins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Bulle narrative : rectangle 5">
            <a:extLst>
              <a:ext uri="{FF2B5EF4-FFF2-40B4-BE49-F238E27FC236}">
                <a16:creationId xmlns:a16="http://schemas.microsoft.com/office/drawing/2014/main" id="{83CCD1A9-D532-49D5-A104-B3E7557648F5}"/>
              </a:ext>
            </a:extLst>
          </p:cNvPr>
          <p:cNvSpPr/>
          <p:nvPr/>
        </p:nvSpPr>
        <p:spPr>
          <a:xfrm>
            <a:off x="9272344" y="4256997"/>
            <a:ext cx="2679700" cy="672175"/>
          </a:xfrm>
          <a:prstGeom prst="wedgeRectCallout">
            <a:avLst>
              <a:gd name="adj1" fmla="val -71531"/>
              <a:gd name="adj2" fmla="val -138587"/>
            </a:avLst>
          </a:prstGeom>
          <a:solidFill>
            <a:srgbClr val="FFE699"/>
          </a:solidFill>
          <a:ln w="6350" cap="flat" cmpd="sng" algn="ctr">
            <a:solidFill>
              <a:srgbClr val="FFE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Athénée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Warocqué</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Horticulteur spécialisé en aménagement de parcs et jardins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p:txBody>
      </p:sp>
      <p:sp>
        <p:nvSpPr>
          <p:cNvPr id="8" name="Bulle narrative : rectangle 7">
            <a:extLst>
              <a:ext uri="{FF2B5EF4-FFF2-40B4-BE49-F238E27FC236}">
                <a16:creationId xmlns:a16="http://schemas.microsoft.com/office/drawing/2014/main" id="{D9727DD8-A343-4FCD-8627-E6FF66F6022E}"/>
              </a:ext>
            </a:extLst>
          </p:cNvPr>
          <p:cNvSpPr/>
          <p:nvPr/>
        </p:nvSpPr>
        <p:spPr>
          <a:xfrm>
            <a:off x="10183614" y="2822194"/>
            <a:ext cx="1811060" cy="519367"/>
          </a:xfrm>
          <a:prstGeom prst="wedgeRectCallout">
            <a:avLst>
              <a:gd name="adj1" fmla="val -172302"/>
              <a:gd name="adj2" fmla="val 77591"/>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La ferme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Delsamme</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Espaces verts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p:txBody>
      </p:sp>
      <p:sp>
        <p:nvSpPr>
          <p:cNvPr id="9" name="Bulle narrative : rectangle 8">
            <a:extLst>
              <a:ext uri="{FF2B5EF4-FFF2-40B4-BE49-F238E27FC236}">
                <a16:creationId xmlns:a16="http://schemas.microsoft.com/office/drawing/2014/main" id="{892FD40E-8BAA-4CC4-BD33-7594A199B276}"/>
              </a:ext>
            </a:extLst>
          </p:cNvPr>
          <p:cNvSpPr/>
          <p:nvPr/>
        </p:nvSpPr>
        <p:spPr>
          <a:xfrm>
            <a:off x="331756" y="3104956"/>
            <a:ext cx="1811060" cy="778887"/>
          </a:xfrm>
          <a:prstGeom prst="wedgeRectCallout">
            <a:avLst>
              <a:gd name="adj1" fmla="val 228731"/>
              <a:gd name="adj2" fmla="val 49083"/>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Le Plein Air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Bio-maraîchage et en</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tretien</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d'espaces verts</a:t>
            </a:r>
          </a:p>
        </p:txBody>
      </p:sp>
      <p:sp>
        <p:nvSpPr>
          <p:cNvPr id="14" name="Bulle narrative : rectangle 13">
            <a:extLst>
              <a:ext uri="{FF2B5EF4-FFF2-40B4-BE49-F238E27FC236}">
                <a16:creationId xmlns:a16="http://schemas.microsoft.com/office/drawing/2014/main" id="{2397D5EB-673E-460F-BAF4-95DBDD837E5E}"/>
              </a:ext>
            </a:extLst>
          </p:cNvPr>
          <p:cNvSpPr/>
          <p:nvPr/>
        </p:nvSpPr>
        <p:spPr>
          <a:xfrm>
            <a:off x="7802987" y="80719"/>
            <a:ext cx="2464365" cy="1105420"/>
          </a:xfrm>
          <a:prstGeom prst="wedgeRectCallout">
            <a:avLst>
              <a:gd name="adj1" fmla="val -42947"/>
              <a:gd name="adj2" fmla="val 77055"/>
            </a:avLst>
          </a:prstGeom>
          <a:solidFill>
            <a:schemeClr val="accent1">
              <a:lumMod val="40000"/>
              <a:lumOff val="60000"/>
            </a:schemeClr>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IFAPME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Entrepreneur de jardins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Entrepreneur et créateur d’espaces verts</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9" name="Bulle narrative : rectangle 18">
            <a:extLst>
              <a:ext uri="{FF2B5EF4-FFF2-40B4-BE49-F238E27FC236}">
                <a16:creationId xmlns:a16="http://schemas.microsoft.com/office/drawing/2014/main" id="{78518E5A-C14B-4A5A-91C9-1F01C97BE952}"/>
              </a:ext>
            </a:extLst>
          </p:cNvPr>
          <p:cNvSpPr/>
          <p:nvPr/>
        </p:nvSpPr>
        <p:spPr>
          <a:xfrm>
            <a:off x="331756" y="4095390"/>
            <a:ext cx="1598019" cy="778887"/>
          </a:xfrm>
          <a:prstGeom prst="wedgeRectCallout">
            <a:avLst>
              <a:gd name="adj1" fmla="val 103986"/>
              <a:gd name="adj2" fmla="val 28317"/>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Institut Saint Luc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d’entretien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Bulle narrative : rectangle 21">
            <a:extLst>
              <a:ext uri="{FF2B5EF4-FFF2-40B4-BE49-F238E27FC236}">
                <a16:creationId xmlns:a16="http://schemas.microsoft.com/office/drawing/2014/main" id="{A30FC00E-21DC-4997-93EE-8446ABAF84D2}"/>
              </a:ext>
            </a:extLst>
          </p:cNvPr>
          <p:cNvSpPr/>
          <p:nvPr/>
        </p:nvSpPr>
        <p:spPr>
          <a:xfrm>
            <a:off x="2572224" y="1417336"/>
            <a:ext cx="1594261" cy="570446"/>
          </a:xfrm>
          <a:prstGeom prst="wedgeRectCallout">
            <a:avLst>
              <a:gd name="adj1" fmla="val 150671"/>
              <a:gd name="adj2" fmla="val 347143"/>
            </a:avLst>
          </a:prstGeom>
          <a:solidFill>
            <a:srgbClr val="FF3399"/>
          </a:solidFill>
          <a:ln w="6350" cap="flat" cmpd="sng" algn="ctr">
            <a:solidFill>
              <a:srgbClr val="FF33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CPESM</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d’entretien</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11" name="Bulle narrative : rectangle 10">
            <a:extLst>
              <a:ext uri="{FF2B5EF4-FFF2-40B4-BE49-F238E27FC236}">
                <a16:creationId xmlns:a16="http://schemas.microsoft.com/office/drawing/2014/main" id="{BA54DF52-3EDC-4360-ADA5-ACB804966AC0}"/>
              </a:ext>
            </a:extLst>
          </p:cNvPr>
          <p:cNvSpPr/>
          <p:nvPr/>
        </p:nvSpPr>
        <p:spPr>
          <a:xfrm>
            <a:off x="3957173" y="137754"/>
            <a:ext cx="1481517" cy="519368"/>
          </a:xfrm>
          <a:prstGeom prst="wedgeRectCallout">
            <a:avLst>
              <a:gd name="adj1" fmla="val 116053"/>
              <a:gd name="adj2" fmla="val 247748"/>
            </a:avLst>
          </a:prstGeom>
          <a:solidFill>
            <a:srgbClr val="00B0F0"/>
          </a:solidFill>
          <a:ln>
            <a:solidFill>
              <a:srgbClr val="00B0F0"/>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Le quinquet</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Parcs et jardins</a:t>
            </a:r>
          </a:p>
        </p:txBody>
      </p:sp>
      <p:sp>
        <p:nvSpPr>
          <p:cNvPr id="24" name="Bulle narrative : rectangle 23">
            <a:extLst>
              <a:ext uri="{FF2B5EF4-FFF2-40B4-BE49-F238E27FC236}">
                <a16:creationId xmlns:a16="http://schemas.microsoft.com/office/drawing/2014/main" id="{8E5C7156-83A5-418A-A640-B8808508AA07}"/>
              </a:ext>
            </a:extLst>
          </p:cNvPr>
          <p:cNvSpPr/>
          <p:nvPr/>
        </p:nvSpPr>
        <p:spPr>
          <a:xfrm>
            <a:off x="3605705" y="933442"/>
            <a:ext cx="1594261" cy="570446"/>
          </a:xfrm>
          <a:prstGeom prst="wedgeRectCallout">
            <a:avLst>
              <a:gd name="adj1" fmla="val 119261"/>
              <a:gd name="adj2" fmla="val 154121"/>
            </a:avLst>
          </a:prstGeom>
          <a:solidFill>
            <a:srgbClr val="FF3399"/>
          </a:solidFill>
          <a:ln w="6350" cap="flat" cmpd="sng" algn="ctr">
            <a:solidFill>
              <a:srgbClr val="FF33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EPSIS</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d’entretien</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25" name="Bulle narrative : rectangle 24">
            <a:extLst>
              <a:ext uri="{FF2B5EF4-FFF2-40B4-BE49-F238E27FC236}">
                <a16:creationId xmlns:a16="http://schemas.microsoft.com/office/drawing/2014/main" id="{A27FB353-6385-4E01-A46A-CAA57B9F44F5}"/>
              </a:ext>
            </a:extLst>
          </p:cNvPr>
          <p:cNvSpPr/>
          <p:nvPr/>
        </p:nvSpPr>
        <p:spPr>
          <a:xfrm>
            <a:off x="9192679" y="1235887"/>
            <a:ext cx="1594261" cy="556964"/>
          </a:xfrm>
          <a:prstGeom prst="wedgeRectCallout">
            <a:avLst>
              <a:gd name="adj1" fmla="val -146699"/>
              <a:gd name="adj2" fmla="val 346536"/>
            </a:avLst>
          </a:prstGeom>
          <a:solidFill>
            <a:srgbClr val="FF3399"/>
          </a:solidFill>
          <a:ln w="6350" cap="flat" cmpd="sng" algn="ctr">
            <a:solidFill>
              <a:srgbClr val="FF33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EPSIS Roger Roch jardinier d’entretien</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26" name="Bulle narrative : rectangle 25">
            <a:extLst>
              <a:ext uri="{FF2B5EF4-FFF2-40B4-BE49-F238E27FC236}">
                <a16:creationId xmlns:a16="http://schemas.microsoft.com/office/drawing/2014/main" id="{409BD7DB-BB69-4DC0-9C00-0A1134FF4878}"/>
              </a:ext>
            </a:extLst>
          </p:cNvPr>
          <p:cNvSpPr/>
          <p:nvPr/>
        </p:nvSpPr>
        <p:spPr>
          <a:xfrm>
            <a:off x="1185466" y="6053716"/>
            <a:ext cx="1957113" cy="615653"/>
          </a:xfrm>
          <a:prstGeom prst="wedgeRectCallout">
            <a:avLst>
              <a:gd name="adj1" fmla="val 121677"/>
              <a:gd name="adj2" fmla="val -309756"/>
            </a:avLst>
          </a:prstGeom>
          <a:solidFill>
            <a:srgbClr val="FF3399"/>
          </a:solidFill>
          <a:ln w="6350" cap="flat" cmpd="sng" algn="ctr">
            <a:solidFill>
              <a:srgbClr val="FF33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EPSESCF</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d’entretien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d’aménagement</a:t>
            </a:r>
          </a:p>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endParaRPr>
          </a:p>
        </p:txBody>
      </p:sp>
      <p:sp>
        <p:nvSpPr>
          <p:cNvPr id="27" name="Bulle narrative : rectangle 26">
            <a:extLst>
              <a:ext uri="{FF2B5EF4-FFF2-40B4-BE49-F238E27FC236}">
                <a16:creationId xmlns:a16="http://schemas.microsoft.com/office/drawing/2014/main" id="{D76E798A-24CD-452A-92F2-C3F0DD7D9D48}"/>
              </a:ext>
            </a:extLst>
          </p:cNvPr>
          <p:cNvSpPr/>
          <p:nvPr/>
        </p:nvSpPr>
        <p:spPr>
          <a:xfrm>
            <a:off x="9810568" y="1726325"/>
            <a:ext cx="1957113" cy="818028"/>
          </a:xfrm>
          <a:prstGeom prst="wedgeRectCallout">
            <a:avLst>
              <a:gd name="adj1" fmla="val -112278"/>
              <a:gd name="adj2" fmla="val 129783"/>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Institut technique Saint-Gabriel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d’aménagement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d’entretien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Bulle narrative : rectangle 27">
            <a:extLst>
              <a:ext uri="{FF2B5EF4-FFF2-40B4-BE49-F238E27FC236}">
                <a16:creationId xmlns:a16="http://schemas.microsoft.com/office/drawing/2014/main" id="{99931CDB-4351-42DE-A088-B1AC0E7AFF09}"/>
              </a:ext>
            </a:extLst>
          </p:cNvPr>
          <p:cNvSpPr/>
          <p:nvPr/>
        </p:nvSpPr>
        <p:spPr>
          <a:xfrm>
            <a:off x="3719376" y="5737412"/>
            <a:ext cx="1957113" cy="805051"/>
          </a:xfrm>
          <a:prstGeom prst="wedgeRectCallout">
            <a:avLst>
              <a:gd name="adj1" fmla="val 60083"/>
              <a:gd name="adj2" fmla="val -213958"/>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I</a:t>
            </a: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nstitut</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Saint-Luc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d’aménagement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d’entretien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Bulle narrative : rectangle 17">
            <a:extLst>
              <a:ext uri="{FF2B5EF4-FFF2-40B4-BE49-F238E27FC236}">
                <a16:creationId xmlns:a16="http://schemas.microsoft.com/office/drawing/2014/main" id="{188AAE4D-1106-4363-A34E-1609C030CF98}"/>
              </a:ext>
            </a:extLst>
          </p:cNvPr>
          <p:cNvSpPr/>
          <p:nvPr/>
        </p:nvSpPr>
        <p:spPr>
          <a:xfrm>
            <a:off x="118716" y="5085824"/>
            <a:ext cx="1811059" cy="778887"/>
          </a:xfrm>
          <a:prstGeom prst="wedgeRectCallout">
            <a:avLst>
              <a:gd name="adj1" fmla="val 218428"/>
              <a:gd name="adj2" fmla="val -61458"/>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lvl="0">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a:t>
            </a:r>
            <a:r>
              <a:rPr lang="fr-BE" sz="1200">
                <a:solidFill>
                  <a:prstClr val="black"/>
                </a:solidFill>
              </a:rPr>
              <a:t>Institut Saint Luc</a:t>
            </a: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d’entretien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Jardinier d aménagement </a:t>
            </a:r>
            <a:r>
              <a:rPr kumimoji="0" lang="fr-BE" sz="1200" b="0" i="0" u="none" strike="noStrike" kern="1200" cap="none" spc="0" normalizeH="0" baseline="0" noProof="0">
                <a:ln>
                  <a:noFill/>
                </a:ln>
                <a:solidFill>
                  <a:schemeClr val="accent1"/>
                </a:solidFill>
                <a:effectLst/>
                <a:uLnTx/>
                <a:uFillTx/>
                <a:latin typeface="Calibri" panose="020F0502020204030204"/>
                <a:ea typeface="+mn-ea"/>
                <a:cs typeface="+mn-cs"/>
              </a:rPr>
              <a:t>(New)</a:t>
            </a:r>
          </a:p>
        </p:txBody>
      </p:sp>
      <p:sp>
        <p:nvSpPr>
          <p:cNvPr id="20" name="Bulle narrative : rectangle 19">
            <a:extLst>
              <a:ext uri="{FF2B5EF4-FFF2-40B4-BE49-F238E27FC236}">
                <a16:creationId xmlns:a16="http://schemas.microsoft.com/office/drawing/2014/main" id="{F71E1F62-EF21-43A7-BE46-6DF2FED550DC}"/>
              </a:ext>
            </a:extLst>
          </p:cNvPr>
          <p:cNvSpPr/>
          <p:nvPr/>
        </p:nvSpPr>
        <p:spPr>
          <a:xfrm>
            <a:off x="10234887" y="5651532"/>
            <a:ext cx="1957113" cy="912549"/>
          </a:xfrm>
          <a:prstGeom prst="wedgeRectCallout">
            <a:avLst>
              <a:gd name="adj1" fmla="val 27103"/>
              <a:gd name="adj2" fmla="val -33562"/>
            </a:avLst>
          </a:prstGeom>
          <a:solidFill>
            <a:srgbClr val="FFCC00"/>
          </a:solidFill>
          <a:ln>
            <a:solidFill>
              <a:srgbClr val="FFCC00"/>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CEFA Morlanwelz (</a:t>
            </a:r>
            <a:r>
              <a:rPr kumimoji="0" lang="fr-BE" sz="1200" b="0" i="0" u="none" strike="noStrike" kern="1200" cap="none" spc="0" normalizeH="0" baseline="0" noProof="0" err="1">
                <a:ln>
                  <a:noFill/>
                </a:ln>
                <a:solidFill>
                  <a:prstClr val="black"/>
                </a:solidFill>
                <a:effectLst/>
                <a:uLnTx/>
                <a:uFillTx/>
                <a:latin typeface="Calibri" panose="020F0502020204030204"/>
                <a:ea typeface="+mn-ea"/>
                <a:cs typeface="+mn-cs"/>
              </a:rPr>
              <a:t>Trazegnies</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en implantation et entretien de parcs et jardins</a:t>
            </a:r>
          </a:p>
        </p:txBody>
      </p:sp>
      <p:sp>
        <p:nvSpPr>
          <p:cNvPr id="21" name="Bulle narrative : rectangle 20">
            <a:extLst>
              <a:ext uri="{FF2B5EF4-FFF2-40B4-BE49-F238E27FC236}">
                <a16:creationId xmlns:a16="http://schemas.microsoft.com/office/drawing/2014/main" id="{7651BFDF-8AAF-4C8F-A144-E7EEC3AD33EB}"/>
              </a:ext>
            </a:extLst>
          </p:cNvPr>
          <p:cNvSpPr/>
          <p:nvPr/>
        </p:nvSpPr>
        <p:spPr>
          <a:xfrm>
            <a:off x="5949735" y="5811465"/>
            <a:ext cx="2261935" cy="906314"/>
          </a:xfrm>
          <a:prstGeom prst="wedgeRectCallout">
            <a:avLst>
              <a:gd name="adj1" fmla="val -111683"/>
              <a:gd name="adj2" fmla="val -177868"/>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kern="0">
                <a:solidFill>
                  <a:sysClr val="windowText" lastClr="000000"/>
                </a:solidFill>
                <a:latin typeface="Calibri" panose="020F0502020204030204"/>
                <a:cs typeface="Times New Roman" panose="02020603050405020304" pitchFamily="18" charset="0"/>
              </a:rPr>
              <a:t>EAFC Colfontaine Jurbise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d’entretien</a:t>
            </a:r>
          </a:p>
        </p:txBody>
      </p:sp>
      <p:sp>
        <p:nvSpPr>
          <p:cNvPr id="23" name="Bulle narrative : rectangle 22">
            <a:extLst>
              <a:ext uri="{FF2B5EF4-FFF2-40B4-BE49-F238E27FC236}">
                <a16:creationId xmlns:a16="http://schemas.microsoft.com/office/drawing/2014/main" id="{57128ECE-385D-496F-BD2D-DCADF6F94C3F}"/>
              </a:ext>
            </a:extLst>
          </p:cNvPr>
          <p:cNvSpPr/>
          <p:nvPr/>
        </p:nvSpPr>
        <p:spPr>
          <a:xfrm>
            <a:off x="5628223" y="70347"/>
            <a:ext cx="1853252" cy="909812"/>
          </a:xfrm>
          <a:prstGeom prst="wedgeRectCallout">
            <a:avLst>
              <a:gd name="adj1" fmla="val 67086"/>
              <a:gd name="adj2" fmla="val 151585"/>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kern="0" err="1">
                <a:solidFill>
                  <a:sysClr val="windowText" lastClr="000000"/>
                </a:solidFill>
                <a:latin typeface="Calibri" panose="020F0502020204030204"/>
                <a:cs typeface="Times New Roman" panose="02020603050405020304" pitchFamily="18" charset="0"/>
              </a:rPr>
              <a:t>Institu</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 provincial des arts et métiers du centre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d’entretien</a:t>
            </a:r>
          </a:p>
        </p:txBody>
      </p:sp>
      <p:sp>
        <p:nvSpPr>
          <p:cNvPr id="5" name="Titre 3">
            <a:extLst>
              <a:ext uri="{FF2B5EF4-FFF2-40B4-BE49-F238E27FC236}">
                <a16:creationId xmlns:a16="http://schemas.microsoft.com/office/drawing/2014/main" id="{12F8EF81-C9B0-B1E0-C344-E113AEB0C58A}"/>
              </a:ext>
            </a:extLst>
          </p:cNvPr>
          <p:cNvSpPr txBox="1">
            <a:spLocks/>
          </p:cNvSpPr>
          <p:nvPr/>
        </p:nvSpPr>
        <p:spPr>
          <a:xfrm>
            <a:off x="559829" y="215538"/>
            <a:ext cx="3449276" cy="5855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000" b="1">
                <a:solidFill>
                  <a:srgbClr val="742217"/>
                </a:solidFill>
                <a:latin typeface="Tenorite" panose="00000500000000000000" pitchFamily="2" charset="0"/>
              </a:rPr>
              <a:t>A1203 Jardinier d’aménagement parcs et jardins</a:t>
            </a:r>
            <a:br>
              <a:rPr lang="fr-BE" sz="2800" b="1">
                <a:solidFill>
                  <a:srgbClr val="742217"/>
                </a:solidFill>
                <a:latin typeface="Tenorite" panose="00000500000000000000" pitchFamily="2" charset="0"/>
              </a:rPr>
            </a:br>
            <a:endParaRPr lang="fr-BE" sz="2800" b="1">
              <a:solidFill>
                <a:srgbClr val="742217"/>
              </a:solidFill>
              <a:latin typeface="Tenorite" panose="00000500000000000000" pitchFamily="2" charset="0"/>
            </a:endParaRPr>
          </a:p>
        </p:txBody>
      </p:sp>
      <p:sp>
        <p:nvSpPr>
          <p:cNvPr id="7" name="Organigramme : Procédé 6">
            <a:extLst>
              <a:ext uri="{FF2B5EF4-FFF2-40B4-BE49-F238E27FC236}">
                <a16:creationId xmlns:a16="http://schemas.microsoft.com/office/drawing/2014/main" id="{9DDE9BE0-30DC-44EC-031F-2B694296556C}"/>
              </a:ext>
            </a:extLst>
          </p:cNvPr>
          <p:cNvSpPr/>
          <p:nvPr/>
        </p:nvSpPr>
        <p:spPr>
          <a:xfrm>
            <a:off x="8345718" y="5536157"/>
            <a:ext cx="1853252" cy="907197"/>
          </a:xfrm>
          <a:prstGeom prst="flowChartProcess">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kern="0" err="1">
                <a:solidFill>
                  <a:sysClr val="windowText" lastClr="000000"/>
                </a:solidFill>
                <a:latin typeface="Calibri" panose="020F0502020204030204"/>
                <a:cs typeface="Times New Roman" panose="02020603050405020304" pitchFamily="18" charset="0"/>
              </a:rPr>
              <a:t>Institu</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 </a:t>
            </a:r>
            <a:r>
              <a:rPr kumimoji="0" lang="fr-BE" sz="1200" b="1" i="1"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provincial des arts et métiers du centre</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1"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Jardinier d’entretien</a:t>
            </a:r>
          </a:p>
        </p:txBody>
      </p:sp>
      <p:cxnSp>
        <p:nvCxnSpPr>
          <p:cNvPr id="13" name="Connecteur droit 12">
            <a:extLst>
              <a:ext uri="{FF2B5EF4-FFF2-40B4-BE49-F238E27FC236}">
                <a16:creationId xmlns:a16="http://schemas.microsoft.com/office/drawing/2014/main" id="{262159C9-3D71-255A-9509-1850FDCC26E7}"/>
              </a:ext>
            </a:extLst>
          </p:cNvPr>
          <p:cNvCxnSpPr/>
          <p:nvPr/>
        </p:nvCxnSpPr>
        <p:spPr>
          <a:xfrm flipH="1" flipV="1">
            <a:off x="7253049" y="3883843"/>
            <a:ext cx="1389511" cy="1652314"/>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38206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a:extLst>
              <a:ext uri="{FF2B5EF4-FFF2-40B4-BE49-F238E27FC236}">
                <a16:creationId xmlns:a16="http://schemas.microsoft.com/office/drawing/2014/main" id="{5A02A3E5-1996-4C6C-BC53-79CC1C50BA33}"/>
              </a:ext>
            </a:extLst>
          </p:cNvPr>
          <p:cNvGraphicFramePr/>
          <p:nvPr>
            <p:extLst>
              <p:ext uri="{D42A27DB-BD31-4B8C-83A1-F6EECF244321}">
                <p14:modId xmlns:p14="http://schemas.microsoft.com/office/powerpoint/2010/main" val="198474109"/>
              </p:ext>
            </p:extLst>
          </p:nvPr>
        </p:nvGraphicFramePr>
        <p:xfrm>
          <a:off x="5131293" y="877296"/>
          <a:ext cx="6724342" cy="5001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Image 11">
            <a:extLst>
              <a:ext uri="{FF2B5EF4-FFF2-40B4-BE49-F238E27FC236}">
                <a16:creationId xmlns:a16="http://schemas.microsoft.com/office/drawing/2014/main" id="{EA543AF6-0050-4DFB-B7F8-D6AD6AB0BC71}"/>
              </a:ext>
            </a:extLst>
          </p:cNvPr>
          <p:cNvPicPr>
            <a:picLocks noChangeAspect="1"/>
          </p:cNvPicPr>
          <p:nvPr/>
        </p:nvPicPr>
        <p:blipFill>
          <a:blip r:embed="rId8"/>
          <a:stretch>
            <a:fillRect/>
          </a:stretch>
        </p:blipFill>
        <p:spPr>
          <a:xfrm>
            <a:off x="516371" y="324353"/>
            <a:ext cx="1756312" cy="2081325"/>
          </a:xfrm>
          <a:prstGeom prst="rect">
            <a:avLst/>
          </a:prstGeom>
        </p:spPr>
      </p:pic>
      <p:sp>
        <p:nvSpPr>
          <p:cNvPr id="13" name="ZoneTexte 12">
            <a:extLst>
              <a:ext uri="{FF2B5EF4-FFF2-40B4-BE49-F238E27FC236}">
                <a16:creationId xmlns:a16="http://schemas.microsoft.com/office/drawing/2014/main" id="{D626B912-2E9A-4A6E-9A3C-6C0995FEF81D}"/>
              </a:ext>
            </a:extLst>
          </p:cNvPr>
          <p:cNvSpPr txBox="1"/>
          <p:nvPr/>
        </p:nvSpPr>
        <p:spPr>
          <a:xfrm>
            <a:off x="1482571" y="3429000"/>
            <a:ext cx="288524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0" b="0" i="0" u="none" strike="noStrike" kern="1200" cap="none" spc="0" normalizeH="0" baseline="0" noProof="0">
                <a:ln>
                  <a:noFill/>
                </a:ln>
                <a:solidFill>
                  <a:srgbClr val="F1B372">
                    <a:lumMod val="50000"/>
                  </a:srgbClr>
                </a:solidFill>
                <a:effectLst/>
                <a:uLnTx/>
                <a:uFillTx/>
                <a:latin typeface="Calibri" panose="020F0502020204030204"/>
                <a:ea typeface="+mn-ea"/>
                <a:cs typeface="+mn-cs"/>
              </a:rPr>
              <a:t>Merci</a:t>
            </a:r>
          </a:p>
        </p:txBody>
      </p:sp>
    </p:spTree>
    <p:extLst>
      <p:ext uri="{BB962C8B-B14F-4D97-AF65-F5344CB8AC3E}">
        <p14:creationId xmlns:p14="http://schemas.microsoft.com/office/powerpoint/2010/main" val="3956850341"/>
      </p:ext>
    </p:extLst>
  </p:cSld>
  <p:clrMapOvr>
    <a:masterClrMapping/>
  </p:clrMapOvr>
</p:sld>
</file>

<file path=ppt/theme/theme1.xml><?xml version="1.0" encoding="utf-8"?>
<a:theme xmlns:a="http://schemas.openxmlformats.org/drawingml/2006/main" name="Thème Office">
  <a:themeElements>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Office">
  <a:themeElements>
    <a:clrScheme name="Personnalisé 1">
      <a:dk1>
        <a:sysClr val="windowText" lastClr="000000"/>
      </a:dk1>
      <a:lt1>
        <a:sysClr val="window" lastClr="FFFFFF"/>
      </a:lt1>
      <a:dk2>
        <a:srgbClr val="44546A"/>
      </a:dk2>
      <a:lt2>
        <a:srgbClr val="E7E6E6"/>
      </a:lt2>
      <a:accent1>
        <a:srgbClr val="C9492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4.xml><?xml version="1.0" encoding="utf-8"?>
<a:themeOverride xmlns:a="http://schemas.openxmlformats.org/drawingml/2006/main">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otalTime>0</TotalTime>
  <Words>2656</Words>
  <Application>Microsoft Office PowerPoint</Application>
  <PresentationFormat>Grand écran</PresentationFormat>
  <Paragraphs>434</Paragraphs>
  <Slides>29</Slides>
  <Notes>6</Notes>
  <HiddenSlides>2</HiddenSlides>
  <MMClips>0</MMClips>
  <ScaleCrop>false</ScaleCrop>
  <HeadingPairs>
    <vt:vector size="6" baseType="variant">
      <vt:variant>
        <vt:lpstr>Polices utilisées</vt:lpstr>
      </vt:variant>
      <vt:variant>
        <vt:i4>6</vt:i4>
      </vt:variant>
      <vt:variant>
        <vt:lpstr>Thème</vt:lpstr>
      </vt:variant>
      <vt:variant>
        <vt:i4>4</vt:i4>
      </vt:variant>
      <vt:variant>
        <vt:lpstr>Titres des diapositives</vt:lpstr>
      </vt:variant>
      <vt:variant>
        <vt:i4>29</vt:i4>
      </vt:variant>
    </vt:vector>
  </HeadingPairs>
  <TitlesOfParts>
    <vt:vector size="39" baseType="lpstr">
      <vt:lpstr>Arial</vt:lpstr>
      <vt:lpstr>Calibri</vt:lpstr>
      <vt:lpstr>Calibri Light</vt:lpstr>
      <vt:lpstr>Courier New</vt:lpstr>
      <vt:lpstr>Tenorite</vt:lpstr>
      <vt:lpstr>Tw Cen MT</vt:lpstr>
      <vt:lpstr>Thème Office</vt:lpstr>
      <vt:lpstr>1_Office Theme</vt:lpstr>
      <vt:lpstr>1_Thème Office</vt:lpstr>
      <vt:lpstr>2_Thème Office</vt:lpstr>
      <vt:lpstr>Environnement et métiers verts: Métiers prioritaires sur le Bassin Hainaut Centre</vt:lpstr>
      <vt:lpstr>Identifications des thématiques communes</vt:lpstr>
      <vt:lpstr>Identifications des thématiques communes</vt:lpstr>
      <vt:lpstr>Offre de formation/enseignement  &amp; Métiers Prioritaires  de l’IBEFE Hainaut-Centre</vt:lpstr>
      <vt:lpstr>Aperçu des opérateurs</vt:lpstr>
      <vt:lpstr>5 métiers prioritaires identifiés en 2022  dans les Thématiques Communes de  l’IBEFE Hainaut-Centre  </vt:lpstr>
      <vt:lpstr>Actualisation des métiers prioritaires : Propositions 2023</vt:lpstr>
      <vt:lpstr>Proposition d’actualisation des métiers prioritaires 2023 pour le secteur Environnement et Métiers Verts</vt:lpstr>
      <vt:lpstr>Environnement et Métiers Verts</vt:lpstr>
      <vt:lpstr>  A1201 Arboriste -Grimpeur  </vt:lpstr>
      <vt:lpstr>Présentation PowerPoint</vt:lpstr>
      <vt:lpstr>A1414 Agent horticole en culture maraîchère</vt:lpstr>
      <vt:lpstr>Présentation PowerPoint</vt:lpstr>
      <vt:lpstr>A1407 Agent qualifié dans les métiers du cheval</vt:lpstr>
      <vt:lpstr>Présentation PowerPoint</vt:lpstr>
      <vt:lpstr>A1416 Agent agricole polyvalent</vt:lpstr>
      <vt:lpstr>Présentation PowerPoint</vt:lpstr>
      <vt:lpstr>K2304 Valoriste généraliste</vt:lpstr>
      <vt:lpstr>Présentation PowerPoint</vt:lpstr>
      <vt:lpstr>Présentation PowerPoint</vt:lpstr>
      <vt:lpstr>Présentation PowerPoint</vt:lpstr>
      <vt:lpstr>Présentation PowerPoint</vt:lpstr>
      <vt:lpstr>Présentation PowerPoint</vt:lpstr>
      <vt:lpstr>Présentation PowerPoint</vt:lpstr>
      <vt:lpstr>  H1302 Expert en sécurité, hygiène et environnement  </vt:lpstr>
      <vt:lpstr>Présentation PowerPoint</vt:lpstr>
      <vt:lpstr> A1203 Jardinier d’aménagement parcs et jardins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Commerce &amp; Support Entreprise</dc:title>
  <dc:creator>SALMON Isabelle</dc:creator>
  <cp:lastModifiedBy>CANNUYER Géraldine</cp:lastModifiedBy>
  <cp:revision>2</cp:revision>
  <cp:lastPrinted>2022-07-28T09:54:46Z</cp:lastPrinted>
  <dcterms:created xsi:type="dcterms:W3CDTF">2021-03-16T14:26:29Z</dcterms:created>
  <dcterms:modified xsi:type="dcterms:W3CDTF">2023-10-04T12:16:54Z</dcterms:modified>
</cp:coreProperties>
</file>