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heme/themeOverride1.xml" ContentType="application/vnd.openxmlformats-officedocument.themeOverr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theme/themeOverride2.xml" ContentType="application/vnd.openxmlformats-officedocument.themeOverr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Ex1.xml" ContentType="application/vnd.ms-office.chartex+xml"/>
  <Override PartName="/ppt/charts/style1.xml" ContentType="application/vnd.ms-office.chartstyle+xml"/>
  <Override PartName="/ppt/charts/colors1.xml" ContentType="application/vnd.ms-office.chartcolorstyl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xml" ContentType="application/vnd.openxmlformats-officedocument.presentationml.notesSlide+xml"/>
  <Override PartName="/ppt/charts/chartEx2.xml" ContentType="application/vnd.ms-office.chartex+xml"/>
  <Override PartName="/ppt/charts/style2.xml" ContentType="application/vnd.ms-office.chartstyle+xml"/>
  <Override PartName="/ppt/charts/colors2.xml" ContentType="application/vnd.ms-office.chartcolorstyle+xml"/>
  <Override PartName="/ppt/charts/chart1.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heme/themeOverride3.xml" ContentType="application/vnd.openxmlformats-officedocument.themeOverride+xml"/>
  <Override PartName="/ppt/notesSlides/notesSlide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7.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theme/themeOverride4.xml" ContentType="application/vnd.openxmlformats-officedocument.themeOverr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theme/themeOverride5.xml" ContentType="application/vnd.openxmlformats-officedocument.themeOverr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8.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theme/themeOverride6.xml" ContentType="application/vnd.openxmlformats-officedocument.themeOverride+xml"/>
  <Override PartName="/ppt/notesSlides/notesSlide9.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theme/themeOverride7.xml" ContentType="application/vnd.openxmlformats-officedocument.themeOverr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theme/themeOverride8.xml" ContentType="application/vnd.openxmlformats-officedocument.themeOverr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12.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theme/themeOverride9.xml" ContentType="application/vnd.openxmlformats-officedocument.themeOverride+xml"/>
  <Override PartName="/ppt/notesSlides/notesSlide13.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theme/themeOverride10.xml" ContentType="application/vnd.openxmlformats-officedocument.themeOverr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theme/themeOverride11.xml" ContentType="application/vnd.openxmlformats-officedocument.themeOverride+xml"/>
  <Override PartName="/ppt/notesSlides/notesSlide16.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notesSlides/notesSlide19.xml" ContentType="application/vnd.openxmlformats-officedocument.presentationml.notesSlide+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theme/themeOverride12.xml" ContentType="application/vnd.openxmlformats-officedocument.themeOverride+xml"/>
  <Override PartName="/ppt/notesSlides/notesSlide20.xml" ContentType="application/vnd.openxmlformats-officedocument.presentationml.notesSlide+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theme/themeOverride13.xml" ContentType="application/vnd.openxmlformats-officedocument.themeOverride+xml"/>
  <Override PartName="/ppt/theme/themeOverride14.xml" ContentType="application/vnd.openxmlformats-officedocument.themeOverr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heme/themeOverride15.xml" ContentType="application/vnd.openxmlformats-officedocument.themeOverride+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ppt/slides/slide180.xml" ContentType="application/vnd.openxmlformats-officedocument.presentationml.slide+xml"/>
  <Override PartName="/ppt/slides/slide320.xml" ContentType="application/vnd.openxmlformats-officedocument.presentationml.slide+xml"/>
  <Override PartName="/ppt/slides/slide490.xml" ContentType="application/vnd.openxmlformats-officedocument.presentationml.slide+xml"/>
  <Override PartName="/ppt/slides/slide510.xml" ContentType="application/vnd.openxmlformats-officedocument.presentationml.slide+xml"/>
  <Override PartName="/ppt/slides/slide530.xml" ContentType="application/vnd.openxmlformats-officedocument.presentationml.slide+xml"/>
  <Override PartName="/ppt/slideLayouts/slideLayout70.xml" ContentType="application/vnd.openxmlformats-officedocument.presentationml.slideLayout+xml"/>
  <Override PartName="/ppt/slideLayouts/slideLayout400.xml" ContentType="application/vnd.openxmlformats-officedocument.presentationml.slideLayout+xml"/>
  <Override PartName="/ppt/slideMasters/slideMaster10.xml" ContentType="application/vnd.openxmlformats-officedocument.presentationml.slideMaster+xml"/>
  <Override PartName="/ppt/slideMasters/slideMaster40.xml" ContentType="application/vnd.openxmlformats-officedocument.presentationml.slideMaster+xml"/>
  <Override PartName="/ppt/slideLayouts/slideLayout80.xml" ContentType="application/vnd.openxmlformats-officedocument.presentationml.slideLayout+xml"/>
  <Override PartName="/ppt/slideLayouts/slideLayout310.xml" ContentType="application/vnd.openxmlformats-officedocument.presentationml.slideLayout+xml"/>
  <Override PartName="/ppt/theme/theme10.xml" ContentType="application/vnd.openxmlformats-officedocument.theme+xml"/>
  <Override PartName="/ppt/slideLayouts/slideLayout210.xml" ContentType="application/vnd.openxmlformats-officedocument.presentationml.slideLayout+xml"/>
  <Override PartName="/ppt/slideLayouts/slideLayout110.xml" ContentType="application/vnd.openxmlformats-officedocument.presentationml.slideLayout+xml"/>
  <Override PartName="/ppt/slideLayouts/slideLayout60.xml" ContentType="application/vnd.openxmlformats-officedocument.presentationml.slideLayout+xml"/>
  <Override PartName="/ppt/slideLayouts/slideLayout111.xml" ContentType="application/vnd.openxmlformats-officedocument.presentationml.slideLayout+xml"/>
  <Override PartName="/ppt/slideLayouts/slideLayout56.xml" ContentType="application/vnd.openxmlformats-officedocument.presentationml.slideLayout+xml"/>
  <Override PartName="/ppt/slideLayouts/slideLayout100.xml" ContentType="application/vnd.openxmlformats-officedocument.presentationml.slideLayout+xml"/>
  <Override PartName="/ppt/slideLayouts/slideLayout410.xml" ContentType="application/vnd.openxmlformats-officedocument.presentationml.slideLayout+xml"/>
  <Override PartName="/ppt/slideLayouts/slideLayout90.xml" ContentType="application/vnd.openxmlformats-officedocument.presentationml.slideLayout+xml"/>
  <Override PartName="/ppt/slideLayouts/slideLayout411.xml" ContentType="application/vnd.openxmlformats-officedocument.presentationml.slideLayout+xml"/>
  <Override PartName="/ppt/slideLayouts/slideLayout360.xml" ContentType="application/vnd.openxmlformats-officedocument.presentationml.slideLayout+xml"/>
  <Override PartName="/ppt/theme/theme40.xml" ContentType="application/vnd.openxmlformats-officedocument.theme+xml"/>
  <Override PartName="/ppt/slideLayouts/slideLayout350.xml" ContentType="application/vnd.openxmlformats-officedocument.presentationml.slideLayout+xml"/>
  <Override PartName="/ppt/slideLayouts/slideLayout340.xml" ContentType="application/vnd.openxmlformats-officedocument.presentationml.slideLayout+xml"/>
  <Override PartName="/ppt/slideLayouts/slideLayout390.xml" ContentType="application/vnd.openxmlformats-officedocument.presentationml.slideLayout+xml"/>
  <Override PartName="/ppt/slideLayouts/slideLayout440.xml" ContentType="application/vnd.openxmlformats-officedocument.presentationml.slideLayout+xml"/>
  <Override PartName="/ppt/slideLayouts/slideLayout380.xml" ContentType="application/vnd.openxmlformats-officedocument.presentationml.slideLayout+xml"/>
  <Override PartName="/ppt/slideLayouts/slideLayout430.xml" ContentType="application/vnd.openxmlformats-officedocument.presentationml.slideLayout+xml"/>
  <Override PartName="/ppt/slideLayouts/slideLayout370.xml" ContentType="application/vnd.openxmlformats-officedocument.presentationml.slideLayout+xml"/>
  <Override PartName="/ppt/slideLayouts/slideLayout42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96" r:id="rId3"/>
    <p:sldMasterId id="2147483708" r:id="rId4"/>
    <p:sldMasterId id="2147483720" r:id="rId5"/>
  </p:sldMasterIdLst>
  <p:notesMasterIdLst>
    <p:notesMasterId r:id="rId64"/>
  </p:notesMasterIdLst>
  <p:sldIdLst>
    <p:sldId id="260" r:id="rId6"/>
    <p:sldId id="554" r:id="rId7"/>
    <p:sldId id="524" r:id="rId8"/>
    <p:sldId id="573" r:id="rId9"/>
    <p:sldId id="392" r:id="rId10"/>
    <p:sldId id="571" r:id="rId11"/>
    <p:sldId id="729" r:id="rId12"/>
    <p:sldId id="527" r:id="rId13"/>
    <p:sldId id="505" r:id="rId14"/>
    <p:sldId id="507" r:id="rId15"/>
    <p:sldId id="553" r:id="rId16"/>
    <p:sldId id="526" r:id="rId17"/>
    <p:sldId id="529" r:id="rId18"/>
    <p:sldId id="271" r:id="rId19"/>
    <p:sldId id="574" r:id="rId20"/>
    <p:sldId id="520" r:id="rId21"/>
    <p:sldId id="493" r:id="rId22"/>
    <p:sldId id="330" r:id="rId23"/>
    <p:sldId id="555" r:id="rId24"/>
    <p:sldId id="329" r:id="rId25"/>
    <p:sldId id="556" r:id="rId26"/>
    <p:sldId id="512" r:id="rId27"/>
    <p:sldId id="557" r:id="rId28"/>
    <p:sldId id="332" r:id="rId29"/>
    <p:sldId id="558" r:id="rId30"/>
    <p:sldId id="293" r:id="rId31"/>
    <p:sldId id="559" r:id="rId32"/>
    <p:sldId id="312" r:id="rId33"/>
    <p:sldId id="560" r:id="rId34"/>
    <p:sldId id="515" r:id="rId35"/>
    <p:sldId id="561" r:id="rId36"/>
    <p:sldId id="296" r:id="rId37"/>
    <p:sldId id="562" r:id="rId38"/>
    <p:sldId id="522" r:id="rId39"/>
    <p:sldId id="563" r:id="rId40"/>
    <p:sldId id="308" r:id="rId41"/>
    <p:sldId id="564" r:id="rId42"/>
    <p:sldId id="307" r:id="rId43"/>
    <p:sldId id="565" r:id="rId44"/>
    <p:sldId id="303" r:id="rId45"/>
    <p:sldId id="566" r:id="rId46"/>
    <p:sldId id="486" r:id="rId47"/>
    <p:sldId id="567" r:id="rId48"/>
    <p:sldId id="334" r:id="rId49"/>
    <p:sldId id="568" r:id="rId50"/>
    <p:sldId id="301" r:id="rId51"/>
    <p:sldId id="545" r:id="rId52"/>
    <p:sldId id="731" r:id="rId53"/>
    <p:sldId id="730" r:id="rId54"/>
    <p:sldId id="534" r:id="rId55"/>
    <p:sldId id="548" r:id="rId56"/>
    <p:sldId id="549" r:id="rId57"/>
    <p:sldId id="295" r:id="rId58"/>
    <p:sldId id="569" r:id="rId59"/>
    <p:sldId id="302" r:id="rId60"/>
    <p:sldId id="552" r:id="rId61"/>
    <p:sldId id="550" r:id="rId62"/>
    <p:sldId id="499" r:id="rId63"/>
  </p:sldIdLst>
  <p:sldSz cx="12192000" cy="6858000"/>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14E6D2C-8A11-2D7A-2863-4EE8E60006EE}" name="DE BRUYN Fabrice" initials="DBF" userId="S::brnfbr@forem.be::bc1efbe2-a7ca-486b-9ed5-2f3baf5f9d7a" providerId="AD"/>
  <p188:author id="{566847D2-01EB-8991-9257-D36979723AE3}" name="SALMON Isabelle" initials="SI" userId="S::slmsbl@forem.be::f967d878-aa11-4f92-ada9-395e31ed21b8"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SALMON Isabelle" initials="SI" lastIdx="12" clrIdx="0">
    <p:extLst>
      <p:ext uri="{19B8F6BF-5375-455C-9EA6-DF929625EA0E}">
        <p15:presenceInfo xmlns:p15="http://schemas.microsoft.com/office/powerpoint/2012/main" userId="S::slmsbl@forem.be::f967d878-aa11-4f92-ada9-395e31ed21b8" providerId="AD"/>
      </p:ext>
    </p:extLst>
  </p:cmAuthor>
  <p:cmAuthor id="2" name="KACIMI Farida" initials="KF" lastIdx="1" clrIdx="1">
    <p:extLst>
      <p:ext uri="{19B8F6BF-5375-455C-9EA6-DF929625EA0E}">
        <p15:presenceInfo xmlns:p15="http://schemas.microsoft.com/office/powerpoint/2012/main" userId="S::kcmfrd@forem.be::6a70b816-c1d5-4848-b580-20bf1b94272d" providerId="AD"/>
      </p:ext>
    </p:extLst>
  </p:cmAuthor>
  <p:cmAuthor id="3" name="DE BRUYN Fabrice" initials="DBF" lastIdx="12" clrIdx="2">
    <p:extLst>
      <p:ext uri="{19B8F6BF-5375-455C-9EA6-DF929625EA0E}">
        <p15:presenceInfo xmlns:p15="http://schemas.microsoft.com/office/powerpoint/2012/main" userId="S::brnfbr@forem.be::bc1efbe2-a7ca-486b-9ed5-2f3baf5f9d7a"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CC0066"/>
    <a:srgbClr val="6699FF"/>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74410CC-1C88-4149-A951-00E1A8FDA5C9}" v="37" dt="2023-09-07T10:47:29.946"/>
  </p1510:revLst>
</p1510:revInfo>
</file>

<file path=ppt/tableStyles.xml><?xml version="1.0" encoding="utf-8"?>
<a:tblStyleLst xmlns:a="http://schemas.openxmlformats.org/drawingml/2006/main" def="{5C22544A-7EE6-4342-B048-85BDC9FD1C3A}">
  <a:tblStyle styleId="{68D230F3-CF80-4859-8CE7-A43EE81993B5}" styleName="Style léger 1 - Accentuation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Style léger 1 - Accentuation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Style clair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9012ECD-51FC-41F1-AA8D-1B2483CD663E}" styleName="Style léger 2 - Accentuation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8799B23B-EC83-4686-B30A-512413B5E67A}" styleName="Style léger 3 - Accentuation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8EC20E35-A176-4012-BC5E-935CFFF8708E}" styleName="Style moyen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5FD0F851-EC5A-4D38-B0AD-8093EC10F338}" styleName="Style léger 1 - Accentuation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00A15C55-8517-42AA-B614-E9B94910E393}" styleName="Style moyen 2 - Accentuation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27F97BB-C833-4FB7-BDE5-3F7075034690}" styleName="Style à thème 2 - Accentuation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C2FFA5D-87B4-456A-9821-1D502468CF0F}" styleName="Style à thème 1 - Accentuation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1E4AEA4-8DFA-4A89-87EB-49C32662AFE0}" styleName="Style moyen 2 - Accentuation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772" autoAdjust="0"/>
  </p:normalViewPr>
  <p:slideViewPr>
    <p:cSldViewPr snapToGrid="0">
      <p:cViewPr varScale="1">
        <p:scale>
          <a:sx n="107" d="100"/>
          <a:sy n="107" d="100"/>
        </p:scale>
        <p:origin x="71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theme" Target="theme/theme1.xml"/><Relationship Id="rId7" Type="http://schemas.openxmlformats.org/officeDocument/2006/relationships/slide" Target="slides/slide2.xml"/><Relationship Id="rId71" Type="http://schemas.microsoft.com/office/2018/10/relationships/authors" Target="authors.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presProps" Target="presProps.xml"/><Relationship Id="rId5" Type="http://schemas.openxmlformats.org/officeDocument/2006/relationships/slideMaster" Target="slideMasters/slideMaster5.xml"/><Relationship Id="rId61" Type="http://schemas.openxmlformats.org/officeDocument/2006/relationships/slide" Target="slides/slide56.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notesMaster" Target="notesMasters/notesMaster1.xml"/><Relationship Id="rId69" Type="http://schemas.openxmlformats.org/officeDocument/2006/relationships/tableStyles" Target="tableStyle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viewProps" Target="viewProps.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commentAuthors" Target="commentAuthors.xml"/><Relationship Id="rId4" Type="http://schemas.openxmlformats.org/officeDocument/2006/relationships/slideMaster" Target="slideMasters/slideMaster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3.xml"/><Relationship Id="rId1" Type="http://schemas.microsoft.com/office/2011/relationships/chartStyle" Target="style3.xml"/></Relationships>
</file>

<file path=ppt/charts/_rels/chartEx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oleObject" Target="https://leforem-my.sharepoint.com/personal/slmsbl_forem_be/Documents/Documents/Diagnostic%202022/Construction/ONSS%20Construction%202022.xlsx" TargetMode="External"/></Relationships>
</file>

<file path=ppt/charts/_rels/chartEx2.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oleObject" Target="https://leforem-my.sharepoint.com/personal/slmsbl_forem_be/Documents/Documents/Diagnostic%202022/Construction/INASTI%20constrction%202022.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bar"/>
        <c:grouping val="clustered"/>
        <c:varyColors val="0"/>
        <c:ser>
          <c:idx val="0"/>
          <c:order val="0"/>
          <c:tx>
            <c:strRef>
              <c:f>Feuil5!$B$1</c:f>
              <c:strCache>
                <c:ptCount val="1"/>
                <c:pt idx="0">
                  <c:v>OE HC 2022</c:v>
                </c:pt>
              </c:strCache>
            </c:strRef>
          </c:tx>
          <c:spPr>
            <a:solidFill>
              <a:schemeClr val="accent1"/>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accent1"/>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Feuil5!$A$2:$A$29</c:f>
              <c:strCache>
                <c:ptCount val="28"/>
                <c:pt idx="0">
                  <c:v>Electricien/électricienne du bâtiment et des travaux publics</c:v>
                </c:pt>
                <c:pt idx="1">
                  <c:v>Ouvrier/ouvrière de la maçonnerie</c:v>
                </c:pt>
                <c:pt idx="2">
                  <c:v>Couvreur/couvreuse</c:v>
                </c:pt>
                <c:pt idx="3">
                  <c:v>Architecte du BTP</c:v>
                </c:pt>
                <c:pt idx="4">
                  <c:v>Assistant/assistante des travaux publics et du gros oeuvre</c:v>
                </c:pt>
                <c:pt idx="5">
                  <c:v>Ouvrier/ouvrière des travaux publics</c:v>
                </c:pt>
                <c:pt idx="6">
                  <c:v>Réalisateur/réalisatrice d'ouvrages en bois et matériaux associés</c:v>
                </c:pt>
                <c:pt idx="7">
                  <c:v>Installateur/installatrice d'équipements sanitaires et thermiques</c:v>
                </c:pt>
                <c:pt idx="8">
                  <c:v>Chef de chantier du BTP</c:v>
                </c:pt>
                <c:pt idx="9">
                  <c:v>Conducteur/conductrice d'engins de chantier du BTP, du génie civil et de l'exploitation des carrière</c:v>
                </c:pt>
                <c:pt idx="10">
                  <c:v>Peintre en bâtiment</c:v>
                </c:pt>
                <c:pt idx="11">
                  <c:v>Professionnel/professionnelle du travail de la pierre et matériaux associés</c:v>
                </c:pt>
                <c:pt idx="12">
                  <c:v>Monteur/monteuse plaquiste en agencements</c:v>
                </c:pt>
                <c:pt idx="13">
                  <c:v>Conducteur/conductrice de travaux du BTP</c:v>
                </c:pt>
                <c:pt idx="14">
                  <c:v>Dessinateur/dessinatrice du BTP</c:v>
                </c:pt>
                <c:pt idx="15">
                  <c:v>Cadre technique d'exploitation des gisements</c:v>
                </c:pt>
                <c:pt idx="16">
                  <c:v>Ouvrier/ouvrière du béton</c:v>
                </c:pt>
                <c:pt idx="17">
                  <c:v>Chargé/chargée d'études techniques du BTP</c:v>
                </c:pt>
                <c:pt idx="18">
                  <c:v>Monteur/monteuse en structures métalliques</c:v>
                </c:pt>
                <c:pt idx="19">
                  <c:v>Poseur/poseuse de revêtements rigides</c:v>
                </c:pt>
                <c:pt idx="20">
                  <c:v>Ouvrier/ouvrière de l'étanchéité et de l'isolation</c:v>
                </c:pt>
                <c:pt idx="21">
                  <c:v>Ouvrier/ouvrière de l'extraction solide (minerai, minéraux...)</c:v>
                </c:pt>
                <c:pt idx="22">
                  <c:v>Poseur/poseuse de fermetures menuisées</c:v>
                </c:pt>
                <c:pt idx="23">
                  <c:v>Monteur/monteuse en structures bois</c:v>
                </c:pt>
                <c:pt idx="24">
                  <c:v>Géomètre</c:v>
                </c:pt>
                <c:pt idx="25">
                  <c:v>Chargé/chargée d'études techniques du sous-sol</c:v>
                </c:pt>
                <c:pt idx="26">
                  <c:v>Ouvrier/ouvrière de l'extraction liquide et gazeuse (pétrole, eau...)</c:v>
                </c:pt>
                <c:pt idx="27">
                  <c:v>Poseur/poseuse de revêtements souples</c:v>
                </c:pt>
              </c:strCache>
            </c:strRef>
          </c:cat>
          <c:val>
            <c:numRef>
              <c:f>Feuil5!$B$2:$B$29</c:f>
              <c:numCache>
                <c:formatCode>General</c:formatCode>
                <c:ptCount val="28"/>
                <c:pt idx="0">
                  <c:v>1536</c:v>
                </c:pt>
                <c:pt idx="1">
                  <c:v>979</c:v>
                </c:pt>
                <c:pt idx="2">
                  <c:v>803</c:v>
                </c:pt>
                <c:pt idx="3">
                  <c:v>735</c:v>
                </c:pt>
                <c:pt idx="4">
                  <c:v>415</c:v>
                </c:pt>
                <c:pt idx="5">
                  <c:v>357</c:v>
                </c:pt>
                <c:pt idx="6">
                  <c:v>222</c:v>
                </c:pt>
                <c:pt idx="7">
                  <c:v>197</c:v>
                </c:pt>
                <c:pt idx="8">
                  <c:v>178</c:v>
                </c:pt>
                <c:pt idx="9">
                  <c:v>150</c:v>
                </c:pt>
                <c:pt idx="10">
                  <c:v>146</c:v>
                </c:pt>
                <c:pt idx="11">
                  <c:v>118</c:v>
                </c:pt>
                <c:pt idx="12">
                  <c:v>98</c:v>
                </c:pt>
                <c:pt idx="13">
                  <c:v>50</c:v>
                </c:pt>
                <c:pt idx="14">
                  <c:v>47</c:v>
                </c:pt>
                <c:pt idx="15">
                  <c:v>43</c:v>
                </c:pt>
                <c:pt idx="16">
                  <c:v>39</c:v>
                </c:pt>
                <c:pt idx="17">
                  <c:v>37</c:v>
                </c:pt>
                <c:pt idx="18">
                  <c:v>34</c:v>
                </c:pt>
                <c:pt idx="19">
                  <c:v>31</c:v>
                </c:pt>
                <c:pt idx="20">
                  <c:v>27</c:v>
                </c:pt>
                <c:pt idx="21">
                  <c:v>21</c:v>
                </c:pt>
                <c:pt idx="22">
                  <c:v>16</c:v>
                </c:pt>
                <c:pt idx="23">
                  <c:v>7</c:v>
                </c:pt>
                <c:pt idx="24">
                  <c:v>4</c:v>
                </c:pt>
                <c:pt idx="25">
                  <c:v>1</c:v>
                </c:pt>
                <c:pt idx="26">
                  <c:v>1</c:v>
                </c:pt>
              </c:numCache>
            </c:numRef>
          </c:val>
          <c:extLst>
            <c:ext xmlns:c16="http://schemas.microsoft.com/office/drawing/2014/chart" uri="{C3380CC4-5D6E-409C-BE32-E72D297353CC}">
              <c16:uniqueId val="{00000000-0EEC-4EC0-9997-EBB8EC9B6346}"/>
            </c:ext>
          </c:extLst>
        </c:ser>
        <c:ser>
          <c:idx val="1"/>
          <c:order val="1"/>
          <c:tx>
            <c:strRef>
              <c:f>Feuil5!$C$1</c:f>
              <c:strCache>
                <c:ptCount val="1"/>
                <c:pt idx="0">
                  <c:v>OE HC 2021</c:v>
                </c:pt>
              </c:strCache>
            </c:strRef>
          </c:tx>
          <c:spPr>
            <a:solidFill>
              <a:schemeClr val="accent2"/>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accent2"/>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Feuil5!$A$2:$A$29</c:f>
              <c:strCache>
                <c:ptCount val="28"/>
                <c:pt idx="0">
                  <c:v>Electricien/électricienne du bâtiment et des travaux publics</c:v>
                </c:pt>
                <c:pt idx="1">
                  <c:v>Ouvrier/ouvrière de la maçonnerie</c:v>
                </c:pt>
                <c:pt idx="2">
                  <c:v>Couvreur/couvreuse</c:v>
                </c:pt>
                <c:pt idx="3">
                  <c:v>Architecte du BTP</c:v>
                </c:pt>
                <c:pt idx="4">
                  <c:v>Assistant/assistante des travaux publics et du gros oeuvre</c:v>
                </c:pt>
                <c:pt idx="5">
                  <c:v>Ouvrier/ouvrière des travaux publics</c:v>
                </c:pt>
                <c:pt idx="6">
                  <c:v>Réalisateur/réalisatrice d'ouvrages en bois et matériaux associés</c:v>
                </c:pt>
                <c:pt idx="7">
                  <c:v>Installateur/installatrice d'équipements sanitaires et thermiques</c:v>
                </c:pt>
                <c:pt idx="8">
                  <c:v>Chef de chantier du BTP</c:v>
                </c:pt>
                <c:pt idx="9">
                  <c:v>Conducteur/conductrice d'engins de chantier du BTP, du génie civil et de l'exploitation des carrière</c:v>
                </c:pt>
                <c:pt idx="10">
                  <c:v>Peintre en bâtiment</c:v>
                </c:pt>
                <c:pt idx="11">
                  <c:v>Professionnel/professionnelle du travail de la pierre et matériaux associés</c:v>
                </c:pt>
                <c:pt idx="12">
                  <c:v>Monteur/monteuse plaquiste en agencements</c:v>
                </c:pt>
                <c:pt idx="13">
                  <c:v>Conducteur/conductrice de travaux du BTP</c:v>
                </c:pt>
                <c:pt idx="14">
                  <c:v>Dessinateur/dessinatrice du BTP</c:v>
                </c:pt>
                <c:pt idx="15">
                  <c:v>Cadre technique d'exploitation des gisements</c:v>
                </c:pt>
                <c:pt idx="16">
                  <c:v>Ouvrier/ouvrière du béton</c:v>
                </c:pt>
                <c:pt idx="17">
                  <c:v>Chargé/chargée d'études techniques du BTP</c:v>
                </c:pt>
                <c:pt idx="18">
                  <c:v>Monteur/monteuse en structures métalliques</c:v>
                </c:pt>
                <c:pt idx="19">
                  <c:v>Poseur/poseuse de revêtements rigides</c:v>
                </c:pt>
                <c:pt idx="20">
                  <c:v>Ouvrier/ouvrière de l'étanchéité et de l'isolation</c:v>
                </c:pt>
                <c:pt idx="21">
                  <c:v>Ouvrier/ouvrière de l'extraction solide (minerai, minéraux...)</c:v>
                </c:pt>
                <c:pt idx="22">
                  <c:v>Poseur/poseuse de fermetures menuisées</c:v>
                </c:pt>
                <c:pt idx="23">
                  <c:v>Monteur/monteuse en structures bois</c:v>
                </c:pt>
                <c:pt idx="24">
                  <c:v>Géomètre</c:v>
                </c:pt>
                <c:pt idx="25">
                  <c:v>Chargé/chargée d'études techniques du sous-sol</c:v>
                </c:pt>
                <c:pt idx="26">
                  <c:v>Ouvrier/ouvrière de l'extraction liquide et gazeuse (pétrole, eau...)</c:v>
                </c:pt>
                <c:pt idx="27">
                  <c:v>Poseur/poseuse de revêtements souples</c:v>
                </c:pt>
              </c:strCache>
            </c:strRef>
          </c:cat>
          <c:val>
            <c:numRef>
              <c:f>Feuil5!$C$2:$C$29</c:f>
              <c:numCache>
                <c:formatCode>General</c:formatCode>
                <c:ptCount val="28"/>
                <c:pt idx="0">
                  <c:v>1183</c:v>
                </c:pt>
                <c:pt idx="1">
                  <c:v>950</c:v>
                </c:pt>
                <c:pt idx="2">
                  <c:v>929</c:v>
                </c:pt>
                <c:pt idx="3">
                  <c:v>495</c:v>
                </c:pt>
                <c:pt idx="4">
                  <c:v>462</c:v>
                </c:pt>
                <c:pt idx="5">
                  <c:v>539</c:v>
                </c:pt>
                <c:pt idx="6">
                  <c:v>313</c:v>
                </c:pt>
                <c:pt idx="7">
                  <c:v>165</c:v>
                </c:pt>
                <c:pt idx="8">
                  <c:v>228</c:v>
                </c:pt>
                <c:pt idx="9">
                  <c:v>135</c:v>
                </c:pt>
                <c:pt idx="10">
                  <c:v>175</c:v>
                </c:pt>
                <c:pt idx="11">
                  <c:v>86</c:v>
                </c:pt>
                <c:pt idx="12">
                  <c:v>191</c:v>
                </c:pt>
                <c:pt idx="13">
                  <c:v>41</c:v>
                </c:pt>
                <c:pt idx="14">
                  <c:v>118</c:v>
                </c:pt>
                <c:pt idx="15">
                  <c:v>56</c:v>
                </c:pt>
                <c:pt idx="16">
                  <c:v>53</c:v>
                </c:pt>
                <c:pt idx="17">
                  <c:v>61</c:v>
                </c:pt>
                <c:pt idx="18">
                  <c:v>26</c:v>
                </c:pt>
                <c:pt idx="19">
                  <c:v>46</c:v>
                </c:pt>
                <c:pt idx="20">
                  <c:v>20</c:v>
                </c:pt>
                <c:pt idx="21">
                  <c:v>19</c:v>
                </c:pt>
                <c:pt idx="22">
                  <c:v>43</c:v>
                </c:pt>
                <c:pt idx="23">
                  <c:v>10</c:v>
                </c:pt>
                <c:pt idx="24">
                  <c:v>5</c:v>
                </c:pt>
                <c:pt idx="25">
                  <c:v>1</c:v>
                </c:pt>
                <c:pt idx="27">
                  <c:v>2</c:v>
                </c:pt>
              </c:numCache>
            </c:numRef>
          </c:val>
          <c:extLst>
            <c:ext xmlns:c16="http://schemas.microsoft.com/office/drawing/2014/chart" uri="{C3380CC4-5D6E-409C-BE32-E72D297353CC}">
              <c16:uniqueId val="{00000001-0EEC-4EC0-9997-EBB8EC9B6346}"/>
            </c:ext>
          </c:extLst>
        </c:ser>
        <c:dLbls>
          <c:showLegendKey val="0"/>
          <c:showVal val="0"/>
          <c:showCatName val="0"/>
          <c:showSerName val="0"/>
          <c:showPercent val="0"/>
          <c:showBubbleSize val="0"/>
        </c:dLbls>
        <c:gapWidth val="150"/>
        <c:shape val="box"/>
        <c:axId val="1651519184"/>
        <c:axId val="1198056704"/>
        <c:axId val="0"/>
      </c:bar3DChart>
      <c:catAx>
        <c:axId val="1651519184"/>
        <c:scaling>
          <c:orientation val="maxMin"/>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fr-FR"/>
          </a:p>
        </c:txPr>
        <c:crossAx val="1198056704"/>
        <c:crosses val="autoZero"/>
        <c:auto val="1"/>
        <c:lblAlgn val="ctr"/>
        <c:lblOffset val="100"/>
        <c:noMultiLvlLbl val="0"/>
      </c:catAx>
      <c:valAx>
        <c:axId val="1198056704"/>
        <c:scaling>
          <c:orientation val="minMax"/>
        </c:scaling>
        <c:delete val="1"/>
        <c:axPos val="t"/>
        <c:majorGridlines>
          <c:spPr>
            <a:ln w="9525" cap="flat" cmpd="sng" algn="ctr">
              <a:noFill/>
              <a:round/>
            </a:ln>
            <a:effectLst/>
          </c:spPr>
        </c:majorGridlines>
        <c:numFmt formatCode="General" sourceLinked="1"/>
        <c:majorTickMark val="none"/>
        <c:minorTickMark val="none"/>
        <c:tickLblPos val="nextTo"/>
        <c:crossAx val="1651519184"/>
        <c:crosses val="autoZero"/>
        <c:crossBetween val="between"/>
      </c:valAx>
      <c:spPr>
        <a:noFill/>
        <a:ln>
          <a:noFill/>
        </a:ln>
        <a:effectLst/>
      </c:spPr>
    </c:plotArea>
    <c:legend>
      <c:legendPos val="b"/>
      <c:layout>
        <c:manualLayout>
          <c:xMode val="edge"/>
          <c:yMode val="edge"/>
          <c:x val="0.51766180193659372"/>
          <c:y val="0.86019307996797278"/>
          <c:w val="0.13644236499423079"/>
          <c:h val="3.328753942249969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fr-FR"/>
    </a:p>
  </c:txPr>
  <c:externalData r:id="rId3">
    <c:autoUpdate val="0"/>
  </c:externalData>
</c:chartSpace>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numDim type="size">
        <cx:f>Feuil1!$I$26:$I$27</cx:f>
        <cx:lvl ptCount="2" formatCode="#.##0">
          <cx:pt idx="0">7607</cx:pt>
          <cx:pt idx="1">134819</cx:pt>
        </cx:lvl>
      </cx:numDim>
    </cx:data>
  </cx:chartData>
  <cx:chart>
    <cx:plotArea>
      <cx:plotAreaRegion>
        <cx:series layoutId="sunburst" uniqueId="{EBCB010C-34AC-4F5B-86D9-992C416E97D0}">
          <cx:dataId val="0"/>
        </cx:series>
      </cx:plotAreaRegion>
    </cx:plotArea>
  </cx:chart>
  <cx:spPr>
    <a:noFill/>
  </cx:spPr>
</cx:chartSpace>
</file>

<file path=ppt/charts/chartEx2.xml><?xml version="1.0" encoding="utf-8"?>
<cx:chartSpace xmlns:a="http://schemas.openxmlformats.org/drawingml/2006/main" xmlns:r="http://schemas.openxmlformats.org/officeDocument/2006/relationships" xmlns:cx="http://schemas.microsoft.com/office/drawing/2014/chartex">
  <cx:chartData>
    <cx:externalData r:id="rId1" cx:autoUpdate="0"/>
    <cx:data id="0">
      <cx:numDim type="size">
        <cx:f>Feuil1!$H$8:$H$9</cx:f>
        <cx:lvl ptCount="2" formatCode="_-* #.##0_-;\-* #.##0_-;_-* &quot;-&quot;??_-;_-@_-">
          <cx:pt idx="0">4222</cx:pt>
          <cx:pt idx="1">38563</cx:pt>
        </cx:lvl>
      </cx:numDim>
    </cx:data>
  </cx:chartData>
  <cx:chart>
    <cx:plotArea>
      <cx:plotAreaRegion>
        <cx:series layoutId="sunburst" uniqueId="{00CEF811-3C08-4418-BEDA-316C9561A7A5}">
          <cx:dataId val="0"/>
        </cx:series>
      </cx:plotAreaRegion>
    </cx:plotArea>
  </cx:chart>
  <cx:spPr>
    <a:noFill/>
  </cx:spPr>
</cx:chartSpace>
</file>

<file path=ppt/charts/colors1.xml><?xml version="1.0" encoding="utf-8"?>
<cs:colorStyle xmlns:cs="http://schemas.microsoft.com/office/drawing/2012/chartStyle" xmlns:a="http://schemas.openxmlformats.org/drawingml/2006/main" meth="withinLinearReversed" id="21">
  <a:schemeClr val="accent1"/>
</cs:colorStyle>
</file>

<file path=ppt/charts/colors2.xml><?xml version="1.0" encoding="utf-8"?>
<cs:colorStyle xmlns:cs="http://schemas.microsoft.com/office/drawing/2012/chartStyle" xmlns:a="http://schemas.openxmlformats.org/drawingml/2006/main" meth="withinLinear" id="18">
  <a:schemeClr val="accent5"/>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81">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lt1"/>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19050">
        <a:solidFill>
          <a:schemeClr val="lt1"/>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2.xml><?xml version="1.0" encoding="utf-8"?>
<cs:chartStyle xmlns:cs="http://schemas.microsoft.com/office/drawing/2012/chartStyle" xmlns:a="http://schemas.openxmlformats.org/drawingml/2006/main" id="381">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lt1"/>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19050">
        <a:solidFill>
          <a:schemeClr val="lt1"/>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3.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_rels/data22.xml.rels><?xml version="1.0" encoding="UTF-8" standalone="yes"?>
<Relationships xmlns="http://schemas.openxmlformats.org/package/2006/relationships"><Relationship Id="rId8" Type="http://schemas.openxmlformats.org/officeDocument/2006/relationships/image" Target="../media/image46.svg"/><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image" Target="../media/image40.svg"/><Relationship Id="rId1" Type="http://schemas.openxmlformats.org/officeDocument/2006/relationships/image" Target="../media/image39.png"/><Relationship Id="rId6" Type="http://schemas.openxmlformats.org/officeDocument/2006/relationships/image" Target="../media/image44.svg"/><Relationship Id="rId5" Type="http://schemas.openxmlformats.org/officeDocument/2006/relationships/image" Target="../media/image43.png"/><Relationship Id="rId4" Type="http://schemas.openxmlformats.org/officeDocument/2006/relationships/image" Target="../media/image42.svg"/></Relationships>
</file>

<file path=ppt/diagrams/_rels/drawing22.xml.rels><?xml version="1.0" encoding="UTF-8" standalone="yes"?>
<Relationships xmlns="http://schemas.openxmlformats.org/package/2006/relationships"><Relationship Id="rId8" Type="http://schemas.openxmlformats.org/officeDocument/2006/relationships/image" Target="../media/image46.svg"/><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image" Target="../media/image40.svg"/><Relationship Id="rId1" Type="http://schemas.openxmlformats.org/officeDocument/2006/relationships/image" Target="../media/image39.png"/><Relationship Id="rId6" Type="http://schemas.openxmlformats.org/officeDocument/2006/relationships/image" Target="../media/image44.svg"/><Relationship Id="rId5" Type="http://schemas.openxmlformats.org/officeDocument/2006/relationships/image" Target="../media/image43.png"/><Relationship Id="rId4" Type="http://schemas.openxmlformats.org/officeDocument/2006/relationships/image" Target="../media/image42.sv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5C7FFA0-6F59-4F55-9CEE-F5D13FC5B1B5}" type="doc">
      <dgm:prSet loTypeId="urn:microsoft.com/office/officeart/2005/8/layout/vList2" loCatId="list" qsTypeId="urn:microsoft.com/office/officeart/2005/8/quickstyle/simple1" qsCatId="simple" csTypeId="urn:microsoft.com/office/officeart/2005/8/colors/colorful2" csCatId="colorful" phldr="1"/>
      <dgm:spPr/>
      <dgm:t>
        <a:bodyPr/>
        <a:lstStyle/>
        <a:p>
          <a:endParaRPr lang="en-US"/>
        </a:p>
      </dgm:t>
    </dgm:pt>
    <dgm:pt modelId="{9143721E-9ACC-4FBE-957F-6A93C35482D7}">
      <dgm:prSet/>
      <dgm:spPr/>
      <dgm:t>
        <a:bodyPr/>
        <a:lstStyle/>
        <a:p>
          <a:r>
            <a:rPr lang="fr-BE"/>
            <a:t>Les thématiques communes de l’IBEFE comprennent :</a:t>
          </a:r>
          <a:endParaRPr lang="en-US"/>
        </a:p>
      </dgm:t>
    </dgm:pt>
    <dgm:pt modelId="{196546EA-9252-4FFE-91F6-ABF8654E0763}" type="parTrans" cxnId="{5F9000CC-1EB6-4864-A6D6-D109B239264E}">
      <dgm:prSet/>
      <dgm:spPr/>
      <dgm:t>
        <a:bodyPr/>
        <a:lstStyle/>
        <a:p>
          <a:endParaRPr lang="en-US"/>
        </a:p>
      </dgm:t>
    </dgm:pt>
    <dgm:pt modelId="{9841258B-6AC8-45A6-9C4A-9DAEBFFA7B84}" type="sibTrans" cxnId="{5F9000CC-1EB6-4864-A6D6-D109B239264E}">
      <dgm:prSet/>
      <dgm:spPr/>
      <dgm:t>
        <a:bodyPr/>
        <a:lstStyle/>
        <a:p>
          <a:endParaRPr lang="en-US"/>
        </a:p>
      </dgm:t>
    </dgm:pt>
    <dgm:pt modelId="{4E88AD3B-34B1-4894-9387-3D19319223C0}">
      <dgm:prSet/>
      <dgm:spPr/>
      <dgm:t>
        <a:bodyPr/>
        <a:lstStyle/>
        <a:p>
          <a:r>
            <a:rPr lang="en-US">
              <a:solidFill>
                <a:schemeClr val="tx2"/>
              </a:solidFill>
            </a:rPr>
            <a:t>Une liste des métiers prioritaires </a:t>
          </a:r>
          <a:r>
            <a:rPr lang="en-US"/>
            <a:t>pour le développement de la programmation de l’offre : métiers prioritaires à créer et à maintenir </a:t>
          </a:r>
        </a:p>
      </dgm:t>
    </dgm:pt>
    <dgm:pt modelId="{80FFF5A2-B935-4C4A-B896-9A4055C9CE3B}" type="parTrans" cxnId="{F0DB522A-E740-4281-B9A0-FAB8E68F93D1}">
      <dgm:prSet/>
      <dgm:spPr/>
      <dgm:t>
        <a:bodyPr/>
        <a:lstStyle/>
        <a:p>
          <a:endParaRPr lang="en-US"/>
        </a:p>
      </dgm:t>
    </dgm:pt>
    <dgm:pt modelId="{46319859-295A-48A4-BC43-DD4DF4B6BE52}" type="sibTrans" cxnId="{F0DB522A-E740-4281-B9A0-FAB8E68F93D1}">
      <dgm:prSet/>
      <dgm:spPr/>
      <dgm:t>
        <a:bodyPr/>
        <a:lstStyle/>
        <a:p>
          <a:endParaRPr lang="en-US"/>
        </a:p>
      </dgm:t>
    </dgm:pt>
    <dgm:pt modelId="{93D2B0CB-DBF6-4585-9718-6F8C4DF15271}">
      <dgm:prSet/>
      <dgm:spPr/>
      <dgm:t>
        <a:bodyPr/>
        <a:lstStyle/>
        <a:p>
          <a:r>
            <a:rPr lang="en-US">
              <a:solidFill>
                <a:schemeClr val="tx2"/>
              </a:solidFill>
            </a:rPr>
            <a:t>Des recommandations sur des métiers</a:t>
          </a:r>
          <a:r>
            <a:rPr lang="en-US"/>
            <a:t>, ainsi que sur d’autres enjeux transversaux et globaux : adaptation du contenu ou de la pédagogique de certaines offres, orientation et promotion des métiers, places de stages et alternance, partage des équipements pédagogiques, etc. </a:t>
          </a:r>
        </a:p>
      </dgm:t>
    </dgm:pt>
    <dgm:pt modelId="{857E6337-6EDD-4034-B351-184E314E52A2}" type="parTrans" cxnId="{DA443AEB-4242-4ED3-BA12-B4D12A520735}">
      <dgm:prSet/>
      <dgm:spPr/>
      <dgm:t>
        <a:bodyPr/>
        <a:lstStyle/>
        <a:p>
          <a:endParaRPr lang="en-US"/>
        </a:p>
      </dgm:t>
    </dgm:pt>
    <dgm:pt modelId="{20957DA2-2E82-4AEC-8232-CD07538F3A53}" type="sibTrans" cxnId="{DA443AEB-4242-4ED3-BA12-B4D12A520735}">
      <dgm:prSet/>
      <dgm:spPr/>
      <dgm:t>
        <a:bodyPr/>
        <a:lstStyle/>
        <a:p>
          <a:endParaRPr lang="en-US"/>
        </a:p>
      </dgm:t>
    </dgm:pt>
    <dgm:pt modelId="{DBE6D72D-9098-44BA-8286-E0722616346F}" type="pres">
      <dgm:prSet presAssocID="{05C7FFA0-6F59-4F55-9CEE-F5D13FC5B1B5}" presName="linear" presStyleCnt="0">
        <dgm:presLayoutVars>
          <dgm:animLvl val="lvl"/>
          <dgm:resizeHandles val="exact"/>
        </dgm:presLayoutVars>
      </dgm:prSet>
      <dgm:spPr/>
    </dgm:pt>
    <dgm:pt modelId="{8AFC73C1-425B-4471-8312-98A39059C223}" type="pres">
      <dgm:prSet presAssocID="{9143721E-9ACC-4FBE-957F-6A93C35482D7}" presName="parentText" presStyleLbl="node1" presStyleIdx="0" presStyleCnt="3" custScaleY="28048" custLinFactY="-6212" custLinFactNeighborX="0" custLinFactNeighborY="-100000">
        <dgm:presLayoutVars>
          <dgm:chMax val="0"/>
          <dgm:bulletEnabled val="1"/>
        </dgm:presLayoutVars>
      </dgm:prSet>
      <dgm:spPr/>
    </dgm:pt>
    <dgm:pt modelId="{29B67BC1-9C68-4399-84DC-00D6AA8E2E9D}" type="pres">
      <dgm:prSet presAssocID="{9841258B-6AC8-45A6-9C4A-9DAEBFFA7B84}" presName="spacer" presStyleCnt="0"/>
      <dgm:spPr/>
    </dgm:pt>
    <dgm:pt modelId="{C02B934D-774F-4F15-81BF-C813998C6AD5}" type="pres">
      <dgm:prSet presAssocID="{4E88AD3B-34B1-4894-9387-3D19319223C0}" presName="parentText" presStyleLbl="node1" presStyleIdx="1" presStyleCnt="3">
        <dgm:presLayoutVars>
          <dgm:chMax val="0"/>
          <dgm:bulletEnabled val="1"/>
        </dgm:presLayoutVars>
      </dgm:prSet>
      <dgm:spPr/>
    </dgm:pt>
    <dgm:pt modelId="{D79DFA63-344B-446B-A5DE-4DCC3881E129}" type="pres">
      <dgm:prSet presAssocID="{46319859-295A-48A4-BC43-DD4DF4B6BE52}" presName="spacer" presStyleCnt="0"/>
      <dgm:spPr/>
    </dgm:pt>
    <dgm:pt modelId="{F8886984-0C98-4B1E-B68C-BDC856C0FD2C}" type="pres">
      <dgm:prSet presAssocID="{93D2B0CB-DBF6-4585-9718-6F8C4DF15271}" presName="parentText" presStyleLbl="node1" presStyleIdx="2" presStyleCnt="3">
        <dgm:presLayoutVars>
          <dgm:chMax val="0"/>
          <dgm:bulletEnabled val="1"/>
        </dgm:presLayoutVars>
      </dgm:prSet>
      <dgm:spPr/>
    </dgm:pt>
  </dgm:ptLst>
  <dgm:cxnLst>
    <dgm:cxn modelId="{F0DB522A-E740-4281-B9A0-FAB8E68F93D1}" srcId="{05C7FFA0-6F59-4F55-9CEE-F5D13FC5B1B5}" destId="{4E88AD3B-34B1-4894-9387-3D19319223C0}" srcOrd="1" destOrd="0" parTransId="{80FFF5A2-B935-4C4A-B896-9A4055C9CE3B}" sibTransId="{46319859-295A-48A4-BC43-DD4DF4B6BE52}"/>
    <dgm:cxn modelId="{504D1136-A080-4EC9-86AC-FF6894D4842E}" type="presOf" srcId="{93D2B0CB-DBF6-4585-9718-6F8C4DF15271}" destId="{F8886984-0C98-4B1E-B68C-BDC856C0FD2C}" srcOrd="0" destOrd="0" presId="urn:microsoft.com/office/officeart/2005/8/layout/vList2"/>
    <dgm:cxn modelId="{7ACF3862-BE29-4509-83A7-9E5372487097}" type="presOf" srcId="{4E88AD3B-34B1-4894-9387-3D19319223C0}" destId="{C02B934D-774F-4F15-81BF-C813998C6AD5}" srcOrd="0" destOrd="0" presId="urn:microsoft.com/office/officeart/2005/8/layout/vList2"/>
    <dgm:cxn modelId="{9CAFE381-1D0F-4279-B81A-F5DDA03A68F6}" type="presOf" srcId="{05C7FFA0-6F59-4F55-9CEE-F5D13FC5B1B5}" destId="{DBE6D72D-9098-44BA-8286-E0722616346F}" srcOrd="0" destOrd="0" presId="urn:microsoft.com/office/officeart/2005/8/layout/vList2"/>
    <dgm:cxn modelId="{5F9000CC-1EB6-4864-A6D6-D109B239264E}" srcId="{05C7FFA0-6F59-4F55-9CEE-F5D13FC5B1B5}" destId="{9143721E-9ACC-4FBE-957F-6A93C35482D7}" srcOrd="0" destOrd="0" parTransId="{196546EA-9252-4FFE-91F6-ABF8654E0763}" sibTransId="{9841258B-6AC8-45A6-9C4A-9DAEBFFA7B84}"/>
    <dgm:cxn modelId="{137F3BE3-208B-4426-B10E-D7F2E6A0B399}" type="presOf" srcId="{9143721E-9ACC-4FBE-957F-6A93C35482D7}" destId="{8AFC73C1-425B-4471-8312-98A39059C223}" srcOrd="0" destOrd="0" presId="urn:microsoft.com/office/officeart/2005/8/layout/vList2"/>
    <dgm:cxn modelId="{DA443AEB-4242-4ED3-BA12-B4D12A520735}" srcId="{05C7FFA0-6F59-4F55-9CEE-F5D13FC5B1B5}" destId="{93D2B0CB-DBF6-4585-9718-6F8C4DF15271}" srcOrd="2" destOrd="0" parTransId="{857E6337-6EDD-4034-B351-184E314E52A2}" sibTransId="{20957DA2-2E82-4AEC-8232-CD07538F3A53}"/>
    <dgm:cxn modelId="{FEC96581-6457-49CA-BE02-6D6A2A7978CD}" type="presParOf" srcId="{DBE6D72D-9098-44BA-8286-E0722616346F}" destId="{8AFC73C1-425B-4471-8312-98A39059C223}" srcOrd="0" destOrd="0" presId="urn:microsoft.com/office/officeart/2005/8/layout/vList2"/>
    <dgm:cxn modelId="{C1247D14-9905-4224-9D9E-906FAE8C2527}" type="presParOf" srcId="{DBE6D72D-9098-44BA-8286-E0722616346F}" destId="{29B67BC1-9C68-4399-84DC-00D6AA8E2E9D}" srcOrd="1" destOrd="0" presId="urn:microsoft.com/office/officeart/2005/8/layout/vList2"/>
    <dgm:cxn modelId="{D5A378EA-482C-4EDB-A44D-4860C99009BF}" type="presParOf" srcId="{DBE6D72D-9098-44BA-8286-E0722616346F}" destId="{C02B934D-774F-4F15-81BF-C813998C6AD5}" srcOrd="2" destOrd="0" presId="urn:microsoft.com/office/officeart/2005/8/layout/vList2"/>
    <dgm:cxn modelId="{C2C6D239-285A-497D-816C-F18C0AF71856}" type="presParOf" srcId="{DBE6D72D-9098-44BA-8286-E0722616346F}" destId="{D79DFA63-344B-446B-A5DE-4DCC3881E129}" srcOrd="3" destOrd="0" presId="urn:microsoft.com/office/officeart/2005/8/layout/vList2"/>
    <dgm:cxn modelId="{226E557F-949B-45FB-9D39-C38A9C0AF0A5}" type="presParOf" srcId="{DBE6D72D-9098-44BA-8286-E0722616346F}" destId="{F8886984-0C98-4B1E-B68C-BDC856C0FD2C}" srcOrd="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202C52A-1D25-4DC9-96D1-54A8091321D6}" type="doc">
      <dgm:prSet loTypeId="urn:microsoft.com/office/officeart/2005/8/layout/hList1" loCatId="list" qsTypeId="urn:microsoft.com/office/officeart/2005/8/quickstyle/simple1" qsCatId="simple" csTypeId="urn:microsoft.com/office/officeart/2005/8/colors/colorful1" csCatId="colorful" phldr="1"/>
      <dgm:spPr/>
      <dgm:t>
        <a:bodyPr/>
        <a:lstStyle/>
        <a:p>
          <a:endParaRPr lang="fr-BE"/>
        </a:p>
      </dgm:t>
    </dgm:pt>
    <dgm:pt modelId="{08782179-FEFA-4460-9973-7161621A5971}">
      <dgm:prSet phldrT="[Texte]"/>
      <dgm:spPr/>
      <dgm:t>
        <a:bodyPr/>
        <a:lstStyle/>
        <a:p>
          <a:r>
            <a:rPr lang="fr-BE" b="1"/>
            <a:t>Métiers Prioritaires « Création » </a:t>
          </a:r>
        </a:p>
      </dgm:t>
    </dgm:pt>
    <dgm:pt modelId="{80905892-6BA3-4667-87A4-EB15669B39C0}" type="parTrans" cxnId="{2F76B1FD-FAD0-4C91-AD1D-0B09825B20A2}">
      <dgm:prSet/>
      <dgm:spPr/>
      <dgm:t>
        <a:bodyPr/>
        <a:lstStyle/>
        <a:p>
          <a:endParaRPr lang="fr-BE" sz="1800"/>
        </a:p>
      </dgm:t>
    </dgm:pt>
    <dgm:pt modelId="{F637F9A1-BDBF-4CD2-85F9-2FED8292AE36}" type="sibTrans" cxnId="{2F76B1FD-FAD0-4C91-AD1D-0B09825B20A2}">
      <dgm:prSet/>
      <dgm:spPr/>
      <dgm:t>
        <a:bodyPr/>
        <a:lstStyle/>
        <a:p>
          <a:endParaRPr lang="fr-BE"/>
        </a:p>
      </dgm:t>
    </dgm:pt>
    <dgm:pt modelId="{2AD997C6-1058-4F58-83C2-DB52F153E017}">
      <dgm:prSet/>
      <dgm:spPr/>
      <dgm:t>
        <a:bodyPr/>
        <a:lstStyle/>
        <a:p>
          <a:r>
            <a:rPr lang="fr-BE" dirty="0"/>
            <a:t>Dessinateur de la construction</a:t>
          </a:r>
        </a:p>
      </dgm:t>
    </dgm:pt>
    <dgm:pt modelId="{5A7D1891-EB0A-4CBF-AFFE-B0E5454CA789}" type="parTrans" cxnId="{D8F620B0-48DA-498A-B2AE-4DC988E24FF7}">
      <dgm:prSet/>
      <dgm:spPr/>
      <dgm:t>
        <a:bodyPr/>
        <a:lstStyle/>
        <a:p>
          <a:endParaRPr lang="fr-BE" sz="1800"/>
        </a:p>
      </dgm:t>
    </dgm:pt>
    <dgm:pt modelId="{C4893C52-45EB-4963-AE0C-3409D8D56126}" type="sibTrans" cxnId="{D8F620B0-48DA-498A-B2AE-4DC988E24FF7}">
      <dgm:prSet/>
      <dgm:spPr/>
      <dgm:t>
        <a:bodyPr/>
        <a:lstStyle/>
        <a:p>
          <a:endParaRPr lang="fr-BE"/>
        </a:p>
      </dgm:t>
    </dgm:pt>
    <dgm:pt modelId="{4211F3AD-4D7D-40E2-9727-BD8370FFA20C}">
      <dgm:prSet/>
      <dgm:spPr/>
      <dgm:t>
        <a:bodyPr/>
        <a:lstStyle/>
        <a:p>
          <a:r>
            <a:rPr lang="fr-BE" dirty="0"/>
            <a:t>Métreur-Deviseur</a:t>
          </a:r>
        </a:p>
      </dgm:t>
    </dgm:pt>
    <dgm:pt modelId="{409A3CAD-8BD2-493B-A38A-B8EAF06E851E}" type="parTrans" cxnId="{35567CA4-7F6A-40BA-8A7C-96DB359DFA95}">
      <dgm:prSet/>
      <dgm:spPr/>
      <dgm:t>
        <a:bodyPr/>
        <a:lstStyle/>
        <a:p>
          <a:endParaRPr lang="fr-BE"/>
        </a:p>
      </dgm:t>
    </dgm:pt>
    <dgm:pt modelId="{EC945215-FB2C-4810-A680-B977A7339625}" type="sibTrans" cxnId="{35567CA4-7F6A-40BA-8A7C-96DB359DFA95}">
      <dgm:prSet/>
      <dgm:spPr/>
      <dgm:t>
        <a:bodyPr/>
        <a:lstStyle/>
        <a:p>
          <a:endParaRPr lang="fr-BE"/>
        </a:p>
      </dgm:t>
    </dgm:pt>
    <dgm:pt modelId="{971740A9-24E6-49A4-A23D-9A24439EBFBF}">
      <dgm:prSet/>
      <dgm:spPr/>
      <dgm:t>
        <a:bodyPr/>
        <a:lstStyle/>
        <a:p>
          <a:r>
            <a:rPr lang="fr-BE" dirty="0"/>
            <a:t>Conducteur de travaux</a:t>
          </a:r>
        </a:p>
      </dgm:t>
    </dgm:pt>
    <dgm:pt modelId="{E2566A8C-871F-4D9D-8709-33BED5F9429D}" type="parTrans" cxnId="{62A07F3F-CADD-4B85-860E-1AC9614C37CC}">
      <dgm:prSet/>
      <dgm:spPr/>
      <dgm:t>
        <a:bodyPr/>
        <a:lstStyle/>
        <a:p>
          <a:endParaRPr lang="fr-BE"/>
        </a:p>
      </dgm:t>
    </dgm:pt>
    <dgm:pt modelId="{E216833B-DD7C-4B06-A23D-00A4888EF389}" type="sibTrans" cxnId="{62A07F3F-CADD-4B85-860E-1AC9614C37CC}">
      <dgm:prSet/>
      <dgm:spPr/>
      <dgm:t>
        <a:bodyPr/>
        <a:lstStyle/>
        <a:p>
          <a:endParaRPr lang="fr-BE"/>
        </a:p>
      </dgm:t>
    </dgm:pt>
    <dgm:pt modelId="{6E27F4D8-44F6-4596-A67A-E0B356520A86}">
      <dgm:prSet/>
      <dgm:spPr/>
      <dgm:t>
        <a:bodyPr/>
        <a:lstStyle/>
        <a:p>
          <a:r>
            <a:rPr lang="fr-BE" b="1"/>
            <a:t>Métiers prioritaires au « Maintien »</a:t>
          </a:r>
        </a:p>
      </dgm:t>
    </dgm:pt>
    <dgm:pt modelId="{DF76E33F-D14B-43DB-A052-4D6B9D47FD0E}" type="parTrans" cxnId="{26F28831-83D6-497A-B665-2401AB3EF212}">
      <dgm:prSet/>
      <dgm:spPr/>
      <dgm:t>
        <a:bodyPr/>
        <a:lstStyle/>
        <a:p>
          <a:endParaRPr lang="fr-BE"/>
        </a:p>
      </dgm:t>
    </dgm:pt>
    <dgm:pt modelId="{211CB419-8928-433A-9A12-E094C8A02C88}" type="sibTrans" cxnId="{26F28831-83D6-497A-B665-2401AB3EF212}">
      <dgm:prSet/>
      <dgm:spPr/>
      <dgm:t>
        <a:bodyPr/>
        <a:lstStyle/>
        <a:p>
          <a:endParaRPr lang="fr-BE"/>
        </a:p>
      </dgm:t>
    </dgm:pt>
    <dgm:pt modelId="{9D810997-CDBF-4159-83E4-33BF471D7F2D}">
      <dgm:prSet/>
      <dgm:spPr/>
      <dgm:t>
        <a:bodyPr/>
        <a:lstStyle/>
        <a:p>
          <a:r>
            <a:rPr lang="fr-BE" dirty="0"/>
            <a:t>Installateur/Monteur en chauffage et sanitaire</a:t>
          </a:r>
        </a:p>
      </dgm:t>
    </dgm:pt>
    <dgm:pt modelId="{D292CBA5-1B39-4F8A-A87D-083497E44D17}" type="parTrans" cxnId="{4D197A60-7837-4F5F-A6D5-06B0D338C256}">
      <dgm:prSet/>
      <dgm:spPr/>
      <dgm:t>
        <a:bodyPr/>
        <a:lstStyle/>
        <a:p>
          <a:endParaRPr lang="fr-BE"/>
        </a:p>
      </dgm:t>
    </dgm:pt>
    <dgm:pt modelId="{9C899776-7638-4424-9EE0-BB63056BF1FD}" type="sibTrans" cxnId="{4D197A60-7837-4F5F-A6D5-06B0D338C256}">
      <dgm:prSet/>
      <dgm:spPr/>
      <dgm:t>
        <a:bodyPr/>
        <a:lstStyle/>
        <a:p>
          <a:endParaRPr lang="fr-BE"/>
        </a:p>
      </dgm:t>
    </dgm:pt>
    <dgm:pt modelId="{67DC375D-64AD-469A-8444-3996E5A92BE5}">
      <dgm:prSet/>
      <dgm:spPr/>
      <dgm:t>
        <a:bodyPr/>
        <a:lstStyle/>
        <a:p>
          <a:r>
            <a:rPr lang="fr-BE"/>
            <a:t>Charpentier</a:t>
          </a:r>
        </a:p>
      </dgm:t>
    </dgm:pt>
    <dgm:pt modelId="{19CDE16E-5996-4AAB-A5F4-F54B955C677D}" type="parTrans" cxnId="{58F74926-8955-430C-ACA1-64B7170DC44B}">
      <dgm:prSet/>
      <dgm:spPr/>
      <dgm:t>
        <a:bodyPr/>
        <a:lstStyle/>
        <a:p>
          <a:endParaRPr lang="fr-BE"/>
        </a:p>
      </dgm:t>
    </dgm:pt>
    <dgm:pt modelId="{6D0C8C80-B86C-4B90-AA96-D2D429D58066}" type="sibTrans" cxnId="{58F74926-8955-430C-ACA1-64B7170DC44B}">
      <dgm:prSet/>
      <dgm:spPr/>
      <dgm:t>
        <a:bodyPr/>
        <a:lstStyle/>
        <a:p>
          <a:endParaRPr lang="fr-BE"/>
        </a:p>
      </dgm:t>
    </dgm:pt>
    <dgm:pt modelId="{011CE168-FC8E-49AF-AF9F-464CE9735D68}">
      <dgm:prSet/>
      <dgm:spPr/>
      <dgm:t>
        <a:bodyPr/>
        <a:lstStyle/>
        <a:p>
          <a:r>
            <a:rPr lang="fr-BE" dirty="0"/>
            <a:t>Plafonneur-Cimentier (formation initiale)</a:t>
          </a:r>
        </a:p>
      </dgm:t>
    </dgm:pt>
    <dgm:pt modelId="{8EBA25CF-2EEA-4C65-8036-BC69720F78AB}" type="parTrans" cxnId="{F1C3B9A1-FD77-4267-9911-93DEC5840B09}">
      <dgm:prSet/>
      <dgm:spPr/>
      <dgm:t>
        <a:bodyPr/>
        <a:lstStyle/>
        <a:p>
          <a:endParaRPr lang="fr-BE"/>
        </a:p>
      </dgm:t>
    </dgm:pt>
    <dgm:pt modelId="{70EF9E0F-B2C1-4FC0-8316-F52242FCBEBD}" type="sibTrans" cxnId="{F1C3B9A1-FD77-4267-9911-93DEC5840B09}">
      <dgm:prSet/>
      <dgm:spPr/>
      <dgm:t>
        <a:bodyPr/>
        <a:lstStyle/>
        <a:p>
          <a:endParaRPr lang="fr-BE"/>
        </a:p>
      </dgm:t>
    </dgm:pt>
    <dgm:pt modelId="{318753B1-85A5-4893-BFA9-1B17F503B2E9}">
      <dgm:prSet/>
      <dgm:spPr/>
      <dgm:t>
        <a:bodyPr/>
        <a:lstStyle/>
        <a:p>
          <a:r>
            <a:rPr lang="fr-BE" dirty="0"/>
            <a:t>Plafonneur-Cimentier (adultes)</a:t>
          </a:r>
        </a:p>
      </dgm:t>
    </dgm:pt>
    <dgm:pt modelId="{190822EC-3E1D-43A5-BDFE-308906F450E3}" type="parTrans" cxnId="{6B6B2B7E-15A6-47CB-B5EE-8A4B9A8B091B}">
      <dgm:prSet/>
      <dgm:spPr/>
      <dgm:t>
        <a:bodyPr/>
        <a:lstStyle/>
        <a:p>
          <a:endParaRPr lang="fr-BE"/>
        </a:p>
      </dgm:t>
    </dgm:pt>
    <dgm:pt modelId="{D4DC06C0-EF35-4797-9F5B-D87567782553}" type="sibTrans" cxnId="{6B6B2B7E-15A6-47CB-B5EE-8A4B9A8B091B}">
      <dgm:prSet/>
      <dgm:spPr/>
      <dgm:t>
        <a:bodyPr/>
        <a:lstStyle/>
        <a:p>
          <a:endParaRPr lang="fr-BE"/>
        </a:p>
      </dgm:t>
    </dgm:pt>
    <dgm:pt modelId="{E8072D3F-909B-47DE-B4A0-D1777B659E1F}">
      <dgm:prSet/>
      <dgm:spPr/>
      <dgm:t>
        <a:bodyPr/>
        <a:lstStyle/>
        <a:p>
          <a:r>
            <a:rPr lang="fr-BE" dirty="0"/>
            <a:t>Installateur électricien résidentiel</a:t>
          </a:r>
        </a:p>
      </dgm:t>
    </dgm:pt>
    <dgm:pt modelId="{4DF60C2E-3CE1-43DE-9BCC-0FFEC6382FCD}" type="parTrans" cxnId="{8625A6FB-E6BA-4645-AFEC-318E14D9F591}">
      <dgm:prSet/>
      <dgm:spPr/>
      <dgm:t>
        <a:bodyPr/>
        <a:lstStyle/>
        <a:p>
          <a:endParaRPr lang="fr-BE"/>
        </a:p>
      </dgm:t>
    </dgm:pt>
    <dgm:pt modelId="{535926F4-2C32-4877-BD1C-5D36BBE2C06D}" type="sibTrans" cxnId="{8625A6FB-E6BA-4645-AFEC-318E14D9F591}">
      <dgm:prSet/>
      <dgm:spPr/>
      <dgm:t>
        <a:bodyPr/>
        <a:lstStyle/>
        <a:p>
          <a:endParaRPr lang="fr-BE"/>
        </a:p>
      </dgm:t>
    </dgm:pt>
    <dgm:pt modelId="{18083317-863B-49FE-8532-11C9882A1CEE}">
      <dgm:prSet/>
      <dgm:spPr/>
      <dgm:t>
        <a:bodyPr/>
        <a:lstStyle/>
        <a:p>
          <a:r>
            <a:rPr lang="fr-BE" dirty="0"/>
            <a:t>Peintre décorateur (Formation initiale – Mons Borinage)</a:t>
          </a:r>
        </a:p>
      </dgm:t>
    </dgm:pt>
    <dgm:pt modelId="{AE85F144-6430-4AE5-A84C-9CF886E1B384}" type="parTrans" cxnId="{0E1BE37A-4F68-451B-AE37-22EDEA6CA3E6}">
      <dgm:prSet/>
      <dgm:spPr/>
      <dgm:t>
        <a:bodyPr/>
        <a:lstStyle/>
        <a:p>
          <a:endParaRPr lang="fr-BE"/>
        </a:p>
      </dgm:t>
    </dgm:pt>
    <dgm:pt modelId="{340B2323-0EC0-4D7F-90E1-39FD5A4AE40C}" type="sibTrans" cxnId="{0E1BE37A-4F68-451B-AE37-22EDEA6CA3E6}">
      <dgm:prSet/>
      <dgm:spPr/>
      <dgm:t>
        <a:bodyPr/>
        <a:lstStyle/>
        <a:p>
          <a:endParaRPr lang="fr-BE"/>
        </a:p>
      </dgm:t>
    </dgm:pt>
    <dgm:pt modelId="{41F86FCD-A173-4A8C-A225-249B8BC5B221}">
      <dgm:prSet/>
      <dgm:spPr/>
      <dgm:t>
        <a:bodyPr/>
        <a:lstStyle/>
        <a:p>
          <a:r>
            <a:rPr lang="fr-BE"/>
            <a:t>Peintre décorateur </a:t>
          </a:r>
          <a:r>
            <a:rPr lang="fr-BE" dirty="0"/>
            <a:t>(adultes)</a:t>
          </a:r>
        </a:p>
      </dgm:t>
    </dgm:pt>
    <dgm:pt modelId="{C755F037-4D3F-4E3D-B154-24EC9A4CAF54}" type="parTrans" cxnId="{B012288C-5546-4EBC-BBA5-7950AF949BA9}">
      <dgm:prSet/>
      <dgm:spPr/>
      <dgm:t>
        <a:bodyPr/>
        <a:lstStyle/>
        <a:p>
          <a:endParaRPr lang="fr-BE"/>
        </a:p>
      </dgm:t>
    </dgm:pt>
    <dgm:pt modelId="{A0A94E1B-18A7-4F3E-B854-F2C6C3BFB2FC}" type="sibTrans" cxnId="{B012288C-5546-4EBC-BBA5-7950AF949BA9}">
      <dgm:prSet/>
      <dgm:spPr/>
      <dgm:t>
        <a:bodyPr/>
        <a:lstStyle/>
        <a:p>
          <a:endParaRPr lang="fr-BE"/>
        </a:p>
      </dgm:t>
    </dgm:pt>
    <dgm:pt modelId="{DFF4FF8B-55ED-4B4A-B39B-9A7137B187C8}">
      <dgm:prSet/>
      <dgm:spPr/>
      <dgm:t>
        <a:bodyPr/>
        <a:lstStyle/>
        <a:p>
          <a:r>
            <a:rPr lang="fr-BE" dirty="0"/>
            <a:t>Carreleur</a:t>
          </a:r>
        </a:p>
      </dgm:t>
    </dgm:pt>
    <dgm:pt modelId="{27A5928E-8584-4D9B-8F7C-FA632C46C8FF}" type="parTrans" cxnId="{9C476297-5819-4665-9156-FC23669AFD4F}">
      <dgm:prSet/>
      <dgm:spPr/>
      <dgm:t>
        <a:bodyPr/>
        <a:lstStyle/>
        <a:p>
          <a:endParaRPr lang="fr-BE"/>
        </a:p>
      </dgm:t>
    </dgm:pt>
    <dgm:pt modelId="{E9B9AD13-32D9-44AB-9107-65842D3DE57C}" type="sibTrans" cxnId="{9C476297-5819-4665-9156-FC23669AFD4F}">
      <dgm:prSet/>
      <dgm:spPr/>
      <dgm:t>
        <a:bodyPr/>
        <a:lstStyle/>
        <a:p>
          <a:endParaRPr lang="fr-BE"/>
        </a:p>
      </dgm:t>
    </dgm:pt>
    <dgm:pt modelId="{A0B2D857-9B74-4F4F-936F-3CA8D6172862}">
      <dgm:prSet/>
      <dgm:spPr/>
      <dgm:t>
        <a:bodyPr/>
        <a:lstStyle/>
        <a:p>
          <a:r>
            <a:rPr lang="fr-BE"/>
            <a:t>Couvreur</a:t>
          </a:r>
        </a:p>
      </dgm:t>
    </dgm:pt>
    <dgm:pt modelId="{A6CA88F2-9534-43F1-804A-4547B505F580}" type="parTrans" cxnId="{4C700A97-8399-4586-AA4B-9F4474F88BC6}">
      <dgm:prSet/>
      <dgm:spPr/>
      <dgm:t>
        <a:bodyPr/>
        <a:lstStyle/>
        <a:p>
          <a:endParaRPr lang="fr-BE"/>
        </a:p>
      </dgm:t>
    </dgm:pt>
    <dgm:pt modelId="{A346D62D-2191-4E6C-A8C1-DC45411DDCCF}" type="sibTrans" cxnId="{4C700A97-8399-4586-AA4B-9F4474F88BC6}">
      <dgm:prSet/>
      <dgm:spPr/>
      <dgm:t>
        <a:bodyPr/>
        <a:lstStyle/>
        <a:p>
          <a:endParaRPr lang="fr-BE"/>
        </a:p>
      </dgm:t>
    </dgm:pt>
    <dgm:pt modelId="{01F88C4B-04A5-4BF8-BE93-E27D342CCA4C}">
      <dgm:prSet/>
      <dgm:spPr/>
      <dgm:t>
        <a:bodyPr/>
        <a:lstStyle/>
        <a:p>
          <a:r>
            <a:rPr lang="fr-BE" dirty="0"/>
            <a:t>Tailleur de pierres-Marbrier</a:t>
          </a:r>
        </a:p>
      </dgm:t>
    </dgm:pt>
    <dgm:pt modelId="{4B26940B-0874-4A0B-A4F6-4E6945CAFB64}" type="parTrans" cxnId="{55FB2E56-2ED3-4CFC-9450-14FD4648C812}">
      <dgm:prSet/>
      <dgm:spPr/>
      <dgm:t>
        <a:bodyPr/>
        <a:lstStyle/>
        <a:p>
          <a:endParaRPr lang="fr-BE"/>
        </a:p>
      </dgm:t>
    </dgm:pt>
    <dgm:pt modelId="{DBB33757-56CF-47E3-9313-BFCEF14FB942}" type="sibTrans" cxnId="{55FB2E56-2ED3-4CFC-9450-14FD4648C812}">
      <dgm:prSet/>
      <dgm:spPr/>
      <dgm:t>
        <a:bodyPr/>
        <a:lstStyle/>
        <a:p>
          <a:endParaRPr lang="fr-BE"/>
        </a:p>
      </dgm:t>
    </dgm:pt>
    <dgm:pt modelId="{C715772A-4D60-429D-93B9-675F8F0E2EA3}">
      <dgm:prSet/>
      <dgm:spPr/>
      <dgm:t>
        <a:bodyPr/>
        <a:lstStyle/>
        <a:p>
          <a:r>
            <a:rPr lang="fr-BE"/>
            <a:t>Etancheur</a:t>
          </a:r>
        </a:p>
      </dgm:t>
    </dgm:pt>
    <dgm:pt modelId="{E30C61DA-6C06-4CDA-9A80-ABFFE14F2AC3}" type="parTrans" cxnId="{16C8B0E7-22FF-4E6B-9D05-AC57794CFC50}">
      <dgm:prSet/>
      <dgm:spPr/>
      <dgm:t>
        <a:bodyPr/>
        <a:lstStyle/>
        <a:p>
          <a:endParaRPr lang="fr-BE"/>
        </a:p>
      </dgm:t>
    </dgm:pt>
    <dgm:pt modelId="{F124E8F4-D937-470B-AF4A-59865D240774}" type="sibTrans" cxnId="{16C8B0E7-22FF-4E6B-9D05-AC57794CFC50}">
      <dgm:prSet/>
      <dgm:spPr/>
      <dgm:t>
        <a:bodyPr/>
        <a:lstStyle/>
        <a:p>
          <a:endParaRPr lang="fr-BE"/>
        </a:p>
      </dgm:t>
    </dgm:pt>
    <dgm:pt modelId="{4916EEE9-C275-43DE-B003-C6ECBD55AA47}">
      <dgm:prSet/>
      <dgm:spPr/>
      <dgm:t>
        <a:bodyPr/>
        <a:lstStyle/>
        <a:p>
          <a:r>
            <a:rPr lang="fr-BE"/>
            <a:t>Ouvrier de voirie</a:t>
          </a:r>
        </a:p>
      </dgm:t>
    </dgm:pt>
    <dgm:pt modelId="{187BBC4D-7C1D-49CD-A9A9-ABC2F25D4300}" type="parTrans" cxnId="{E9B00FD5-A0D6-4A1C-881B-B7F00669C6E3}">
      <dgm:prSet/>
      <dgm:spPr/>
      <dgm:t>
        <a:bodyPr/>
        <a:lstStyle/>
        <a:p>
          <a:endParaRPr lang="fr-BE"/>
        </a:p>
      </dgm:t>
    </dgm:pt>
    <dgm:pt modelId="{64067ED2-15A5-40F6-A519-E4AF4CC97F71}" type="sibTrans" cxnId="{E9B00FD5-A0D6-4A1C-881B-B7F00669C6E3}">
      <dgm:prSet/>
      <dgm:spPr/>
      <dgm:t>
        <a:bodyPr/>
        <a:lstStyle/>
        <a:p>
          <a:endParaRPr lang="fr-BE"/>
        </a:p>
      </dgm:t>
    </dgm:pt>
    <dgm:pt modelId="{301F6B56-A41F-4E64-9254-6EE67FFB4361}">
      <dgm:prSet/>
      <dgm:spPr/>
      <dgm:t>
        <a:bodyPr/>
        <a:lstStyle/>
        <a:p>
          <a:endParaRPr lang="fr-BE" dirty="0"/>
        </a:p>
      </dgm:t>
    </dgm:pt>
    <dgm:pt modelId="{66F593CF-5D59-444C-B760-03F9D25F50E2}" type="parTrans" cxnId="{C05E12A1-27DF-4163-B6E6-068A569F4A11}">
      <dgm:prSet/>
      <dgm:spPr/>
      <dgm:t>
        <a:bodyPr/>
        <a:lstStyle/>
        <a:p>
          <a:endParaRPr lang="fr-BE"/>
        </a:p>
      </dgm:t>
    </dgm:pt>
    <dgm:pt modelId="{1A2A635A-12F9-4ECC-9D95-4AA6F268B418}" type="sibTrans" cxnId="{C05E12A1-27DF-4163-B6E6-068A569F4A11}">
      <dgm:prSet/>
      <dgm:spPr/>
      <dgm:t>
        <a:bodyPr/>
        <a:lstStyle/>
        <a:p>
          <a:endParaRPr lang="fr-BE"/>
        </a:p>
      </dgm:t>
    </dgm:pt>
    <dgm:pt modelId="{D650772A-DBF5-43CB-B9B7-6D53A609A8D4}">
      <dgm:prSet/>
      <dgm:spPr/>
      <dgm:t>
        <a:bodyPr/>
        <a:lstStyle/>
        <a:p>
          <a:r>
            <a:rPr lang="fr-BE" dirty="0"/>
            <a:t>Technicien en installation de sécurité</a:t>
          </a:r>
        </a:p>
      </dgm:t>
    </dgm:pt>
    <dgm:pt modelId="{22FB0B88-F06D-4E1C-A864-F0B5430CE8BF}" type="parTrans" cxnId="{7571A43B-AF7D-4F2F-93BF-B2601128B4A0}">
      <dgm:prSet/>
      <dgm:spPr/>
      <dgm:t>
        <a:bodyPr/>
        <a:lstStyle/>
        <a:p>
          <a:endParaRPr lang="fr-BE"/>
        </a:p>
      </dgm:t>
    </dgm:pt>
    <dgm:pt modelId="{645A463D-E414-4C9D-975D-6B05698C4390}" type="sibTrans" cxnId="{7571A43B-AF7D-4F2F-93BF-B2601128B4A0}">
      <dgm:prSet/>
      <dgm:spPr/>
      <dgm:t>
        <a:bodyPr/>
        <a:lstStyle/>
        <a:p>
          <a:endParaRPr lang="fr-BE"/>
        </a:p>
      </dgm:t>
    </dgm:pt>
    <dgm:pt modelId="{79DDCFCF-9A95-49C8-8D0E-4179C2876F57}">
      <dgm:prSet/>
      <dgm:spPr/>
      <dgm:t>
        <a:bodyPr/>
        <a:lstStyle/>
        <a:p>
          <a:r>
            <a:rPr lang="fr-BE" dirty="0"/>
            <a:t>Technicien en ventilation mécanique contrôlée résidentielle</a:t>
          </a:r>
        </a:p>
      </dgm:t>
    </dgm:pt>
    <dgm:pt modelId="{39006518-8A98-4584-9E22-0B62B8340AF0}" type="parTrans" cxnId="{87917C6D-6B16-4F7F-896A-84DA1A5FDED4}">
      <dgm:prSet/>
      <dgm:spPr/>
      <dgm:t>
        <a:bodyPr/>
        <a:lstStyle/>
        <a:p>
          <a:endParaRPr lang="fr-BE"/>
        </a:p>
      </dgm:t>
    </dgm:pt>
    <dgm:pt modelId="{7D99936A-EFB6-4218-87BD-0DAC91F3A65B}" type="sibTrans" cxnId="{87917C6D-6B16-4F7F-896A-84DA1A5FDED4}">
      <dgm:prSet/>
      <dgm:spPr/>
      <dgm:t>
        <a:bodyPr/>
        <a:lstStyle/>
        <a:p>
          <a:endParaRPr lang="fr-BE"/>
        </a:p>
      </dgm:t>
    </dgm:pt>
    <dgm:pt modelId="{6EBF1AF8-BA66-438F-BB48-460D2FE2F1B6}">
      <dgm:prSet/>
      <dgm:spPr/>
      <dgm:t>
        <a:bodyPr/>
        <a:lstStyle/>
        <a:p>
          <a:r>
            <a:rPr lang="fr-BE" dirty="0"/>
            <a:t>Conducteur d’engins de chantier (Formation initiale)</a:t>
          </a:r>
        </a:p>
      </dgm:t>
    </dgm:pt>
    <dgm:pt modelId="{D75793E1-B941-4680-828B-E3185E472EFB}" type="parTrans" cxnId="{6635B7C8-516C-4A0E-BA53-9734A2BD56DB}">
      <dgm:prSet/>
      <dgm:spPr/>
      <dgm:t>
        <a:bodyPr/>
        <a:lstStyle/>
        <a:p>
          <a:endParaRPr lang="fr-BE"/>
        </a:p>
      </dgm:t>
    </dgm:pt>
    <dgm:pt modelId="{F303BB55-1166-45E5-88D0-2139DA3EE62C}" type="sibTrans" cxnId="{6635B7C8-516C-4A0E-BA53-9734A2BD56DB}">
      <dgm:prSet/>
      <dgm:spPr/>
      <dgm:t>
        <a:bodyPr/>
        <a:lstStyle/>
        <a:p>
          <a:endParaRPr lang="fr-BE"/>
        </a:p>
      </dgm:t>
    </dgm:pt>
    <dgm:pt modelId="{CC51E235-81B5-47E7-A2F7-FB8178299D61}">
      <dgm:prSet/>
      <dgm:spPr/>
      <dgm:t>
        <a:bodyPr/>
        <a:lstStyle/>
        <a:p>
          <a:r>
            <a:rPr lang="fr-BE" dirty="0"/>
            <a:t>Conducteur d’engins de chantier (Formation adultes)</a:t>
          </a:r>
        </a:p>
      </dgm:t>
    </dgm:pt>
    <dgm:pt modelId="{E6E4CDA7-253D-45DC-AA3B-5846152AC1D0}" type="parTrans" cxnId="{446FC0BD-4E30-4D64-82B6-99E0F99E91DA}">
      <dgm:prSet/>
      <dgm:spPr/>
      <dgm:t>
        <a:bodyPr/>
        <a:lstStyle/>
        <a:p>
          <a:endParaRPr lang="fr-BE"/>
        </a:p>
      </dgm:t>
    </dgm:pt>
    <dgm:pt modelId="{D159AD5C-0B7A-46CC-982D-1A7FA9963DD6}" type="sibTrans" cxnId="{446FC0BD-4E30-4D64-82B6-99E0F99E91DA}">
      <dgm:prSet/>
      <dgm:spPr/>
      <dgm:t>
        <a:bodyPr/>
        <a:lstStyle/>
        <a:p>
          <a:endParaRPr lang="fr-BE"/>
        </a:p>
      </dgm:t>
    </dgm:pt>
    <dgm:pt modelId="{31AE5F53-5582-4D41-94C4-09668DB711CB}" type="pres">
      <dgm:prSet presAssocID="{1202C52A-1D25-4DC9-96D1-54A8091321D6}" presName="Name0" presStyleCnt="0">
        <dgm:presLayoutVars>
          <dgm:dir/>
          <dgm:animLvl val="lvl"/>
          <dgm:resizeHandles val="exact"/>
        </dgm:presLayoutVars>
      </dgm:prSet>
      <dgm:spPr/>
    </dgm:pt>
    <dgm:pt modelId="{10E909E2-70AB-4A3E-BD3C-D32515DA75ED}" type="pres">
      <dgm:prSet presAssocID="{08782179-FEFA-4460-9973-7161621A5971}" presName="composite" presStyleCnt="0"/>
      <dgm:spPr/>
    </dgm:pt>
    <dgm:pt modelId="{255480E3-45F7-4EFD-BC35-196CFB884C6C}" type="pres">
      <dgm:prSet presAssocID="{08782179-FEFA-4460-9973-7161621A5971}" presName="parTx" presStyleLbl="alignNode1" presStyleIdx="0" presStyleCnt="2">
        <dgm:presLayoutVars>
          <dgm:chMax val="0"/>
          <dgm:chPref val="0"/>
          <dgm:bulletEnabled val="1"/>
        </dgm:presLayoutVars>
      </dgm:prSet>
      <dgm:spPr/>
    </dgm:pt>
    <dgm:pt modelId="{BC661F6A-0281-4EB4-8654-06AAF3ACC93F}" type="pres">
      <dgm:prSet presAssocID="{08782179-FEFA-4460-9973-7161621A5971}" presName="desTx" presStyleLbl="alignAccFollowNode1" presStyleIdx="0" presStyleCnt="2">
        <dgm:presLayoutVars>
          <dgm:bulletEnabled val="1"/>
        </dgm:presLayoutVars>
      </dgm:prSet>
      <dgm:spPr/>
    </dgm:pt>
    <dgm:pt modelId="{92A0E88F-EF6A-4C81-A95A-48F02139015A}" type="pres">
      <dgm:prSet presAssocID="{F637F9A1-BDBF-4CD2-85F9-2FED8292AE36}" presName="space" presStyleCnt="0"/>
      <dgm:spPr/>
    </dgm:pt>
    <dgm:pt modelId="{C50DC14D-CDA1-46BD-812B-4D4B26F4684B}" type="pres">
      <dgm:prSet presAssocID="{6E27F4D8-44F6-4596-A67A-E0B356520A86}" presName="composite" presStyleCnt="0"/>
      <dgm:spPr/>
    </dgm:pt>
    <dgm:pt modelId="{DA865B6E-40EB-40B0-A366-73F4673B05A9}" type="pres">
      <dgm:prSet presAssocID="{6E27F4D8-44F6-4596-A67A-E0B356520A86}" presName="parTx" presStyleLbl="alignNode1" presStyleIdx="1" presStyleCnt="2">
        <dgm:presLayoutVars>
          <dgm:chMax val="0"/>
          <dgm:chPref val="0"/>
          <dgm:bulletEnabled val="1"/>
        </dgm:presLayoutVars>
      </dgm:prSet>
      <dgm:spPr/>
    </dgm:pt>
    <dgm:pt modelId="{60FAD415-ACB3-4697-B4AE-8CB7FC5170F3}" type="pres">
      <dgm:prSet presAssocID="{6E27F4D8-44F6-4596-A67A-E0B356520A86}" presName="desTx" presStyleLbl="alignAccFollowNode1" presStyleIdx="1" presStyleCnt="2">
        <dgm:presLayoutVars>
          <dgm:bulletEnabled val="1"/>
        </dgm:presLayoutVars>
      </dgm:prSet>
      <dgm:spPr/>
    </dgm:pt>
  </dgm:ptLst>
  <dgm:cxnLst>
    <dgm:cxn modelId="{454CDE0C-EE1C-4F04-8CAD-29B032457C0D}" type="presOf" srcId="{301F6B56-A41F-4E64-9254-6EE67FFB4361}" destId="{BC661F6A-0281-4EB4-8654-06AAF3ACC93F}" srcOrd="0" destOrd="12" presId="urn:microsoft.com/office/officeart/2005/8/layout/hList1"/>
    <dgm:cxn modelId="{59D7BA1B-F8F1-4BB0-8C83-1ACFFB035571}" type="presOf" srcId="{01F88C4B-04A5-4BF8-BE93-E27D342CCA4C}" destId="{60FAD415-ACB3-4697-B4AE-8CB7FC5170F3}" srcOrd="0" destOrd="6" presId="urn:microsoft.com/office/officeart/2005/8/layout/hList1"/>
    <dgm:cxn modelId="{373DD522-ABA7-4FE5-BC19-FF05B12DD3B4}" type="presOf" srcId="{79DDCFCF-9A95-49C8-8D0E-4179C2876F57}" destId="{BC661F6A-0281-4EB4-8654-06AAF3ACC93F}" srcOrd="0" destOrd="5" presId="urn:microsoft.com/office/officeart/2005/8/layout/hList1"/>
    <dgm:cxn modelId="{A74F1724-760D-44AE-9EFE-7771578C7C4F}" type="presOf" srcId="{D650772A-DBF5-43CB-B9B7-6D53A609A8D4}" destId="{BC661F6A-0281-4EB4-8654-06AAF3ACC93F}" srcOrd="0" destOrd="11" presId="urn:microsoft.com/office/officeart/2005/8/layout/hList1"/>
    <dgm:cxn modelId="{58F74926-8955-430C-ACA1-64B7170DC44B}" srcId="{6E27F4D8-44F6-4596-A67A-E0B356520A86}" destId="{67DC375D-64AD-469A-8444-3996E5A92BE5}" srcOrd="1" destOrd="0" parTransId="{19CDE16E-5996-4AAB-A5F4-F54B955C677D}" sibTransId="{6D0C8C80-B86C-4B90-AA96-D2D429D58066}"/>
    <dgm:cxn modelId="{6025692D-E2BA-48EF-AA08-7D955E088DEF}" type="presOf" srcId="{4916EEE9-C275-43DE-B003-C6ECBD55AA47}" destId="{BC661F6A-0281-4EB4-8654-06AAF3ACC93F}" srcOrd="0" destOrd="10" presId="urn:microsoft.com/office/officeart/2005/8/layout/hList1"/>
    <dgm:cxn modelId="{1421EC2F-5544-4E64-9C0F-E7B2E7963A75}" type="presOf" srcId="{2AD997C6-1058-4F58-83C2-DB52F153E017}" destId="{BC661F6A-0281-4EB4-8654-06AAF3ACC93F}" srcOrd="0" destOrd="0" presId="urn:microsoft.com/office/officeart/2005/8/layout/hList1"/>
    <dgm:cxn modelId="{26F28831-83D6-497A-B665-2401AB3EF212}" srcId="{1202C52A-1D25-4DC9-96D1-54A8091321D6}" destId="{6E27F4D8-44F6-4596-A67A-E0B356520A86}" srcOrd="1" destOrd="0" parTransId="{DF76E33F-D14B-43DB-A052-4D6B9D47FD0E}" sibTransId="{211CB419-8928-433A-9A12-E094C8A02C88}"/>
    <dgm:cxn modelId="{7571A43B-AF7D-4F2F-93BF-B2601128B4A0}" srcId="{08782179-FEFA-4460-9973-7161621A5971}" destId="{D650772A-DBF5-43CB-B9B7-6D53A609A8D4}" srcOrd="11" destOrd="0" parTransId="{22FB0B88-F06D-4E1C-A864-F0B5430CE8BF}" sibTransId="{645A463D-E414-4C9D-975D-6B05698C4390}"/>
    <dgm:cxn modelId="{DB28623C-A354-4E6C-ABB8-613A0EEA7AF1}" type="presOf" srcId="{C715772A-4D60-429D-93B9-675F8F0E2EA3}" destId="{BC661F6A-0281-4EB4-8654-06AAF3ACC93F}" srcOrd="0" destOrd="9" presId="urn:microsoft.com/office/officeart/2005/8/layout/hList1"/>
    <dgm:cxn modelId="{88A19D3E-2A0E-40C1-8C51-5C96521191CE}" type="presOf" srcId="{6E27F4D8-44F6-4596-A67A-E0B356520A86}" destId="{DA865B6E-40EB-40B0-A366-73F4673B05A9}" srcOrd="0" destOrd="0" presId="urn:microsoft.com/office/officeart/2005/8/layout/hList1"/>
    <dgm:cxn modelId="{62A07F3F-CADD-4B85-860E-1AC9614C37CC}" srcId="{08782179-FEFA-4460-9973-7161621A5971}" destId="{971740A9-24E6-49A4-A23D-9A24439EBFBF}" srcOrd="3" destOrd="0" parTransId="{E2566A8C-871F-4D9D-8709-33BED5F9429D}" sibTransId="{E216833B-DD7C-4B06-A23D-00A4888EF389}"/>
    <dgm:cxn modelId="{1E344C5B-688F-4F00-BACE-46B9DBB34760}" type="presOf" srcId="{A0B2D857-9B74-4F4F-936F-3CA8D6172862}" destId="{BC661F6A-0281-4EB4-8654-06AAF3ACC93F}" srcOrd="0" destOrd="8" presId="urn:microsoft.com/office/officeart/2005/8/layout/hList1"/>
    <dgm:cxn modelId="{4D197A60-7837-4F5F-A6D5-06B0D338C256}" srcId="{6E27F4D8-44F6-4596-A67A-E0B356520A86}" destId="{9D810997-CDBF-4159-83E4-33BF471D7F2D}" srcOrd="4" destOrd="0" parTransId="{D292CBA5-1B39-4F8A-A87D-083497E44D17}" sibTransId="{9C899776-7638-4424-9EE0-BB63056BF1FD}"/>
    <dgm:cxn modelId="{9BFEBA60-5936-4F70-90C9-6F04D7128FE3}" type="presOf" srcId="{41F86FCD-A173-4A8C-A225-249B8BC5B221}" destId="{60FAD415-ACB3-4697-B4AE-8CB7FC5170F3}" srcOrd="0" destOrd="5" presId="urn:microsoft.com/office/officeart/2005/8/layout/hList1"/>
    <dgm:cxn modelId="{C6456645-AE8A-4D17-8B29-43C3F6301C07}" type="presOf" srcId="{18083317-863B-49FE-8532-11C9882A1CEE}" destId="{BC661F6A-0281-4EB4-8654-06AAF3ACC93F}" srcOrd="0" destOrd="6" presId="urn:microsoft.com/office/officeart/2005/8/layout/hList1"/>
    <dgm:cxn modelId="{F3492A4D-79FF-4D94-A10D-3BBB8DF1EF6D}" type="presOf" srcId="{318753B1-85A5-4893-BFA9-1B17F503B2E9}" destId="{60FAD415-ACB3-4697-B4AE-8CB7FC5170F3}" srcOrd="0" destOrd="2" presId="urn:microsoft.com/office/officeart/2005/8/layout/hList1"/>
    <dgm:cxn modelId="{87917C6D-6B16-4F7F-896A-84DA1A5FDED4}" srcId="{08782179-FEFA-4460-9973-7161621A5971}" destId="{79DDCFCF-9A95-49C8-8D0E-4179C2876F57}" srcOrd="5" destOrd="0" parTransId="{39006518-8A98-4584-9E22-0B62B8340AF0}" sibTransId="{7D99936A-EFB6-4218-87BD-0DAC91F3A65B}"/>
    <dgm:cxn modelId="{B9241A6F-9431-4D61-B272-82B3039831A6}" type="presOf" srcId="{E8072D3F-909B-47DE-B4A0-D1777B659E1F}" destId="{60FAD415-ACB3-4697-B4AE-8CB7FC5170F3}" srcOrd="0" destOrd="3" presId="urn:microsoft.com/office/officeart/2005/8/layout/hList1"/>
    <dgm:cxn modelId="{70FD7154-6084-4EE7-8F87-5F8892B54936}" type="presOf" srcId="{9D810997-CDBF-4159-83E4-33BF471D7F2D}" destId="{60FAD415-ACB3-4697-B4AE-8CB7FC5170F3}" srcOrd="0" destOrd="4" presId="urn:microsoft.com/office/officeart/2005/8/layout/hList1"/>
    <dgm:cxn modelId="{55FB2E56-2ED3-4CFC-9450-14FD4648C812}" srcId="{6E27F4D8-44F6-4596-A67A-E0B356520A86}" destId="{01F88C4B-04A5-4BF8-BE93-E27D342CCA4C}" srcOrd="6" destOrd="0" parTransId="{4B26940B-0874-4A0B-A4F6-4E6945CAFB64}" sibTransId="{DBB33757-56CF-47E3-9313-BFCEF14FB942}"/>
    <dgm:cxn modelId="{0E1BE37A-4F68-451B-AE37-22EDEA6CA3E6}" srcId="{08782179-FEFA-4460-9973-7161621A5971}" destId="{18083317-863B-49FE-8532-11C9882A1CEE}" srcOrd="6" destOrd="0" parTransId="{AE85F144-6430-4AE5-A84C-9CF886E1B384}" sibTransId="{340B2323-0EC0-4D7F-90E1-39FD5A4AE40C}"/>
    <dgm:cxn modelId="{6B6B2B7E-15A6-47CB-B5EE-8A4B9A8B091B}" srcId="{6E27F4D8-44F6-4596-A67A-E0B356520A86}" destId="{318753B1-85A5-4893-BFA9-1B17F503B2E9}" srcOrd="2" destOrd="0" parTransId="{190822EC-3E1D-43A5-BDFE-308906F450E3}" sibTransId="{D4DC06C0-EF35-4797-9F5B-D87567782553}"/>
    <dgm:cxn modelId="{2CA84083-4D3C-4AB1-835C-94D01ABB382E}" type="presOf" srcId="{4211F3AD-4D7D-40E2-9727-BD8370FFA20C}" destId="{BC661F6A-0281-4EB4-8654-06AAF3ACC93F}" srcOrd="0" destOrd="2" presId="urn:microsoft.com/office/officeart/2005/8/layout/hList1"/>
    <dgm:cxn modelId="{B012288C-5546-4EBC-BBA5-7950AF949BA9}" srcId="{6E27F4D8-44F6-4596-A67A-E0B356520A86}" destId="{41F86FCD-A173-4A8C-A225-249B8BC5B221}" srcOrd="5" destOrd="0" parTransId="{C755F037-4D3F-4E3D-B154-24EC9A4CAF54}" sibTransId="{A0A94E1B-18A7-4F3E-B854-F2C6C3BFB2FC}"/>
    <dgm:cxn modelId="{434CB48C-9851-47AC-80E4-92A0955AAB6D}" type="presOf" srcId="{DFF4FF8B-55ED-4B4A-B39B-9A7137B187C8}" destId="{BC661F6A-0281-4EB4-8654-06AAF3ACC93F}" srcOrd="0" destOrd="7" presId="urn:microsoft.com/office/officeart/2005/8/layout/hList1"/>
    <dgm:cxn modelId="{4C700A97-8399-4586-AA4B-9F4474F88BC6}" srcId="{08782179-FEFA-4460-9973-7161621A5971}" destId="{A0B2D857-9B74-4F4F-936F-3CA8D6172862}" srcOrd="8" destOrd="0" parTransId="{A6CA88F2-9534-43F1-804A-4547B505F580}" sibTransId="{A346D62D-2191-4E6C-A8C1-DC45411DDCCF}"/>
    <dgm:cxn modelId="{9C476297-5819-4665-9156-FC23669AFD4F}" srcId="{08782179-FEFA-4460-9973-7161621A5971}" destId="{DFF4FF8B-55ED-4B4A-B39B-9A7137B187C8}" srcOrd="7" destOrd="0" parTransId="{27A5928E-8584-4D9B-8F7C-FA632C46C8FF}" sibTransId="{E9B9AD13-32D9-44AB-9107-65842D3DE57C}"/>
    <dgm:cxn modelId="{2396F19C-946C-4B26-ABDE-694709230D49}" type="presOf" srcId="{011CE168-FC8E-49AF-AF9F-464CE9735D68}" destId="{BC661F6A-0281-4EB4-8654-06AAF3ACC93F}" srcOrd="0" destOrd="4" presId="urn:microsoft.com/office/officeart/2005/8/layout/hList1"/>
    <dgm:cxn modelId="{0765859E-2CFD-4A4A-B910-B1EA5EFD3AF3}" type="presOf" srcId="{CC51E235-81B5-47E7-A2F7-FB8178299D61}" destId="{BC661F6A-0281-4EB4-8654-06AAF3ACC93F}" srcOrd="0" destOrd="1" presId="urn:microsoft.com/office/officeart/2005/8/layout/hList1"/>
    <dgm:cxn modelId="{C05E12A1-27DF-4163-B6E6-068A569F4A11}" srcId="{08782179-FEFA-4460-9973-7161621A5971}" destId="{301F6B56-A41F-4E64-9254-6EE67FFB4361}" srcOrd="12" destOrd="0" parTransId="{66F593CF-5D59-444C-B760-03F9D25F50E2}" sibTransId="{1A2A635A-12F9-4ECC-9D95-4AA6F268B418}"/>
    <dgm:cxn modelId="{F1C3B9A1-FD77-4267-9911-93DEC5840B09}" srcId="{08782179-FEFA-4460-9973-7161621A5971}" destId="{011CE168-FC8E-49AF-AF9F-464CE9735D68}" srcOrd="4" destOrd="0" parTransId="{8EBA25CF-2EEA-4C65-8036-BC69720F78AB}" sibTransId="{70EF9E0F-B2C1-4FC0-8316-F52242FCBEBD}"/>
    <dgm:cxn modelId="{35567CA4-7F6A-40BA-8A7C-96DB359DFA95}" srcId="{08782179-FEFA-4460-9973-7161621A5971}" destId="{4211F3AD-4D7D-40E2-9727-BD8370FFA20C}" srcOrd="2" destOrd="0" parTransId="{409A3CAD-8BD2-493B-A38A-B8EAF06E851E}" sibTransId="{EC945215-FB2C-4810-A680-B977A7339625}"/>
    <dgm:cxn modelId="{C1E4A1AB-0B88-4915-B004-D4BBA8ED8EAE}" type="presOf" srcId="{67DC375D-64AD-469A-8444-3996E5A92BE5}" destId="{60FAD415-ACB3-4697-B4AE-8CB7FC5170F3}" srcOrd="0" destOrd="1" presId="urn:microsoft.com/office/officeart/2005/8/layout/hList1"/>
    <dgm:cxn modelId="{D8F620B0-48DA-498A-B2AE-4DC988E24FF7}" srcId="{08782179-FEFA-4460-9973-7161621A5971}" destId="{2AD997C6-1058-4F58-83C2-DB52F153E017}" srcOrd="0" destOrd="0" parTransId="{5A7D1891-EB0A-4CBF-AFFE-B0E5454CA789}" sibTransId="{C4893C52-45EB-4963-AE0C-3409D8D56126}"/>
    <dgm:cxn modelId="{B9D90CB4-5342-44E6-B528-A59B9782F519}" type="presOf" srcId="{6EBF1AF8-BA66-438F-BB48-460D2FE2F1B6}" destId="{60FAD415-ACB3-4697-B4AE-8CB7FC5170F3}" srcOrd="0" destOrd="0" presId="urn:microsoft.com/office/officeart/2005/8/layout/hList1"/>
    <dgm:cxn modelId="{69E25EB5-BCCC-4F20-9108-4B29736DB59C}" type="presOf" srcId="{08782179-FEFA-4460-9973-7161621A5971}" destId="{255480E3-45F7-4EFD-BC35-196CFB884C6C}" srcOrd="0" destOrd="0" presId="urn:microsoft.com/office/officeart/2005/8/layout/hList1"/>
    <dgm:cxn modelId="{446FC0BD-4E30-4D64-82B6-99E0F99E91DA}" srcId="{08782179-FEFA-4460-9973-7161621A5971}" destId="{CC51E235-81B5-47E7-A2F7-FB8178299D61}" srcOrd="1" destOrd="0" parTransId="{E6E4CDA7-253D-45DC-AA3B-5846152AC1D0}" sibTransId="{D159AD5C-0B7A-46CC-982D-1A7FA9963DD6}"/>
    <dgm:cxn modelId="{992E0BC6-80AD-4EB7-AB27-9A5674904413}" type="presOf" srcId="{971740A9-24E6-49A4-A23D-9A24439EBFBF}" destId="{BC661F6A-0281-4EB4-8654-06AAF3ACC93F}" srcOrd="0" destOrd="3" presId="urn:microsoft.com/office/officeart/2005/8/layout/hList1"/>
    <dgm:cxn modelId="{6635B7C8-516C-4A0E-BA53-9734A2BD56DB}" srcId="{6E27F4D8-44F6-4596-A67A-E0B356520A86}" destId="{6EBF1AF8-BA66-438F-BB48-460D2FE2F1B6}" srcOrd="0" destOrd="0" parTransId="{D75793E1-B941-4680-828B-E3185E472EFB}" sibTransId="{F303BB55-1166-45E5-88D0-2139DA3EE62C}"/>
    <dgm:cxn modelId="{E9B00FD5-A0D6-4A1C-881B-B7F00669C6E3}" srcId="{08782179-FEFA-4460-9973-7161621A5971}" destId="{4916EEE9-C275-43DE-B003-C6ECBD55AA47}" srcOrd="10" destOrd="0" parTransId="{187BBC4D-7C1D-49CD-A9A9-ABC2F25D4300}" sibTransId="{64067ED2-15A5-40F6-A519-E4AF4CC97F71}"/>
    <dgm:cxn modelId="{6A67A7E0-0F54-4564-B49F-A70B9CCAFEAE}" type="presOf" srcId="{1202C52A-1D25-4DC9-96D1-54A8091321D6}" destId="{31AE5F53-5582-4D41-94C4-09668DB711CB}" srcOrd="0" destOrd="0" presId="urn:microsoft.com/office/officeart/2005/8/layout/hList1"/>
    <dgm:cxn modelId="{16C8B0E7-22FF-4E6B-9D05-AC57794CFC50}" srcId="{08782179-FEFA-4460-9973-7161621A5971}" destId="{C715772A-4D60-429D-93B9-675F8F0E2EA3}" srcOrd="9" destOrd="0" parTransId="{E30C61DA-6C06-4CDA-9A80-ABFFE14F2AC3}" sibTransId="{F124E8F4-D937-470B-AF4A-59865D240774}"/>
    <dgm:cxn modelId="{8625A6FB-E6BA-4645-AFEC-318E14D9F591}" srcId="{6E27F4D8-44F6-4596-A67A-E0B356520A86}" destId="{E8072D3F-909B-47DE-B4A0-D1777B659E1F}" srcOrd="3" destOrd="0" parTransId="{4DF60C2E-3CE1-43DE-9BCC-0FFEC6382FCD}" sibTransId="{535926F4-2C32-4877-BD1C-5D36BBE2C06D}"/>
    <dgm:cxn modelId="{2F76B1FD-FAD0-4C91-AD1D-0B09825B20A2}" srcId="{1202C52A-1D25-4DC9-96D1-54A8091321D6}" destId="{08782179-FEFA-4460-9973-7161621A5971}" srcOrd="0" destOrd="0" parTransId="{80905892-6BA3-4667-87A4-EB15669B39C0}" sibTransId="{F637F9A1-BDBF-4CD2-85F9-2FED8292AE36}"/>
    <dgm:cxn modelId="{E9245FDB-152E-4CBD-9319-FC0DC45F2626}" type="presParOf" srcId="{31AE5F53-5582-4D41-94C4-09668DB711CB}" destId="{10E909E2-70AB-4A3E-BD3C-D32515DA75ED}" srcOrd="0" destOrd="0" presId="urn:microsoft.com/office/officeart/2005/8/layout/hList1"/>
    <dgm:cxn modelId="{E47AAEE9-D3EF-4B6A-BE99-2C941F074F9D}" type="presParOf" srcId="{10E909E2-70AB-4A3E-BD3C-D32515DA75ED}" destId="{255480E3-45F7-4EFD-BC35-196CFB884C6C}" srcOrd="0" destOrd="0" presId="urn:microsoft.com/office/officeart/2005/8/layout/hList1"/>
    <dgm:cxn modelId="{D19FC1F9-CA43-419B-B7E3-1FB4273BA59D}" type="presParOf" srcId="{10E909E2-70AB-4A3E-BD3C-D32515DA75ED}" destId="{BC661F6A-0281-4EB4-8654-06AAF3ACC93F}" srcOrd="1" destOrd="0" presId="urn:microsoft.com/office/officeart/2005/8/layout/hList1"/>
    <dgm:cxn modelId="{2775039F-52DD-4830-B92E-C8BF8D5809B9}" type="presParOf" srcId="{31AE5F53-5582-4D41-94C4-09668DB711CB}" destId="{92A0E88F-EF6A-4C81-A95A-48F02139015A}" srcOrd="1" destOrd="0" presId="urn:microsoft.com/office/officeart/2005/8/layout/hList1"/>
    <dgm:cxn modelId="{71387113-6F32-403D-9C45-29C6F24D6930}" type="presParOf" srcId="{31AE5F53-5582-4D41-94C4-09668DB711CB}" destId="{C50DC14D-CDA1-46BD-812B-4D4B26F4684B}" srcOrd="2" destOrd="0" presId="urn:microsoft.com/office/officeart/2005/8/layout/hList1"/>
    <dgm:cxn modelId="{390D529B-6921-4B43-9156-B6F056C7A86D}" type="presParOf" srcId="{C50DC14D-CDA1-46BD-812B-4D4B26F4684B}" destId="{DA865B6E-40EB-40B0-A366-73F4673B05A9}" srcOrd="0" destOrd="0" presId="urn:microsoft.com/office/officeart/2005/8/layout/hList1"/>
    <dgm:cxn modelId="{3056576C-D17E-4C12-A44F-F71EF9B9F9D3}" type="presParOf" srcId="{C50DC14D-CDA1-46BD-812B-4D4B26F4684B}" destId="{60FAD415-ACB3-4697-B4AE-8CB7FC5170F3}"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202C52A-1D25-4DC9-96D1-54A8091321D6}" type="doc">
      <dgm:prSet loTypeId="urn:microsoft.com/office/officeart/2005/8/layout/hList1" loCatId="list" qsTypeId="urn:microsoft.com/office/officeart/2005/8/quickstyle/simple1" qsCatId="simple" csTypeId="urn:microsoft.com/office/officeart/2005/8/colors/colorful1" csCatId="colorful" phldr="1"/>
      <dgm:spPr/>
      <dgm:t>
        <a:bodyPr/>
        <a:lstStyle/>
        <a:p>
          <a:endParaRPr lang="fr-BE"/>
        </a:p>
      </dgm:t>
    </dgm:pt>
    <dgm:pt modelId="{08782179-FEFA-4460-9973-7161621A5971}">
      <dgm:prSet phldrT="[Texte]"/>
      <dgm:spPr/>
      <dgm:t>
        <a:bodyPr/>
        <a:lstStyle/>
        <a:p>
          <a:r>
            <a:rPr lang="fr-BE" b="1"/>
            <a:t>Métiers Prioritaires « Création » </a:t>
          </a:r>
        </a:p>
      </dgm:t>
    </dgm:pt>
    <dgm:pt modelId="{80905892-6BA3-4667-87A4-EB15669B39C0}" type="parTrans" cxnId="{2F76B1FD-FAD0-4C91-AD1D-0B09825B20A2}">
      <dgm:prSet/>
      <dgm:spPr/>
      <dgm:t>
        <a:bodyPr/>
        <a:lstStyle/>
        <a:p>
          <a:endParaRPr lang="fr-BE" sz="1800"/>
        </a:p>
      </dgm:t>
    </dgm:pt>
    <dgm:pt modelId="{F637F9A1-BDBF-4CD2-85F9-2FED8292AE36}" type="sibTrans" cxnId="{2F76B1FD-FAD0-4C91-AD1D-0B09825B20A2}">
      <dgm:prSet/>
      <dgm:spPr/>
      <dgm:t>
        <a:bodyPr/>
        <a:lstStyle/>
        <a:p>
          <a:endParaRPr lang="fr-BE"/>
        </a:p>
      </dgm:t>
    </dgm:pt>
    <dgm:pt modelId="{2AD997C6-1058-4F58-83C2-DB52F153E017}">
      <dgm:prSet/>
      <dgm:spPr/>
      <dgm:t>
        <a:bodyPr/>
        <a:lstStyle/>
        <a:p>
          <a:pPr>
            <a:buFont typeface="Wingdings" panose="05000000000000000000" pitchFamily="2" charset="2"/>
            <a:buChar char="ü"/>
          </a:pPr>
          <a:r>
            <a:rPr lang="fr-BE" dirty="0"/>
            <a:t>Dessinateur de la construction</a:t>
          </a:r>
        </a:p>
      </dgm:t>
    </dgm:pt>
    <dgm:pt modelId="{5A7D1891-EB0A-4CBF-AFFE-B0E5454CA789}" type="parTrans" cxnId="{D8F620B0-48DA-498A-B2AE-4DC988E24FF7}">
      <dgm:prSet/>
      <dgm:spPr/>
      <dgm:t>
        <a:bodyPr/>
        <a:lstStyle/>
        <a:p>
          <a:endParaRPr lang="fr-BE" sz="1800"/>
        </a:p>
      </dgm:t>
    </dgm:pt>
    <dgm:pt modelId="{C4893C52-45EB-4963-AE0C-3409D8D56126}" type="sibTrans" cxnId="{D8F620B0-48DA-498A-B2AE-4DC988E24FF7}">
      <dgm:prSet/>
      <dgm:spPr/>
      <dgm:t>
        <a:bodyPr/>
        <a:lstStyle/>
        <a:p>
          <a:endParaRPr lang="fr-BE"/>
        </a:p>
      </dgm:t>
    </dgm:pt>
    <dgm:pt modelId="{4211F3AD-4D7D-40E2-9727-BD8370FFA20C}">
      <dgm:prSet/>
      <dgm:spPr/>
      <dgm:t>
        <a:bodyPr/>
        <a:lstStyle/>
        <a:p>
          <a:pPr>
            <a:buFont typeface="Wingdings" panose="05000000000000000000" pitchFamily="2" charset="2"/>
            <a:buChar char="ü"/>
          </a:pPr>
          <a:r>
            <a:rPr lang="fr-BE" dirty="0"/>
            <a:t>Métreur - Deviseur</a:t>
          </a:r>
        </a:p>
      </dgm:t>
    </dgm:pt>
    <dgm:pt modelId="{409A3CAD-8BD2-493B-A38A-B8EAF06E851E}" type="parTrans" cxnId="{35567CA4-7F6A-40BA-8A7C-96DB359DFA95}">
      <dgm:prSet/>
      <dgm:spPr/>
      <dgm:t>
        <a:bodyPr/>
        <a:lstStyle/>
        <a:p>
          <a:endParaRPr lang="fr-BE"/>
        </a:p>
      </dgm:t>
    </dgm:pt>
    <dgm:pt modelId="{EC945215-FB2C-4810-A680-B977A7339625}" type="sibTrans" cxnId="{35567CA4-7F6A-40BA-8A7C-96DB359DFA95}">
      <dgm:prSet/>
      <dgm:spPr/>
      <dgm:t>
        <a:bodyPr/>
        <a:lstStyle/>
        <a:p>
          <a:endParaRPr lang="fr-BE"/>
        </a:p>
      </dgm:t>
    </dgm:pt>
    <dgm:pt modelId="{971740A9-24E6-49A4-A23D-9A24439EBFBF}">
      <dgm:prSet/>
      <dgm:spPr/>
      <dgm:t>
        <a:bodyPr/>
        <a:lstStyle/>
        <a:p>
          <a:pPr>
            <a:buFont typeface="Wingdings" panose="05000000000000000000" pitchFamily="2" charset="2"/>
            <a:buChar char="ü"/>
          </a:pPr>
          <a:r>
            <a:rPr lang="fr-BE" dirty="0"/>
            <a:t>Conducteur de travaux</a:t>
          </a:r>
        </a:p>
      </dgm:t>
    </dgm:pt>
    <dgm:pt modelId="{E2566A8C-871F-4D9D-8709-33BED5F9429D}" type="parTrans" cxnId="{62A07F3F-CADD-4B85-860E-1AC9614C37CC}">
      <dgm:prSet/>
      <dgm:spPr/>
      <dgm:t>
        <a:bodyPr/>
        <a:lstStyle/>
        <a:p>
          <a:endParaRPr lang="fr-BE"/>
        </a:p>
      </dgm:t>
    </dgm:pt>
    <dgm:pt modelId="{E216833B-DD7C-4B06-A23D-00A4888EF389}" type="sibTrans" cxnId="{62A07F3F-CADD-4B85-860E-1AC9614C37CC}">
      <dgm:prSet/>
      <dgm:spPr/>
      <dgm:t>
        <a:bodyPr/>
        <a:lstStyle/>
        <a:p>
          <a:endParaRPr lang="fr-BE"/>
        </a:p>
      </dgm:t>
    </dgm:pt>
    <dgm:pt modelId="{6E27F4D8-44F6-4596-A67A-E0B356520A86}">
      <dgm:prSet/>
      <dgm:spPr/>
      <dgm:t>
        <a:bodyPr/>
        <a:lstStyle/>
        <a:p>
          <a:r>
            <a:rPr lang="fr-BE" b="1"/>
            <a:t>Métiers prioritaires au « Maintien »</a:t>
          </a:r>
        </a:p>
      </dgm:t>
    </dgm:pt>
    <dgm:pt modelId="{DF76E33F-D14B-43DB-A052-4D6B9D47FD0E}" type="parTrans" cxnId="{26F28831-83D6-497A-B665-2401AB3EF212}">
      <dgm:prSet/>
      <dgm:spPr/>
      <dgm:t>
        <a:bodyPr/>
        <a:lstStyle/>
        <a:p>
          <a:endParaRPr lang="fr-BE"/>
        </a:p>
      </dgm:t>
    </dgm:pt>
    <dgm:pt modelId="{211CB419-8928-433A-9A12-E094C8A02C88}" type="sibTrans" cxnId="{26F28831-83D6-497A-B665-2401AB3EF212}">
      <dgm:prSet/>
      <dgm:spPr/>
      <dgm:t>
        <a:bodyPr/>
        <a:lstStyle/>
        <a:p>
          <a:endParaRPr lang="fr-BE"/>
        </a:p>
      </dgm:t>
    </dgm:pt>
    <dgm:pt modelId="{67DC375D-64AD-469A-8444-3996E5A92BE5}">
      <dgm:prSet/>
      <dgm:spPr/>
      <dgm:t>
        <a:bodyPr/>
        <a:lstStyle/>
        <a:p>
          <a:pPr>
            <a:buFont typeface="Wingdings" panose="05000000000000000000" pitchFamily="2" charset="2"/>
            <a:buChar char="ü"/>
          </a:pPr>
          <a:r>
            <a:rPr lang="fr-BE"/>
            <a:t>Charpentier</a:t>
          </a:r>
        </a:p>
      </dgm:t>
    </dgm:pt>
    <dgm:pt modelId="{19CDE16E-5996-4AAB-A5F4-F54B955C677D}" type="parTrans" cxnId="{58F74926-8955-430C-ACA1-64B7170DC44B}">
      <dgm:prSet/>
      <dgm:spPr/>
      <dgm:t>
        <a:bodyPr/>
        <a:lstStyle/>
        <a:p>
          <a:endParaRPr lang="fr-BE"/>
        </a:p>
      </dgm:t>
    </dgm:pt>
    <dgm:pt modelId="{6D0C8C80-B86C-4B90-AA96-D2D429D58066}" type="sibTrans" cxnId="{58F74926-8955-430C-ACA1-64B7170DC44B}">
      <dgm:prSet/>
      <dgm:spPr/>
      <dgm:t>
        <a:bodyPr/>
        <a:lstStyle/>
        <a:p>
          <a:endParaRPr lang="fr-BE"/>
        </a:p>
      </dgm:t>
    </dgm:pt>
    <dgm:pt modelId="{011CE168-FC8E-49AF-AF9F-464CE9735D68}">
      <dgm:prSet/>
      <dgm:spPr/>
      <dgm:t>
        <a:bodyPr/>
        <a:lstStyle/>
        <a:p>
          <a:pPr>
            <a:buFont typeface="Wingdings" panose="05000000000000000000" pitchFamily="2" charset="2"/>
            <a:buChar char="ü"/>
          </a:pPr>
          <a:r>
            <a:rPr lang="fr-BE" dirty="0">
              <a:solidFill>
                <a:schemeClr val="accent1">
                  <a:lumMod val="75000"/>
                </a:schemeClr>
              </a:solidFill>
            </a:rPr>
            <a:t>Plafonneur-Cimentier</a:t>
          </a:r>
        </a:p>
      </dgm:t>
    </dgm:pt>
    <dgm:pt modelId="{8EBA25CF-2EEA-4C65-8036-BC69720F78AB}" type="parTrans" cxnId="{F1C3B9A1-FD77-4267-9911-93DEC5840B09}">
      <dgm:prSet/>
      <dgm:spPr/>
      <dgm:t>
        <a:bodyPr/>
        <a:lstStyle/>
        <a:p>
          <a:endParaRPr lang="fr-BE"/>
        </a:p>
      </dgm:t>
    </dgm:pt>
    <dgm:pt modelId="{70EF9E0F-B2C1-4FC0-8316-F52242FCBEBD}" type="sibTrans" cxnId="{F1C3B9A1-FD77-4267-9911-93DEC5840B09}">
      <dgm:prSet/>
      <dgm:spPr/>
      <dgm:t>
        <a:bodyPr/>
        <a:lstStyle/>
        <a:p>
          <a:endParaRPr lang="fr-BE"/>
        </a:p>
      </dgm:t>
    </dgm:pt>
    <dgm:pt modelId="{318753B1-85A5-4893-BFA9-1B17F503B2E9}">
      <dgm:prSet/>
      <dgm:spPr/>
      <dgm:t>
        <a:bodyPr/>
        <a:lstStyle/>
        <a:p>
          <a:pPr>
            <a:buFontTx/>
            <a:buChar char="Ø"/>
          </a:pPr>
          <a:r>
            <a:rPr lang="fr-BE" dirty="0">
              <a:solidFill>
                <a:schemeClr val="accent1">
                  <a:lumMod val="75000"/>
                </a:schemeClr>
              </a:solidFill>
            </a:rPr>
            <a:t> Plafonneur-Cimentier(adultes)</a:t>
          </a:r>
        </a:p>
      </dgm:t>
    </dgm:pt>
    <dgm:pt modelId="{190822EC-3E1D-43A5-BDFE-308906F450E3}" type="parTrans" cxnId="{6B6B2B7E-15A6-47CB-B5EE-8A4B9A8B091B}">
      <dgm:prSet/>
      <dgm:spPr/>
      <dgm:t>
        <a:bodyPr/>
        <a:lstStyle/>
        <a:p>
          <a:endParaRPr lang="fr-BE"/>
        </a:p>
      </dgm:t>
    </dgm:pt>
    <dgm:pt modelId="{D4DC06C0-EF35-4797-9F5B-D87567782553}" type="sibTrans" cxnId="{6B6B2B7E-15A6-47CB-B5EE-8A4B9A8B091B}">
      <dgm:prSet/>
      <dgm:spPr/>
      <dgm:t>
        <a:bodyPr/>
        <a:lstStyle/>
        <a:p>
          <a:endParaRPr lang="fr-BE"/>
        </a:p>
      </dgm:t>
    </dgm:pt>
    <dgm:pt modelId="{E8072D3F-909B-47DE-B4A0-D1777B659E1F}">
      <dgm:prSet/>
      <dgm:spPr/>
      <dgm:t>
        <a:bodyPr/>
        <a:lstStyle/>
        <a:p>
          <a:pPr>
            <a:buFont typeface="Wingdings" panose="05000000000000000000" pitchFamily="2" charset="2"/>
            <a:buChar char="ü"/>
          </a:pPr>
          <a:r>
            <a:rPr lang="fr-BE" dirty="0">
              <a:solidFill>
                <a:schemeClr val="accent1">
                  <a:lumMod val="75000"/>
                </a:schemeClr>
              </a:solidFill>
            </a:rPr>
            <a:t>Installateur électricien résidentiel (Formation initiale)</a:t>
          </a:r>
        </a:p>
      </dgm:t>
    </dgm:pt>
    <dgm:pt modelId="{4DF60C2E-3CE1-43DE-9BCC-0FFEC6382FCD}" type="parTrans" cxnId="{8625A6FB-E6BA-4645-AFEC-318E14D9F591}">
      <dgm:prSet/>
      <dgm:spPr/>
      <dgm:t>
        <a:bodyPr/>
        <a:lstStyle/>
        <a:p>
          <a:endParaRPr lang="fr-BE"/>
        </a:p>
      </dgm:t>
    </dgm:pt>
    <dgm:pt modelId="{535926F4-2C32-4877-BD1C-5D36BBE2C06D}" type="sibTrans" cxnId="{8625A6FB-E6BA-4645-AFEC-318E14D9F591}">
      <dgm:prSet/>
      <dgm:spPr/>
      <dgm:t>
        <a:bodyPr/>
        <a:lstStyle/>
        <a:p>
          <a:endParaRPr lang="fr-BE"/>
        </a:p>
      </dgm:t>
    </dgm:pt>
    <dgm:pt modelId="{18083317-863B-49FE-8532-11C9882A1CEE}">
      <dgm:prSet/>
      <dgm:spPr/>
      <dgm:t>
        <a:bodyPr/>
        <a:lstStyle/>
        <a:p>
          <a:pPr>
            <a:buFont typeface="Wingdings" panose="05000000000000000000" pitchFamily="2" charset="2"/>
            <a:buChar char="ü"/>
          </a:pPr>
          <a:r>
            <a:rPr lang="fr-BE" dirty="0"/>
            <a:t>Peintre décorateur (Formation initiale – Mons Borinage)</a:t>
          </a:r>
        </a:p>
      </dgm:t>
    </dgm:pt>
    <dgm:pt modelId="{AE85F144-6430-4AE5-A84C-9CF886E1B384}" type="parTrans" cxnId="{0E1BE37A-4F68-451B-AE37-22EDEA6CA3E6}">
      <dgm:prSet/>
      <dgm:spPr/>
      <dgm:t>
        <a:bodyPr/>
        <a:lstStyle/>
        <a:p>
          <a:endParaRPr lang="fr-BE"/>
        </a:p>
      </dgm:t>
    </dgm:pt>
    <dgm:pt modelId="{340B2323-0EC0-4D7F-90E1-39FD5A4AE40C}" type="sibTrans" cxnId="{0E1BE37A-4F68-451B-AE37-22EDEA6CA3E6}">
      <dgm:prSet/>
      <dgm:spPr/>
      <dgm:t>
        <a:bodyPr/>
        <a:lstStyle/>
        <a:p>
          <a:endParaRPr lang="fr-BE"/>
        </a:p>
      </dgm:t>
    </dgm:pt>
    <dgm:pt modelId="{41F86FCD-A173-4A8C-A225-249B8BC5B221}">
      <dgm:prSet/>
      <dgm:spPr/>
      <dgm:t>
        <a:bodyPr/>
        <a:lstStyle/>
        <a:p>
          <a:pPr>
            <a:buFont typeface="Wingdings" panose="05000000000000000000" pitchFamily="2" charset="2"/>
            <a:buChar char="ü"/>
          </a:pPr>
          <a:r>
            <a:rPr lang="fr-BE" dirty="0"/>
            <a:t>Peintre décorateur (adultes)</a:t>
          </a:r>
        </a:p>
      </dgm:t>
    </dgm:pt>
    <dgm:pt modelId="{C755F037-4D3F-4E3D-B154-24EC9A4CAF54}" type="parTrans" cxnId="{B012288C-5546-4EBC-BBA5-7950AF949BA9}">
      <dgm:prSet/>
      <dgm:spPr/>
      <dgm:t>
        <a:bodyPr/>
        <a:lstStyle/>
        <a:p>
          <a:endParaRPr lang="fr-BE"/>
        </a:p>
      </dgm:t>
    </dgm:pt>
    <dgm:pt modelId="{A0A94E1B-18A7-4F3E-B854-F2C6C3BFB2FC}" type="sibTrans" cxnId="{B012288C-5546-4EBC-BBA5-7950AF949BA9}">
      <dgm:prSet/>
      <dgm:spPr/>
      <dgm:t>
        <a:bodyPr/>
        <a:lstStyle/>
        <a:p>
          <a:endParaRPr lang="fr-BE"/>
        </a:p>
      </dgm:t>
    </dgm:pt>
    <dgm:pt modelId="{A0B2D857-9B74-4F4F-936F-3CA8D6172862}">
      <dgm:prSet/>
      <dgm:spPr/>
      <dgm:t>
        <a:bodyPr/>
        <a:lstStyle/>
        <a:p>
          <a:pPr>
            <a:buFont typeface="Wingdings" panose="05000000000000000000" pitchFamily="2" charset="2"/>
            <a:buChar char="ü"/>
          </a:pPr>
          <a:r>
            <a:rPr lang="fr-BE" strike="noStrike" dirty="0">
              <a:solidFill>
                <a:schemeClr val="tx1"/>
              </a:solidFill>
            </a:rPr>
            <a:t> Couvreur</a:t>
          </a:r>
        </a:p>
      </dgm:t>
    </dgm:pt>
    <dgm:pt modelId="{A6CA88F2-9534-43F1-804A-4547B505F580}" type="parTrans" cxnId="{4C700A97-8399-4586-AA4B-9F4474F88BC6}">
      <dgm:prSet/>
      <dgm:spPr/>
      <dgm:t>
        <a:bodyPr/>
        <a:lstStyle/>
        <a:p>
          <a:endParaRPr lang="fr-BE"/>
        </a:p>
      </dgm:t>
    </dgm:pt>
    <dgm:pt modelId="{A346D62D-2191-4E6C-A8C1-DC45411DDCCF}" type="sibTrans" cxnId="{4C700A97-8399-4586-AA4B-9F4474F88BC6}">
      <dgm:prSet/>
      <dgm:spPr/>
      <dgm:t>
        <a:bodyPr/>
        <a:lstStyle/>
        <a:p>
          <a:endParaRPr lang="fr-BE"/>
        </a:p>
      </dgm:t>
    </dgm:pt>
    <dgm:pt modelId="{01F88C4B-04A5-4BF8-BE93-E27D342CCA4C}">
      <dgm:prSet/>
      <dgm:spPr/>
      <dgm:t>
        <a:bodyPr/>
        <a:lstStyle/>
        <a:p>
          <a:pPr>
            <a:buFont typeface="Wingdings" panose="05000000000000000000" pitchFamily="2" charset="2"/>
            <a:buChar char="ü"/>
          </a:pPr>
          <a:r>
            <a:rPr lang="fr-BE" dirty="0"/>
            <a:t>Tailleur de pierres-Marbrier</a:t>
          </a:r>
        </a:p>
      </dgm:t>
    </dgm:pt>
    <dgm:pt modelId="{4B26940B-0874-4A0B-A4F6-4E6945CAFB64}" type="parTrans" cxnId="{55FB2E56-2ED3-4CFC-9450-14FD4648C812}">
      <dgm:prSet/>
      <dgm:spPr/>
      <dgm:t>
        <a:bodyPr/>
        <a:lstStyle/>
        <a:p>
          <a:endParaRPr lang="fr-BE"/>
        </a:p>
      </dgm:t>
    </dgm:pt>
    <dgm:pt modelId="{DBB33757-56CF-47E3-9313-BFCEF14FB942}" type="sibTrans" cxnId="{55FB2E56-2ED3-4CFC-9450-14FD4648C812}">
      <dgm:prSet/>
      <dgm:spPr/>
      <dgm:t>
        <a:bodyPr/>
        <a:lstStyle/>
        <a:p>
          <a:endParaRPr lang="fr-BE"/>
        </a:p>
      </dgm:t>
    </dgm:pt>
    <dgm:pt modelId="{4916EEE9-C275-43DE-B003-C6ECBD55AA47}">
      <dgm:prSet/>
      <dgm:spPr/>
      <dgm:t>
        <a:bodyPr/>
        <a:lstStyle/>
        <a:p>
          <a:pPr>
            <a:buFont typeface="Wingdings" panose="05000000000000000000" pitchFamily="2" charset="2"/>
            <a:buChar char="ü"/>
          </a:pPr>
          <a:r>
            <a:rPr lang="fr-BE" dirty="0">
              <a:solidFill>
                <a:schemeClr val="tx1"/>
              </a:solidFill>
            </a:rPr>
            <a:t>Ouvrier de voirie </a:t>
          </a:r>
        </a:p>
      </dgm:t>
    </dgm:pt>
    <dgm:pt modelId="{187BBC4D-7C1D-49CD-A9A9-ABC2F25D4300}" type="parTrans" cxnId="{E9B00FD5-A0D6-4A1C-881B-B7F00669C6E3}">
      <dgm:prSet/>
      <dgm:spPr/>
      <dgm:t>
        <a:bodyPr/>
        <a:lstStyle/>
        <a:p>
          <a:endParaRPr lang="fr-BE"/>
        </a:p>
      </dgm:t>
    </dgm:pt>
    <dgm:pt modelId="{64067ED2-15A5-40F6-A519-E4AF4CC97F71}" type="sibTrans" cxnId="{E9B00FD5-A0D6-4A1C-881B-B7F00669C6E3}">
      <dgm:prSet/>
      <dgm:spPr/>
      <dgm:t>
        <a:bodyPr/>
        <a:lstStyle/>
        <a:p>
          <a:endParaRPr lang="fr-BE"/>
        </a:p>
      </dgm:t>
    </dgm:pt>
    <dgm:pt modelId="{301F6B56-A41F-4E64-9254-6EE67FFB4361}">
      <dgm:prSet/>
      <dgm:spPr/>
      <dgm:t>
        <a:bodyPr/>
        <a:lstStyle/>
        <a:p>
          <a:endParaRPr lang="fr-BE" dirty="0"/>
        </a:p>
      </dgm:t>
    </dgm:pt>
    <dgm:pt modelId="{66F593CF-5D59-444C-B760-03F9D25F50E2}" type="parTrans" cxnId="{C05E12A1-27DF-4163-B6E6-068A569F4A11}">
      <dgm:prSet/>
      <dgm:spPr/>
      <dgm:t>
        <a:bodyPr/>
        <a:lstStyle/>
        <a:p>
          <a:endParaRPr lang="fr-BE"/>
        </a:p>
      </dgm:t>
    </dgm:pt>
    <dgm:pt modelId="{1A2A635A-12F9-4ECC-9D95-4AA6F268B418}" type="sibTrans" cxnId="{C05E12A1-27DF-4163-B6E6-068A569F4A11}">
      <dgm:prSet/>
      <dgm:spPr/>
      <dgm:t>
        <a:bodyPr/>
        <a:lstStyle/>
        <a:p>
          <a:endParaRPr lang="fr-BE"/>
        </a:p>
      </dgm:t>
    </dgm:pt>
    <dgm:pt modelId="{6EBF1AF8-BA66-438F-BB48-460D2FE2F1B6}">
      <dgm:prSet/>
      <dgm:spPr/>
      <dgm:t>
        <a:bodyPr/>
        <a:lstStyle/>
        <a:p>
          <a:pPr>
            <a:buFont typeface="Wingdings" panose="05000000000000000000" pitchFamily="2" charset="2"/>
            <a:buChar char="ü"/>
          </a:pPr>
          <a:r>
            <a:rPr lang="fr-BE" dirty="0"/>
            <a:t>Conducteur d’engins de chantier (Formation initiale)</a:t>
          </a:r>
        </a:p>
      </dgm:t>
    </dgm:pt>
    <dgm:pt modelId="{D75793E1-B941-4680-828B-E3185E472EFB}" type="parTrans" cxnId="{6635B7C8-516C-4A0E-BA53-9734A2BD56DB}">
      <dgm:prSet/>
      <dgm:spPr/>
      <dgm:t>
        <a:bodyPr/>
        <a:lstStyle/>
        <a:p>
          <a:endParaRPr lang="fr-BE"/>
        </a:p>
      </dgm:t>
    </dgm:pt>
    <dgm:pt modelId="{F303BB55-1166-45E5-88D0-2139DA3EE62C}" type="sibTrans" cxnId="{6635B7C8-516C-4A0E-BA53-9734A2BD56DB}">
      <dgm:prSet/>
      <dgm:spPr/>
      <dgm:t>
        <a:bodyPr/>
        <a:lstStyle/>
        <a:p>
          <a:endParaRPr lang="fr-BE"/>
        </a:p>
      </dgm:t>
    </dgm:pt>
    <dgm:pt modelId="{A1ACB177-AE0D-48F5-9BD1-F93FFD40F845}">
      <dgm:prSet/>
      <dgm:spPr/>
      <dgm:t>
        <a:bodyPr/>
        <a:lstStyle/>
        <a:p>
          <a:pPr>
            <a:buFontTx/>
            <a:buNone/>
          </a:pPr>
          <a:r>
            <a:rPr lang="fr-BE" u="sng">
              <a:solidFill>
                <a:schemeClr val="accent1">
                  <a:lumMod val="75000"/>
                </a:schemeClr>
              </a:solidFill>
            </a:rPr>
            <a:t>NEW</a:t>
          </a:r>
          <a:r>
            <a:rPr lang="fr-BE">
              <a:solidFill>
                <a:schemeClr val="accent1">
                  <a:lumMod val="75000"/>
                </a:schemeClr>
              </a:solidFill>
            </a:rPr>
            <a:t> : Menuisier (Formation</a:t>
          </a:r>
        </a:p>
      </dgm:t>
    </dgm:pt>
    <dgm:pt modelId="{25441153-6BD7-439D-ABBD-B93DB73648EC}" type="parTrans" cxnId="{B601B95D-1418-43A7-B0A0-C9E8BAADA1E3}">
      <dgm:prSet/>
      <dgm:spPr/>
      <dgm:t>
        <a:bodyPr/>
        <a:lstStyle/>
        <a:p>
          <a:endParaRPr lang="fr-BE"/>
        </a:p>
      </dgm:t>
    </dgm:pt>
    <dgm:pt modelId="{D4BAF0C5-55F1-4263-83D9-FFC3E6F4DB5C}" type="sibTrans" cxnId="{B601B95D-1418-43A7-B0A0-C9E8BAADA1E3}">
      <dgm:prSet/>
      <dgm:spPr/>
      <dgm:t>
        <a:bodyPr/>
        <a:lstStyle/>
        <a:p>
          <a:endParaRPr lang="fr-BE"/>
        </a:p>
      </dgm:t>
    </dgm:pt>
    <dgm:pt modelId="{A5E0A12E-DB48-45E4-AE01-7F3031F8E318}">
      <dgm:prSet/>
      <dgm:spPr/>
      <dgm:t>
        <a:bodyPr/>
        <a:lstStyle/>
        <a:p>
          <a:pPr>
            <a:buFontTx/>
            <a:buNone/>
          </a:pPr>
          <a:r>
            <a:rPr lang="fr-BE" u="sng">
              <a:solidFill>
                <a:schemeClr val="accent1">
                  <a:lumMod val="75000"/>
                </a:schemeClr>
              </a:solidFill>
            </a:rPr>
            <a:t>NEW</a:t>
          </a:r>
          <a:r>
            <a:rPr lang="fr-BE" u="none">
              <a:solidFill>
                <a:schemeClr val="accent1">
                  <a:lumMod val="75000"/>
                </a:schemeClr>
              </a:solidFill>
            </a:rPr>
            <a:t> : </a:t>
          </a:r>
          <a:r>
            <a:rPr lang="fr-BE">
              <a:solidFill>
                <a:schemeClr val="accent1">
                  <a:lumMod val="75000"/>
                </a:schemeClr>
              </a:solidFill>
            </a:rPr>
            <a:t>Maçon (Formation</a:t>
          </a:r>
        </a:p>
      </dgm:t>
    </dgm:pt>
    <dgm:pt modelId="{A1C674DB-3AB6-4E77-BEA5-ECFD2FCDC14B}" type="parTrans" cxnId="{130824D5-FED8-41D7-9FEE-780EEBFA8D61}">
      <dgm:prSet/>
      <dgm:spPr/>
      <dgm:t>
        <a:bodyPr/>
        <a:lstStyle/>
        <a:p>
          <a:endParaRPr lang="fr-BE"/>
        </a:p>
      </dgm:t>
    </dgm:pt>
    <dgm:pt modelId="{B85B8BB7-1CD5-49EE-BAC7-BBF5676C0B51}" type="sibTrans" cxnId="{130824D5-FED8-41D7-9FEE-780EEBFA8D61}">
      <dgm:prSet/>
      <dgm:spPr/>
      <dgm:t>
        <a:bodyPr/>
        <a:lstStyle/>
        <a:p>
          <a:endParaRPr lang="fr-BE"/>
        </a:p>
      </dgm:t>
    </dgm:pt>
    <dgm:pt modelId="{F8DF71FF-2605-4529-9BFF-914A84E99D7F}">
      <dgm:prSet/>
      <dgm:spPr/>
      <dgm:t>
        <a:bodyPr/>
        <a:lstStyle/>
        <a:p>
          <a:pPr>
            <a:buFontTx/>
            <a:buNone/>
          </a:pPr>
          <a:r>
            <a:rPr lang="fr-BE">
              <a:solidFill>
                <a:schemeClr val="accent1">
                  <a:lumMod val="75000"/>
                </a:schemeClr>
              </a:solidFill>
            </a:rPr>
            <a:t>            initiale)</a:t>
          </a:r>
        </a:p>
      </dgm:t>
    </dgm:pt>
    <dgm:pt modelId="{1C23A2C6-45FB-4CA1-91C6-933CA2BB2B8D}" type="parTrans" cxnId="{FD9265F1-FD94-4849-AF37-25406F22F5D4}">
      <dgm:prSet/>
      <dgm:spPr/>
      <dgm:t>
        <a:bodyPr/>
        <a:lstStyle/>
        <a:p>
          <a:endParaRPr lang="fr-BE"/>
        </a:p>
      </dgm:t>
    </dgm:pt>
    <dgm:pt modelId="{5EA2D971-C157-42BC-BAB1-6188D2722F3A}" type="sibTrans" cxnId="{FD9265F1-FD94-4849-AF37-25406F22F5D4}">
      <dgm:prSet/>
      <dgm:spPr/>
      <dgm:t>
        <a:bodyPr/>
        <a:lstStyle/>
        <a:p>
          <a:endParaRPr lang="fr-BE"/>
        </a:p>
      </dgm:t>
    </dgm:pt>
    <dgm:pt modelId="{36A83847-9800-425D-A053-C0AE78FDE594}">
      <dgm:prSet/>
      <dgm:spPr/>
      <dgm:t>
        <a:bodyPr/>
        <a:lstStyle/>
        <a:p>
          <a:pPr>
            <a:buFontTx/>
            <a:buNone/>
          </a:pPr>
          <a:r>
            <a:rPr lang="fr-BE">
              <a:solidFill>
                <a:schemeClr val="accent1">
                  <a:lumMod val="75000"/>
                </a:schemeClr>
              </a:solidFill>
            </a:rPr>
            <a:t>            initiale</a:t>
          </a:r>
          <a:endParaRPr lang="fr-BE" dirty="0">
            <a:solidFill>
              <a:schemeClr val="accent1">
                <a:lumMod val="75000"/>
              </a:schemeClr>
            </a:solidFill>
          </a:endParaRPr>
        </a:p>
      </dgm:t>
    </dgm:pt>
    <dgm:pt modelId="{EAF353CF-3255-42C3-98BE-81D0CB44BD13}" type="parTrans" cxnId="{7837C289-8A57-4EA3-AC1D-A03A8D631B3C}">
      <dgm:prSet/>
      <dgm:spPr/>
      <dgm:t>
        <a:bodyPr/>
        <a:lstStyle/>
        <a:p>
          <a:endParaRPr lang="fr-BE"/>
        </a:p>
      </dgm:t>
    </dgm:pt>
    <dgm:pt modelId="{FD12E642-CC4B-41E4-9ADD-8437CEA85F0A}" type="sibTrans" cxnId="{7837C289-8A57-4EA3-AC1D-A03A8D631B3C}">
      <dgm:prSet/>
      <dgm:spPr/>
      <dgm:t>
        <a:bodyPr/>
        <a:lstStyle/>
        <a:p>
          <a:endParaRPr lang="fr-BE"/>
        </a:p>
      </dgm:t>
    </dgm:pt>
    <dgm:pt modelId="{C2334253-BC75-4DBD-BE6F-A7C248041CFE}">
      <dgm:prSet/>
      <dgm:spPr/>
      <dgm:t>
        <a:bodyPr/>
        <a:lstStyle/>
        <a:p>
          <a:pPr>
            <a:buFont typeface="Wingdings" panose="05000000000000000000" pitchFamily="2" charset="2"/>
            <a:buChar char="ü"/>
          </a:pPr>
          <a:r>
            <a:rPr lang="fr-BE" dirty="0">
              <a:solidFill>
                <a:schemeClr val="accent1">
                  <a:lumMod val="75000"/>
                </a:schemeClr>
              </a:solidFill>
            </a:rPr>
            <a:t>Installateur électricien résidentiel       (Formation pour adultes)</a:t>
          </a:r>
        </a:p>
      </dgm:t>
    </dgm:pt>
    <dgm:pt modelId="{D4345BF5-BA9B-4100-8903-4AB0684D9209}" type="parTrans" cxnId="{99F208CD-39B0-458C-A482-0ACDAD610B42}">
      <dgm:prSet/>
      <dgm:spPr/>
      <dgm:t>
        <a:bodyPr/>
        <a:lstStyle/>
        <a:p>
          <a:endParaRPr lang="fr-BE"/>
        </a:p>
      </dgm:t>
    </dgm:pt>
    <dgm:pt modelId="{7E99AE21-7D7A-4C47-85BD-B638295692D1}" type="sibTrans" cxnId="{99F208CD-39B0-458C-A482-0ACDAD610B42}">
      <dgm:prSet/>
      <dgm:spPr/>
      <dgm:t>
        <a:bodyPr/>
        <a:lstStyle/>
        <a:p>
          <a:endParaRPr lang="fr-BE"/>
        </a:p>
      </dgm:t>
    </dgm:pt>
    <dgm:pt modelId="{AEE8112E-59F2-4D21-9AAE-F9D8EB2F4983}">
      <dgm:prSet/>
      <dgm:spPr/>
      <dgm:t>
        <a:bodyPr/>
        <a:lstStyle/>
        <a:p>
          <a:pPr>
            <a:buFont typeface="Wingdings" panose="05000000000000000000" pitchFamily="2" charset="2"/>
            <a:buChar char="ü"/>
          </a:pPr>
          <a:r>
            <a:rPr lang="fr-BE" dirty="0"/>
            <a:t>Technicien en ventilation mécanique contrôlée résidentielle</a:t>
          </a:r>
        </a:p>
      </dgm:t>
    </dgm:pt>
    <dgm:pt modelId="{CBB2AF89-DDFF-461E-B3BF-BFE37C0E3571}" type="parTrans" cxnId="{84118A60-69D1-468C-AE0D-8A4292D2312B}">
      <dgm:prSet/>
      <dgm:spPr/>
      <dgm:t>
        <a:bodyPr/>
        <a:lstStyle/>
        <a:p>
          <a:endParaRPr lang="fr-BE"/>
        </a:p>
      </dgm:t>
    </dgm:pt>
    <dgm:pt modelId="{7FFA4C84-364D-4D74-934B-11F8C88D664D}" type="sibTrans" cxnId="{84118A60-69D1-468C-AE0D-8A4292D2312B}">
      <dgm:prSet/>
      <dgm:spPr/>
      <dgm:t>
        <a:bodyPr/>
        <a:lstStyle/>
        <a:p>
          <a:endParaRPr lang="fr-BE"/>
        </a:p>
      </dgm:t>
    </dgm:pt>
    <dgm:pt modelId="{541B1EB6-17EE-46A0-8002-37CAFDC0912F}">
      <dgm:prSet/>
      <dgm:spPr/>
      <dgm:t>
        <a:bodyPr/>
        <a:lstStyle/>
        <a:p>
          <a:pPr>
            <a:buFont typeface="Wingdings" panose="05000000000000000000" pitchFamily="2" charset="2"/>
            <a:buChar char="ü"/>
          </a:pPr>
          <a:r>
            <a:rPr lang="fr-BE" dirty="0"/>
            <a:t>Carreleur</a:t>
          </a:r>
        </a:p>
      </dgm:t>
    </dgm:pt>
    <dgm:pt modelId="{668DEB81-80AB-4673-A0AA-0836EB844727}" type="parTrans" cxnId="{4B61E768-6B2E-4933-9139-FB0CE68195F5}">
      <dgm:prSet/>
      <dgm:spPr/>
      <dgm:t>
        <a:bodyPr/>
        <a:lstStyle/>
        <a:p>
          <a:endParaRPr lang="fr-BE"/>
        </a:p>
      </dgm:t>
    </dgm:pt>
    <dgm:pt modelId="{C781828C-E25C-4A2B-9517-126C00076B8A}" type="sibTrans" cxnId="{4B61E768-6B2E-4933-9139-FB0CE68195F5}">
      <dgm:prSet/>
      <dgm:spPr/>
      <dgm:t>
        <a:bodyPr/>
        <a:lstStyle/>
        <a:p>
          <a:endParaRPr lang="fr-BE"/>
        </a:p>
      </dgm:t>
    </dgm:pt>
    <dgm:pt modelId="{E6085E02-59AC-4410-B914-B27266925B2C}">
      <dgm:prSet/>
      <dgm:spPr/>
      <dgm:t>
        <a:bodyPr/>
        <a:lstStyle/>
        <a:p>
          <a:pPr>
            <a:buFont typeface="Wingdings" panose="05000000000000000000" pitchFamily="2" charset="2"/>
            <a:buChar char="ü"/>
          </a:pPr>
          <a:r>
            <a:rPr lang="fr-BE" dirty="0">
              <a:solidFill>
                <a:schemeClr val="tx1"/>
              </a:solidFill>
            </a:rPr>
            <a:t>Etancheur</a:t>
          </a:r>
          <a:endParaRPr lang="fr-BE" strike="sngStrike" dirty="0">
            <a:solidFill>
              <a:schemeClr val="tx1"/>
            </a:solidFill>
          </a:endParaRPr>
        </a:p>
      </dgm:t>
    </dgm:pt>
    <dgm:pt modelId="{AD5CB909-CFF1-4F04-A246-B54A8804F8A5}" type="parTrans" cxnId="{DF4915A1-76A3-4465-AD2C-F6F6501BE00B}">
      <dgm:prSet/>
      <dgm:spPr/>
      <dgm:t>
        <a:bodyPr/>
        <a:lstStyle/>
        <a:p>
          <a:endParaRPr lang="fr-BE"/>
        </a:p>
      </dgm:t>
    </dgm:pt>
    <dgm:pt modelId="{413E2B13-9068-4646-A340-F73AF9B2C37A}" type="sibTrans" cxnId="{DF4915A1-76A3-4465-AD2C-F6F6501BE00B}">
      <dgm:prSet/>
      <dgm:spPr/>
      <dgm:t>
        <a:bodyPr/>
        <a:lstStyle/>
        <a:p>
          <a:endParaRPr lang="fr-BE"/>
        </a:p>
      </dgm:t>
    </dgm:pt>
    <dgm:pt modelId="{6B0434C0-3B80-4B5F-9659-7A92796DC9E0}">
      <dgm:prSet/>
      <dgm:spPr/>
      <dgm:t>
        <a:bodyPr/>
        <a:lstStyle/>
        <a:p>
          <a:pPr>
            <a:buFont typeface="Wingdings" panose="05000000000000000000" pitchFamily="2" charset="2"/>
            <a:buNone/>
          </a:pPr>
          <a:r>
            <a:rPr lang="fr-BE" u="sng" dirty="0">
              <a:solidFill>
                <a:schemeClr val="accent1">
                  <a:lumMod val="75000"/>
                </a:schemeClr>
              </a:solidFill>
            </a:rPr>
            <a:t>NEW</a:t>
          </a:r>
          <a:r>
            <a:rPr lang="fr-BE" dirty="0">
              <a:solidFill>
                <a:schemeClr val="accent1">
                  <a:lumMod val="75000"/>
                </a:schemeClr>
              </a:solidFill>
            </a:rPr>
            <a:t> : Valoriste en construction</a:t>
          </a:r>
        </a:p>
      </dgm:t>
    </dgm:pt>
    <dgm:pt modelId="{4F64E0AE-3E4E-45EA-9BA1-25681827D2AA}" type="parTrans" cxnId="{872586C4-37B9-4929-936B-1E8FDD42A912}">
      <dgm:prSet/>
      <dgm:spPr/>
      <dgm:t>
        <a:bodyPr/>
        <a:lstStyle/>
        <a:p>
          <a:endParaRPr lang="fr-BE"/>
        </a:p>
      </dgm:t>
    </dgm:pt>
    <dgm:pt modelId="{D76D4376-0B04-402C-B636-9B23F372C920}" type="sibTrans" cxnId="{872586C4-37B9-4929-936B-1E8FDD42A912}">
      <dgm:prSet/>
      <dgm:spPr/>
      <dgm:t>
        <a:bodyPr/>
        <a:lstStyle/>
        <a:p>
          <a:endParaRPr lang="fr-BE"/>
        </a:p>
      </dgm:t>
    </dgm:pt>
    <dgm:pt modelId="{45FF4573-F474-43D8-A564-A38CB768B018}">
      <dgm:prSet/>
      <dgm:spPr/>
      <dgm:t>
        <a:bodyPr/>
        <a:lstStyle/>
        <a:p>
          <a:pPr>
            <a:buFont typeface="Wingdings" panose="05000000000000000000" pitchFamily="2" charset="2"/>
            <a:buChar char="ü"/>
          </a:pPr>
          <a:r>
            <a:rPr lang="fr-BE" dirty="0"/>
            <a:t>Conducteur d’engins de chantier (formation adultes)</a:t>
          </a:r>
        </a:p>
      </dgm:t>
    </dgm:pt>
    <dgm:pt modelId="{1DC8553A-0988-43E3-9025-3B9F8355F7DE}" type="parTrans" cxnId="{8AC68A7D-D0F8-42AA-A497-38C7ABEAA11E}">
      <dgm:prSet/>
      <dgm:spPr/>
      <dgm:t>
        <a:bodyPr/>
        <a:lstStyle/>
        <a:p>
          <a:endParaRPr lang="fr-BE"/>
        </a:p>
      </dgm:t>
    </dgm:pt>
    <dgm:pt modelId="{E92F4109-A8B4-4692-822A-FEEBE066244F}" type="sibTrans" cxnId="{8AC68A7D-D0F8-42AA-A497-38C7ABEAA11E}">
      <dgm:prSet/>
      <dgm:spPr/>
      <dgm:t>
        <a:bodyPr/>
        <a:lstStyle/>
        <a:p>
          <a:endParaRPr lang="fr-BE"/>
        </a:p>
      </dgm:t>
    </dgm:pt>
    <dgm:pt modelId="{0D3E7DA7-3C44-40AC-8CFD-DFA7C478589E}">
      <dgm:prSet/>
      <dgm:spPr/>
      <dgm:t>
        <a:bodyPr/>
        <a:lstStyle/>
        <a:p>
          <a:pPr>
            <a:buFont typeface="Wingdings" panose="05000000000000000000" pitchFamily="2" charset="2"/>
            <a:buChar char="ü"/>
          </a:pPr>
          <a:r>
            <a:rPr lang="fr-BE" dirty="0">
              <a:solidFill>
                <a:schemeClr val="tx1"/>
              </a:solidFill>
            </a:rPr>
            <a:t>Installateur/Monteur en chauffage et sanitaire</a:t>
          </a:r>
        </a:p>
      </dgm:t>
    </dgm:pt>
    <dgm:pt modelId="{40EA670E-126B-481C-9878-DBE1FFF33742}" type="parTrans" cxnId="{2F299320-C6E5-4B84-9F9B-9FD2BF2C17F9}">
      <dgm:prSet/>
      <dgm:spPr/>
      <dgm:t>
        <a:bodyPr/>
        <a:lstStyle/>
        <a:p>
          <a:endParaRPr lang="fr-BE"/>
        </a:p>
      </dgm:t>
    </dgm:pt>
    <dgm:pt modelId="{934072A9-0B93-462A-87F4-B9FD9DD2EFC8}" type="sibTrans" cxnId="{2F299320-C6E5-4B84-9F9B-9FD2BF2C17F9}">
      <dgm:prSet/>
      <dgm:spPr/>
      <dgm:t>
        <a:bodyPr/>
        <a:lstStyle/>
        <a:p>
          <a:endParaRPr lang="fr-BE"/>
        </a:p>
      </dgm:t>
    </dgm:pt>
    <dgm:pt modelId="{65D6C17C-51F0-415C-8146-CECFFC984ABD}">
      <dgm:prSet/>
      <dgm:spPr/>
      <dgm:t>
        <a:bodyPr/>
        <a:lstStyle/>
        <a:p>
          <a:pPr>
            <a:buFont typeface="Wingdings" panose="05000000000000000000" pitchFamily="2" charset="2"/>
            <a:buNone/>
          </a:pPr>
          <a:endParaRPr lang="fr-BE" dirty="0">
            <a:solidFill>
              <a:schemeClr val="accent1">
                <a:lumMod val="75000"/>
              </a:schemeClr>
            </a:solidFill>
          </a:endParaRPr>
        </a:p>
      </dgm:t>
    </dgm:pt>
    <dgm:pt modelId="{5B668A58-B593-46F1-8F8F-6AA6BAD49E5B}" type="parTrans" cxnId="{24AB5DD4-B799-452D-8566-AF26B134344F}">
      <dgm:prSet/>
      <dgm:spPr/>
    </dgm:pt>
    <dgm:pt modelId="{34D0F2E7-BA2D-4E5D-9180-AA8E78301EE5}" type="sibTrans" cxnId="{24AB5DD4-B799-452D-8566-AF26B134344F}">
      <dgm:prSet/>
      <dgm:spPr/>
    </dgm:pt>
    <dgm:pt modelId="{A0F46B42-E3DB-49E8-8B52-798BE439CEC1}">
      <dgm:prSet/>
      <dgm:spPr/>
      <dgm:t>
        <a:bodyPr/>
        <a:lstStyle/>
        <a:p>
          <a:pPr>
            <a:buFont typeface="Wingdings" panose="05000000000000000000" pitchFamily="2" charset="2"/>
            <a:buChar char="ü"/>
          </a:pPr>
          <a:r>
            <a:rPr lang="fr-BE" dirty="0"/>
            <a:t>Technicien en installation de sécurité</a:t>
          </a:r>
        </a:p>
      </dgm:t>
    </dgm:pt>
    <dgm:pt modelId="{91EDC638-CC44-4C09-9C36-82B175F2D02F}" type="parTrans" cxnId="{AF55C25F-779B-499C-92C5-D0716B9DC987}">
      <dgm:prSet/>
      <dgm:spPr/>
    </dgm:pt>
    <dgm:pt modelId="{D3772C96-914C-49FB-A28F-E058749C794E}" type="sibTrans" cxnId="{AF55C25F-779B-499C-92C5-D0716B9DC987}">
      <dgm:prSet/>
      <dgm:spPr/>
    </dgm:pt>
    <dgm:pt modelId="{31AE5F53-5582-4D41-94C4-09668DB711CB}" type="pres">
      <dgm:prSet presAssocID="{1202C52A-1D25-4DC9-96D1-54A8091321D6}" presName="Name0" presStyleCnt="0">
        <dgm:presLayoutVars>
          <dgm:dir/>
          <dgm:animLvl val="lvl"/>
          <dgm:resizeHandles val="exact"/>
        </dgm:presLayoutVars>
      </dgm:prSet>
      <dgm:spPr/>
    </dgm:pt>
    <dgm:pt modelId="{10E909E2-70AB-4A3E-BD3C-D32515DA75ED}" type="pres">
      <dgm:prSet presAssocID="{08782179-FEFA-4460-9973-7161621A5971}" presName="composite" presStyleCnt="0"/>
      <dgm:spPr/>
    </dgm:pt>
    <dgm:pt modelId="{255480E3-45F7-4EFD-BC35-196CFB884C6C}" type="pres">
      <dgm:prSet presAssocID="{08782179-FEFA-4460-9973-7161621A5971}" presName="parTx" presStyleLbl="alignNode1" presStyleIdx="0" presStyleCnt="2">
        <dgm:presLayoutVars>
          <dgm:chMax val="0"/>
          <dgm:chPref val="0"/>
          <dgm:bulletEnabled val="1"/>
        </dgm:presLayoutVars>
      </dgm:prSet>
      <dgm:spPr/>
    </dgm:pt>
    <dgm:pt modelId="{BC661F6A-0281-4EB4-8654-06AAF3ACC93F}" type="pres">
      <dgm:prSet presAssocID="{08782179-FEFA-4460-9973-7161621A5971}" presName="desTx" presStyleLbl="alignAccFollowNode1" presStyleIdx="0" presStyleCnt="2">
        <dgm:presLayoutVars>
          <dgm:bulletEnabled val="1"/>
        </dgm:presLayoutVars>
      </dgm:prSet>
      <dgm:spPr/>
    </dgm:pt>
    <dgm:pt modelId="{92A0E88F-EF6A-4C81-A95A-48F02139015A}" type="pres">
      <dgm:prSet presAssocID="{F637F9A1-BDBF-4CD2-85F9-2FED8292AE36}" presName="space" presStyleCnt="0"/>
      <dgm:spPr/>
    </dgm:pt>
    <dgm:pt modelId="{C50DC14D-CDA1-46BD-812B-4D4B26F4684B}" type="pres">
      <dgm:prSet presAssocID="{6E27F4D8-44F6-4596-A67A-E0B356520A86}" presName="composite" presStyleCnt="0"/>
      <dgm:spPr/>
    </dgm:pt>
    <dgm:pt modelId="{DA865B6E-40EB-40B0-A366-73F4673B05A9}" type="pres">
      <dgm:prSet presAssocID="{6E27F4D8-44F6-4596-A67A-E0B356520A86}" presName="parTx" presStyleLbl="alignNode1" presStyleIdx="1" presStyleCnt="2">
        <dgm:presLayoutVars>
          <dgm:chMax val="0"/>
          <dgm:chPref val="0"/>
          <dgm:bulletEnabled val="1"/>
        </dgm:presLayoutVars>
      </dgm:prSet>
      <dgm:spPr/>
    </dgm:pt>
    <dgm:pt modelId="{60FAD415-ACB3-4697-B4AE-8CB7FC5170F3}" type="pres">
      <dgm:prSet presAssocID="{6E27F4D8-44F6-4596-A67A-E0B356520A86}" presName="desTx" presStyleLbl="alignAccFollowNode1" presStyleIdx="1" presStyleCnt="2">
        <dgm:presLayoutVars>
          <dgm:bulletEnabled val="1"/>
        </dgm:presLayoutVars>
      </dgm:prSet>
      <dgm:spPr/>
    </dgm:pt>
  </dgm:ptLst>
  <dgm:cxnLst>
    <dgm:cxn modelId="{454CDE0C-EE1C-4F04-8CAD-29B032457C0D}" type="presOf" srcId="{301F6B56-A41F-4E64-9254-6EE67FFB4361}" destId="{BC661F6A-0281-4EB4-8654-06AAF3ACC93F}" srcOrd="0" destOrd="15" presId="urn:microsoft.com/office/officeart/2005/8/layout/hList1"/>
    <dgm:cxn modelId="{59D7BA1B-F8F1-4BB0-8C83-1ACFFB035571}" type="presOf" srcId="{01F88C4B-04A5-4BF8-BE93-E27D342CCA4C}" destId="{60FAD415-ACB3-4697-B4AE-8CB7FC5170F3}" srcOrd="0" destOrd="6" presId="urn:microsoft.com/office/officeart/2005/8/layout/hList1"/>
    <dgm:cxn modelId="{2F299320-C6E5-4B84-9F9B-9FD2BF2C17F9}" srcId="{6E27F4D8-44F6-4596-A67A-E0B356520A86}" destId="{0D3E7DA7-3C44-40AC-8CFD-DFA7C478589E}" srcOrd="4" destOrd="0" parTransId="{40EA670E-126B-481C-9878-DBE1FFF33742}" sibTransId="{934072A9-0B93-462A-87F4-B9FD9DD2EFC8}"/>
    <dgm:cxn modelId="{58F74926-8955-430C-ACA1-64B7170DC44B}" srcId="{6E27F4D8-44F6-4596-A67A-E0B356520A86}" destId="{67DC375D-64AD-469A-8444-3996E5A92BE5}" srcOrd="1" destOrd="0" parTransId="{19CDE16E-5996-4AAB-A5F4-F54B955C677D}" sibTransId="{6D0C8C80-B86C-4B90-AA96-D2D429D58066}"/>
    <dgm:cxn modelId="{7D47D828-C788-4607-9112-37F7D2CAD9B4}" type="presOf" srcId="{A1ACB177-AE0D-48F5-9BD1-F93FFD40F845}" destId="{60FAD415-ACB3-4697-B4AE-8CB7FC5170F3}" srcOrd="0" destOrd="7" presId="urn:microsoft.com/office/officeart/2005/8/layout/hList1"/>
    <dgm:cxn modelId="{6025692D-E2BA-48EF-AA08-7D955E088DEF}" type="presOf" srcId="{4916EEE9-C275-43DE-B003-C6ECBD55AA47}" destId="{BC661F6A-0281-4EB4-8654-06AAF3ACC93F}" srcOrd="0" destOrd="12" presId="urn:microsoft.com/office/officeart/2005/8/layout/hList1"/>
    <dgm:cxn modelId="{1421EC2F-5544-4E64-9C0F-E7B2E7963A75}" type="presOf" srcId="{2AD997C6-1058-4F58-83C2-DB52F153E017}" destId="{BC661F6A-0281-4EB4-8654-06AAF3ACC93F}" srcOrd="0" destOrd="1" presId="urn:microsoft.com/office/officeart/2005/8/layout/hList1"/>
    <dgm:cxn modelId="{26F28831-83D6-497A-B665-2401AB3EF212}" srcId="{1202C52A-1D25-4DC9-96D1-54A8091321D6}" destId="{6E27F4D8-44F6-4596-A67A-E0B356520A86}" srcOrd="1" destOrd="0" parTransId="{DF76E33F-D14B-43DB-A052-4D6B9D47FD0E}" sibTransId="{211CB419-8928-433A-9A12-E094C8A02C88}"/>
    <dgm:cxn modelId="{8E32D535-C00C-47C6-895D-454D1B760FE0}" type="presOf" srcId="{F8DF71FF-2605-4529-9BFF-914A84E99D7F}" destId="{60FAD415-ACB3-4697-B4AE-8CB7FC5170F3}" srcOrd="0" destOrd="8" presId="urn:microsoft.com/office/officeart/2005/8/layout/hList1"/>
    <dgm:cxn modelId="{88A19D3E-2A0E-40C1-8C51-5C96521191CE}" type="presOf" srcId="{6E27F4D8-44F6-4596-A67A-E0B356520A86}" destId="{DA865B6E-40EB-40B0-A366-73F4673B05A9}" srcOrd="0" destOrd="0" presId="urn:microsoft.com/office/officeart/2005/8/layout/hList1"/>
    <dgm:cxn modelId="{62A07F3F-CADD-4B85-860E-1AC9614C37CC}" srcId="{08782179-FEFA-4460-9973-7161621A5971}" destId="{971740A9-24E6-49A4-A23D-9A24439EBFBF}" srcOrd="3" destOrd="0" parTransId="{E2566A8C-871F-4D9D-8709-33BED5F9429D}" sibTransId="{E216833B-DD7C-4B06-A23D-00A4888EF389}"/>
    <dgm:cxn modelId="{1E344C5B-688F-4F00-BACE-46B9DBB34760}" type="presOf" srcId="{A0B2D857-9B74-4F4F-936F-3CA8D6172862}" destId="{BC661F6A-0281-4EB4-8654-06AAF3ACC93F}" srcOrd="0" destOrd="10" presId="urn:microsoft.com/office/officeart/2005/8/layout/hList1"/>
    <dgm:cxn modelId="{B601B95D-1418-43A7-B0A0-C9E8BAADA1E3}" srcId="{6E27F4D8-44F6-4596-A67A-E0B356520A86}" destId="{A1ACB177-AE0D-48F5-9BD1-F93FFD40F845}" srcOrd="7" destOrd="0" parTransId="{25441153-6BD7-439D-ABBD-B93DB73648EC}" sibTransId="{D4BAF0C5-55F1-4263-83D9-FFC3E6F4DB5C}"/>
    <dgm:cxn modelId="{AF55C25F-779B-499C-92C5-D0716B9DC987}" srcId="{08782179-FEFA-4460-9973-7161621A5971}" destId="{A0F46B42-E3DB-49E8-8B52-798BE439CEC1}" srcOrd="9" destOrd="0" parTransId="{91EDC638-CC44-4C09-9C36-82B175F2D02F}" sibTransId="{D3772C96-914C-49FB-A28F-E058749C794E}"/>
    <dgm:cxn modelId="{84118A60-69D1-468C-AE0D-8A4292D2312B}" srcId="{08782179-FEFA-4460-9973-7161621A5971}" destId="{AEE8112E-59F2-4D21-9AAE-F9D8EB2F4983}" srcOrd="6" destOrd="0" parTransId="{CBB2AF89-DDFF-461E-B3BF-BFE37C0E3571}" sibTransId="{7FFA4C84-364D-4D74-934B-11F8C88D664D}"/>
    <dgm:cxn modelId="{9BFEBA60-5936-4F70-90C9-6F04D7128FE3}" type="presOf" srcId="{41F86FCD-A173-4A8C-A225-249B8BC5B221}" destId="{60FAD415-ACB3-4697-B4AE-8CB7FC5170F3}" srcOrd="0" destOrd="5" presId="urn:microsoft.com/office/officeart/2005/8/layout/hList1"/>
    <dgm:cxn modelId="{8C1A4445-5047-4146-A904-6923740C84DC}" type="presOf" srcId="{541B1EB6-17EE-46A0-8002-37CAFDC0912F}" destId="{BC661F6A-0281-4EB4-8654-06AAF3ACC93F}" srcOrd="0" destOrd="8" presId="urn:microsoft.com/office/officeart/2005/8/layout/hList1"/>
    <dgm:cxn modelId="{C6456645-AE8A-4D17-8B29-43C3F6301C07}" type="presOf" srcId="{18083317-863B-49FE-8532-11C9882A1CEE}" destId="{BC661F6A-0281-4EB4-8654-06AAF3ACC93F}" srcOrd="0" destOrd="7" presId="urn:microsoft.com/office/officeart/2005/8/layout/hList1"/>
    <dgm:cxn modelId="{4B61E768-6B2E-4933-9139-FB0CE68195F5}" srcId="{08782179-FEFA-4460-9973-7161621A5971}" destId="{541B1EB6-17EE-46A0-8002-37CAFDC0912F}" srcOrd="8" destOrd="0" parTransId="{668DEB81-80AB-4673-A0AA-0836EB844727}" sibTransId="{C781828C-E25C-4A2B-9517-126C00076B8A}"/>
    <dgm:cxn modelId="{F3492A4D-79FF-4D94-A10D-3BBB8DF1EF6D}" type="presOf" srcId="{318753B1-85A5-4893-BFA9-1B17F503B2E9}" destId="{60FAD415-ACB3-4697-B4AE-8CB7FC5170F3}" srcOrd="0" destOrd="2" presId="urn:microsoft.com/office/officeart/2005/8/layout/hList1"/>
    <dgm:cxn modelId="{3DB6946E-4F76-49DB-92D7-75698CBA8EE4}" type="presOf" srcId="{6B0434C0-3B80-4B5F-9659-7A92796DC9E0}" destId="{BC661F6A-0281-4EB4-8654-06AAF3ACC93F}" srcOrd="0" destOrd="13" presId="urn:microsoft.com/office/officeart/2005/8/layout/hList1"/>
    <dgm:cxn modelId="{B9241A6F-9431-4D61-B272-82B3039831A6}" type="presOf" srcId="{E8072D3F-909B-47DE-B4A0-D1777B659E1F}" destId="{60FAD415-ACB3-4697-B4AE-8CB7FC5170F3}" srcOrd="0" destOrd="3" presId="urn:microsoft.com/office/officeart/2005/8/layout/hList1"/>
    <dgm:cxn modelId="{E8DDBF4F-1E4A-4731-996E-E18BBDDCD264}" type="presOf" srcId="{65D6C17C-51F0-415C-8146-CECFFC984ABD}" destId="{BC661F6A-0281-4EB4-8654-06AAF3ACC93F}" srcOrd="0" destOrd="14" presId="urn:microsoft.com/office/officeart/2005/8/layout/hList1"/>
    <dgm:cxn modelId="{89512F73-A14E-4C21-8758-60175165901B}" type="presOf" srcId="{C2334253-BC75-4DBD-BE6F-A7C248041CFE}" destId="{BC661F6A-0281-4EB4-8654-06AAF3ACC93F}" srcOrd="0" destOrd="5" presId="urn:microsoft.com/office/officeart/2005/8/layout/hList1"/>
    <dgm:cxn modelId="{F769E974-0DB5-4925-BD82-A071FFDCA8AA}" type="presOf" srcId="{E6085E02-59AC-4410-B914-B27266925B2C}" destId="{BC661F6A-0281-4EB4-8654-06AAF3ACC93F}" srcOrd="0" destOrd="11" presId="urn:microsoft.com/office/officeart/2005/8/layout/hList1"/>
    <dgm:cxn modelId="{55FB2E56-2ED3-4CFC-9450-14FD4648C812}" srcId="{6E27F4D8-44F6-4596-A67A-E0B356520A86}" destId="{01F88C4B-04A5-4BF8-BE93-E27D342CCA4C}" srcOrd="6" destOrd="0" parTransId="{4B26940B-0874-4A0B-A4F6-4E6945CAFB64}" sibTransId="{DBB33757-56CF-47E3-9313-BFCEF14FB942}"/>
    <dgm:cxn modelId="{2EECB17A-A884-4676-896E-0ED80857FD4B}" type="presOf" srcId="{A5E0A12E-DB48-45E4-AE01-7F3031F8E318}" destId="{60FAD415-ACB3-4697-B4AE-8CB7FC5170F3}" srcOrd="0" destOrd="9" presId="urn:microsoft.com/office/officeart/2005/8/layout/hList1"/>
    <dgm:cxn modelId="{0E1BE37A-4F68-451B-AE37-22EDEA6CA3E6}" srcId="{08782179-FEFA-4460-9973-7161621A5971}" destId="{18083317-863B-49FE-8532-11C9882A1CEE}" srcOrd="7" destOrd="0" parTransId="{AE85F144-6430-4AE5-A84C-9CF886E1B384}" sibTransId="{340B2323-0EC0-4D7F-90E1-39FD5A4AE40C}"/>
    <dgm:cxn modelId="{334A0B7C-A43F-4231-A0BF-3BD6A0DCB23B}" type="presOf" srcId="{45FF4573-F474-43D8-A564-A38CB768B018}" destId="{BC661F6A-0281-4EB4-8654-06AAF3ACC93F}" srcOrd="0" destOrd="0" presId="urn:microsoft.com/office/officeart/2005/8/layout/hList1"/>
    <dgm:cxn modelId="{5353737C-EF99-4037-AFBB-D0E825768184}" type="presOf" srcId="{0D3E7DA7-3C44-40AC-8CFD-DFA7C478589E}" destId="{60FAD415-ACB3-4697-B4AE-8CB7FC5170F3}" srcOrd="0" destOrd="4" presId="urn:microsoft.com/office/officeart/2005/8/layout/hList1"/>
    <dgm:cxn modelId="{8AC68A7D-D0F8-42AA-A497-38C7ABEAA11E}" srcId="{08782179-FEFA-4460-9973-7161621A5971}" destId="{45FF4573-F474-43D8-A564-A38CB768B018}" srcOrd="0" destOrd="0" parTransId="{1DC8553A-0988-43E3-9025-3B9F8355F7DE}" sibTransId="{E92F4109-A8B4-4692-822A-FEEBE066244F}"/>
    <dgm:cxn modelId="{6B6B2B7E-15A6-47CB-B5EE-8A4B9A8B091B}" srcId="{6E27F4D8-44F6-4596-A67A-E0B356520A86}" destId="{318753B1-85A5-4893-BFA9-1B17F503B2E9}" srcOrd="2" destOrd="0" parTransId="{190822EC-3E1D-43A5-BDFE-308906F450E3}" sibTransId="{D4DC06C0-EF35-4797-9F5B-D87567782553}"/>
    <dgm:cxn modelId="{2CA84083-4D3C-4AB1-835C-94D01ABB382E}" type="presOf" srcId="{4211F3AD-4D7D-40E2-9727-BD8370FFA20C}" destId="{BC661F6A-0281-4EB4-8654-06AAF3ACC93F}" srcOrd="0" destOrd="2" presId="urn:microsoft.com/office/officeart/2005/8/layout/hList1"/>
    <dgm:cxn modelId="{7837C289-8A57-4EA3-AC1D-A03A8D631B3C}" srcId="{6E27F4D8-44F6-4596-A67A-E0B356520A86}" destId="{36A83847-9800-425D-A053-C0AE78FDE594}" srcOrd="10" destOrd="0" parTransId="{EAF353CF-3255-42C3-98BE-81D0CB44BD13}" sibTransId="{FD12E642-CC4B-41E4-9ADD-8437CEA85F0A}"/>
    <dgm:cxn modelId="{B012288C-5546-4EBC-BBA5-7950AF949BA9}" srcId="{6E27F4D8-44F6-4596-A67A-E0B356520A86}" destId="{41F86FCD-A173-4A8C-A225-249B8BC5B221}" srcOrd="5" destOrd="0" parTransId="{C755F037-4D3F-4E3D-B154-24EC9A4CAF54}" sibTransId="{A0A94E1B-18A7-4F3E-B854-F2C6C3BFB2FC}"/>
    <dgm:cxn modelId="{4C700A97-8399-4586-AA4B-9F4474F88BC6}" srcId="{08782179-FEFA-4460-9973-7161621A5971}" destId="{A0B2D857-9B74-4F4F-936F-3CA8D6172862}" srcOrd="10" destOrd="0" parTransId="{A6CA88F2-9534-43F1-804A-4547B505F580}" sibTransId="{A346D62D-2191-4E6C-A8C1-DC45411DDCCF}"/>
    <dgm:cxn modelId="{2396F19C-946C-4B26-ABDE-694709230D49}" type="presOf" srcId="{011CE168-FC8E-49AF-AF9F-464CE9735D68}" destId="{BC661F6A-0281-4EB4-8654-06AAF3ACC93F}" srcOrd="0" destOrd="4" presId="urn:microsoft.com/office/officeart/2005/8/layout/hList1"/>
    <dgm:cxn modelId="{C05E12A1-27DF-4163-B6E6-068A569F4A11}" srcId="{08782179-FEFA-4460-9973-7161621A5971}" destId="{301F6B56-A41F-4E64-9254-6EE67FFB4361}" srcOrd="15" destOrd="0" parTransId="{66F593CF-5D59-444C-B760-03F9D25F50E2}" sibTransId="{1A2A635A-12F9-4ECC-9D95-4AA6F268B418}"/>
    <dgm:cxn modelId="{DF4915A1-76A3-4465-AD2C-F6F6501BE00B}" srcId="{08782179-FEFA-4460-9973-7161621A5971}" destId="{E6085E02-59AC-4410-B914-B27266925B2C}" srcOrd="11" destOrd="0" parTransId="{AD5CB909-CFF1-4F04-A246-B54A8804F8A5}" sibTransId="{413E2B13-9068-4646-A340-F73AF9B2C37A}"/>
    <dgm:cxn modelId="{F1C3B9A1-FD77-4267-9911-93DEC5840B09}" srcId="{08782179-FEFA-4460-9973-7161621A5971}" destId="{011CE168-FC8E-49AF-AF9F-464CE9735D68}" srcOrd="4" destOrd="0" parTransId="{8EBA25CF-2EEA-4C65-8036-BC69720F78AB}" sibTransId="{70EF9E0F-B2C1-4FC0-8316-F52242FCBEBD}"/>
    <dgm:cxn modelId="{35567CA4-7F6A-40BA-8A7C-96DB359DFA95}" srcId="{08782179-FEFA-4460-9973-7161621A5971}" destId="{4211F3AD-4D7D-40E2-9727-BD8370FFA20C}" srcOrd="2" destOrd="0" parTransId="{409A3CAD-8BD2-493B-A38A-B8EAF06E851E}" sibTransId="{EC945215-FB2C-4810-A680-B977A7339625}"/>
    <dgm:cxn modelId="{C1E4A1AB-0B88-4915-B004-D4BBA8ED8EAE}" type="presOf" srcId="{67DC375D-64AD-469A-8444-3996E5A92BE5}" destId="{60FAD415-ACB3-4697-B4AE-8CB7FC5170F3}" srcOrd="0" destOrd="1" presId="urn:microsoft.com/office/officeart/2005/8/layout/hList1"/>
    <dgm:cxn modelId="{D8F620B0-48DA-498A-B2AE-4DC988E24FF7}" srcId="{08782179-FEFA-4460-9973-7161621A5971}" destId="{2AD997C6-1058-4F58-83C2-DB52F153E017}" srcOrd="1" destOrd="0" parTransId="{5A7D1891-EB0A-4CBF-AFFE-B0E5454CA789}" sibTransId="{C4893C52-45EB-4963-AE0C-3409D8D56126}"/>
    <dgm:cxn modelId="{0AB42DB0-9895-40A9-A11F-943490315E9E}" type="presOf" srcId="{AEE8112E-59F2-4D21-9AAE-F9D8EB2F4983}" destId="{BC661F6A-0281-4EB4-8654-06AAF3ACC93F}" srcOrd="0" destOrd="6" presId="urn:microsoft.com/office/officeart/2005/8/layout/hList1"/>
    <dgm:cxn modelId="{B9D90CB4-5342-44E6-B528-A59B9782F519}" type="presOf" srcId="{6EBF1AF8-BA66-438F-BB48-460D2FE2F1B6}" destId="{60FAD415-ACB3-4697-B4AE-8CB7FC5170F3}" srcOrd="0" destOrd="0" presId="urn:microsoft.com/office/officeart/2005/8/layout/hList1"/>
    <dgm:cxn modelId="{69E25EB5-BCCC-4F20-9108-4B29736DB59C}" type="presOf" srcId="{08782179-FEFA-4460-9973-7161621A5971}" destId="{255480E3-45F7-4EFD-BC35-196CFB884C6C}" srcOrd="0" destOrd="0" presId="urn:microsoft.com/office/officeart/2005/8/layout/hList1"/>
    <dgm:cxn modelId="{872586C4-37B9-4929-936B-1E8FDD42A912}" srcId="{08782179-FEFA-4460-9973-7161621A5971}" destId="{6B0434C0-3B80-4B5F-9659-7A92796DC9E0}" srcOrd="13" destOrd="0" parTransId="{4F64E0AE-3E4E-45EA-9BA1-25681827D2AA}" sibTransId="{D76D4376-0B04-402C-B636-9B23F372C920}"/>
    <dgm:cxn modelId="{992E0BC6-80AD-4EB7-AB27-9A5674904413}" type="presOf" srcId="{971740A9-24E6-49A4-A23D-9A24439EBFBF}" destId="{BC661F6A-0281-4EB4-8654-06AAF3ACC93F}" srcOrd="0" destOrd="3" presId="urn:microsoft.com/office/officeart/2005/8/layout/hList1"/>
    <dgm:cxn modelId="{6635B7C8-516C-4A0E-BA53-9734A2BD56DB}" srcId="{6E27F4D8-44F6-4596-A67A-E0B356520A86}" destId="{6EBF1AF8-BA66-438F-BB48-460D2FE2F1B6}" srcOrd="0" destOrd="0" parTransId="{D75793E1-B941-4680-828B-E3185E472EFB}" sibTransId="{F303BB55-1166-45E5-88D0-2139DA3EE62C}"/>
    <dgm:cxn modelId="{99F208CD-39B0-458C-A482-0ACDAD610B42}" srcId="{08782179-FEFA-4460-9973-7161621A5971}" destId="{C2334253-BC75-4DBD-BE6F-A7C248041CFE}" srcOrd="5" destOrd="0" parTransId="{D4345BF5-BA9B-4100-8903-4AB0684D9209}" sibTransId="{7E99AE21-7D7A-4C47-85BD-B638295692D1}"/>
    <dgm:cxn modelId="{24AB5DD4-B799-452D-8566-AF26B134344F}" srcId="{08782179-FEFA-4460-9973-7161621A5971}" destId="{65D6C17C-51F0-415C-8146-CECFFC984ABD}" srcOrd="14" destOrd="0" parTransId="{5B668A58-B593-46F1-8F8F-6AA6BAD49E5B}" sibTransId="{34D0F2E7-BA2D-4E5D-9180-AA8E78301EE5}"/>
    <dgm:cxn modelId="{E9B00FD5-A0D6-4A1C-881B-B7F00669C6E3}" srcId="{08782179-FEFA-4460-9973-7161621A5971}" destId="{4916EEE9-C275-43DE-B003-C6ECBD55AA47}" srcOrd="12" destOrd="0" parTransId="{187BBC4D-7C1D-49CD-A9A9-ABC2F25D4300}" sibTransId="{64067ED2-15A5-40F6-A519-E4AF4CC97F71}"/>
    <dgm:cxn modelId="{130824D5-FED8-41D7-9FEE-780EEBFA8D61}" srcId="{6E27F4D8-44F6-4596-A67A-E0B356520A86}" destId="{A5E0A12E-DB48-45E4-AE01-7F3031F8E318}" srcOrd="9" destOrd="0" parTransId="{A1C674DB-3AB6-4E77-BEA5-ECFD2FCDC14B}" sibTransId="{B85B8BB7-1CD5-49EE-BAC7-BBF5676C0B51}"/>
    <dgm:cxn modelId="{6A67A7E0-0F54-4564-B49F-A70B9CCAFEAE}" type="presOf" srcId="{1202C52A-1D25-4DC9-96D1-54A8091321D6}" destId="{31AE5F53-5582-4D41-94C4-09668DB711CB}" srcOrd="0" destOrd="0" presId="urn:microsoft.com/office/officeart/2005/8/layout/hList1"/>
    <dgm:cxn modelId="{4F3301E4-9284-43FC-A044-C2BF7B41AEEE}" type="presOf" srcId="{36A83847-9800-425D-A053-C0AE78FDE594}" destId="{60FAD415-ACB3-4697-B4AE-8CB7FC5170F3}" srcOrd="0" destOrd="10" presId="urn:microsoft.com/office/officeart/2005/8/layout/hList1"/>
    <dgm:cxn modelId="{B9330DEA-321B-48DE-B9E8-CCE1C802CBCC}" type="presOf" srcId="{A0F46B42-E3DB-49E8-8B52-798BE439CEC1}" destId="{BC661F6A-0281-4EB4-8654-06AAF3ACC93F}" srcOrd="0" destOrd="9" presId="urn:microsoft.com/office/officeart/2005/8/layout/hList1"/>
    <dgm:cxn modelId="{FD9265F1-FD94-4849-AF37-25406F22F5D4}" srcId="{6E27F4D8-44F6-4596-A67A-E0B356520A86}" destId="{F8DF71FF-2605-4529-9BFF-914A84E99D7F}" srcOrd="8" destOrd="0" parTransId="{1C23A2C6-45FB-4CA1-91C6-933CA2BB2B8D}" sibTransId="{5EA2D971-C157-42BC-BAB1-6188D2722F3A}"/>
    <dgm:cxn modelId="{8625A6FB-E6BA-4645-AFEC-318E14D9F591}" srcId="{6E27F4D8-44F6-4596-A67A-E0B356520A86}" destId="{E8072D3F-909B-47DE-B4A0-D1777B659E1F}" srcOrd="3" destOrd="0" parTransId="{4DF60C2E-3CE1-43DE-9BCC-0FFEC6382FCD}" sibTransId="{535926F4-2C32-4877-BD1C-5D36BBE2C06D}"/>
    <dgm:cxn modelId="{2F76B1FD-FAD0-4C91-AD1D-0B09825B20A2}" srcId="{1202C52A-1D25-4DC9-96D1-54A8091321D6}" destId="{08782179-FEFA-4460-9973-7161621A5971}" srcOrd="0" destOrd="0" parTransId="{80905892-6BA3-4667-87A4-EB15669B39C0}" sibTransId="{F637F9A1-BDBF-4CD2-85F9-2FED8292AE36}"/>
    <dgm:cxn modelId="{E9245FDB-152E-4CBD-9319-FC0DC45F2626}" type="presParOf" srcId="{31AE5F53-5582-4D41-94C4-09668DB711CB}" destId="{10E909E2-70AB-4A3E-BD3C-D32515DA75ED}" srcOrd="0" destOrd="0" presId="urn:microsoft.com/office/officeart/2005/8/layout/hList1"/>
    <dgm:cxn modelId="{E47AAEE9-D3EF-4B6A-BE99-2C941F074F9D}" type="presParOf" srcId="{10E909E2-70AB-4A3E-BD3C-D32515DA75ED}" destId="{255480E3-45F7-4EFD-BC35-196CFB884C6C}" srcOrd="0" destOrd="0" presId="urn:microsoft.com/office/officeart/2005/8/layout/hList1"/>
    <dgm:cxn modelId="{D19FC1F9-CA43-419B-B7E3-1FB4273BA59D}" type="presParOf" srcId="{10E909E2-70AB-4A3E-BD3C-D32515DA75ED}" destId="{BC661F6A-0281-4EB4-8654-06AAF3ACC93F}" srcOrd="1" destOrd="0" presId="urn:microsoft.com/office/officeart/2005/8/layout/hList1"/>
    <dgm:cxn modelId="{2775039F-52DD-4830-B92E-C8BF8D5809B9}" type="presParOf" srcId="{31AE5F53-5582-4D41-94C4-09668DB711CB}" destId="{92A0E88F-EF6A-4C81-A95A-48F02139015A}" srcOrd="1" destOrd="0" presId="urn:microsoft.com/office/officeart/2005/8/layout/hList1"/>
    <dgm:cxn modelId="{71387113-6F32-403D-9C45-29C6F24D6930}" type="presParOf" srcId="{31AE5F53-5582-4D41-94C4-09668DB711CB}" destId="{C50DC14D-CDA1-46BD-812B-4D4B26F4684B}" srcOrd="2" destOrd="0" presId="urn:microsoft.com/office/officeart/2005/8/layout/hList1"/>
    <dgm:cxn modelId="{390D529B-6921-4B43-9156-B6F056C7A86D}" type="presParOf" srcId="{C50DC14D-CDA1-46BD-812B-4D4B26F4684B}" destId="{DA865B6E-40EB-40B0-A366-73F4673B05A9}" srcOrd="0" destOrd="0" presId="urn:microsoft.com/office/officeart/2005/8/layout/hList1"/>
    <dgm:cxn modelId="{3056576C-D17E-4C12-A44F-F71EF9B9F9D3}" type="presParOf" srcId="{C50DC14D-CDA1-46BD-812B-4D4B26F4684B}" destId="{60FAD415-ACB3-4697-B4AE-8CB7FC5170F3}"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A0D8E4-1941-44AD-B556-370A784643F6}" type="doc">
      <dgm:prSet loTypeId="urn:microsoft.com/office/officeart/2008/layout/HorizontalMultiLevelHierarchy" loCatId="hierarchy" qsTypeId="urn:microsoft.com/office/officeart/2005/8/quickstyle/simple3" qsCatId="simple" csTypeId="urn:microsoft.com/office/officeart/2005/8/colors/accent1_2" csCatId="accent1" phldr="1"/>
      <dgm:spPr/>
      <dgm:t>
        <a:bodyPr/>
        <a:lstStyle/>
        <a:p>
          <a:endParaRPr lang="fr-BE"/>
        </a:p>
      </dgm:t>
    </dgm:pt>
    <dgm:pt modelId="{B2860F87-4A23-4328-9248-9C10B82BDECD}">
      <dgm:prSet phldrT="[Texte]" custT="1"/>
      <dgm:spPr/>
      <dgm:t>
        <a:bodyPr/>
        <a:lstStyle/>
        <a:p>
          <a:r>
            <a:rPr lang="fr-BE" sz="3800"/>
            <a:t>Top 3 </a:t>
          </a:r>
          <a:r>
            <a:rPr lang="fr-BE" sz="1100"/>
            <a:t>*2020</a:t>
          </a:r>
        </a:p>
      </dgm:t>
    </dgm:pt>
    <dgm:pt modelId="{7B59AEB1-DD35-4676-B2D1-9F6DE8D4FFDF}" type="parTrans" cxnId="{CF9165D8-8688-4556-ADAE-66C275FEB681}">
      <dgm:prSet/>
      <dgm:spPr/>
      <dgm:t>
        <a:bodyPr/>
        <a:lstStyle/>
        <a:p>
          <a:endParaRPr lang="fr-BE"/>
        </a:p>
      </dgm:t>
    </dgm:pt>
    <dgm:pt modelId="{153B2902-4123-412F-844A-33F059E816BE}" type="sibTrans" cxnId="{CF9165D8-8688-4556-ADAE-66C275FEB681}">
      <dgm:prSet/>
      <dgm:spPr/>
      <dgm:t>
        <a:bodyPr/>
        <a:lstStyle/>
        <a:p>
          <a:endParaRPr lang="fr-BE"/>
        </a:p>
      </dgm:t>
    </dgm:pt>
    <dgm:pt modelId="{0E2C50E7-4F48-4A4F-AEDE-FAA3EED64D9B}">
      <dgm:prSet phldrT="[Texte]"/>
      <dgm:spPr/>
      <dgm:t>
        <a:bodyPr/>
        <a:lstStyle/>
        <a:p>
          <a:r>
            <a:rPr lang="fr-BE" b="0" i="0" u="none" strike="noStrike">
              <a:effectLst/>
              <a:latin typeface="Calibri" panose="020F0502020204030204" pitchFamily="34" charset="0"/>
            </a:rPr>
            <a:t>Construction de bâtiments résidentiels et non résidentiel</a:t>
          </a:r>
          <a:endParaRPr lang="fr-BE"/>
        </a:p>
      </dgm:t>
    </dgm:pt>
    <dgm:pt modelId="{7C3518F2-8591-4DD0-93BC-BCE59B8A578C}" type="parTrans" cxnId="{AB912F16-4F8A-4F61-9BC0-EAFD93195F9B}">
      <dgm:prSet/>
      <dgm:spPr/>
      <dgm:t>
        <a:bodyPr/>
        <a:lstStyle/>
        <a:p>
          <a:endParaRPr lang="fr-BE"/>
        </a:p>
      </dgm:t>
    </dgm:pt>
    <dgm:pt modelId="{F6276115-30D4-4E92-9EF1-C4D172FF87EB}" type="sibTrans" cxnId="{AB912F16-4F8A-4F61-9BC0-EAFD93195F9B}">
      <dgm:prSet/>
      <dgm:spPr/>
      <dgm:t>
        <a:bodyPr/>
        <a:lstStyle/>
        <a:p>
          <a:endParaRPr lang="fr-BE"/>
        </a:p>
      </dgm:t>
    </dgm:pt>
    <dgm:pt modelId="{DA52E4A7-F698-4470-8A79-08D69CC52BC2}">
      <dgm:prSet phldrT="[Texte]"/>
      <dgm:spPr/>
      <dgm:t>
        <a:bodyPr/>
        <a:lstStyle/>
        <a:p>
          <a:r>
            <a:rPr lang="fr-BE"/>
            <a:t>Installation électrique </a:t>
          </a:r>
        </a:p>
      </dgm:t>
    </dgm:pt>
    <dgm:pt modelId="{5510D389-1903-4E8F-A936-0C01C974CC17}" type="parTrans" cxnId="{143941DC-B7F3-4D3A-A591-7F2D76FAD6B3}">
      <dgm:prSet/>
      <dgm:spPr/>
      <dgm:t>
        <a:bodyPr/>
        <a:lstStyle/>
        <a:p>
          <a:endParaRPr lang="fr-BE"/>
        </a:p>
      </dgm:t>
    </dgm:pt>
    <dgm:pt modelId="{B2EA40DD-6748-4998-BB4F-44651B8FFE35}" type="sibTrans" cxnId="{143941DC-B7F3-4D3A-A591-7F2D76FAD6B3}">
      <dgm:prSet/>
      <dgm:spPr/>
      <dgm:t>
        <a:bodyPr/>
        <a:lstStyle/>
        <a:p>
          <a:endParaRPr lang="fr-BE"/>
        </a:p>
      </dgm:t>
    </dgm:pt>
    <dgm:pt modelId="{CE6DCABA-12D8-4C52-86EC-CADFAEF86B35}">
      <dgm:prSet/>
      <dgm:spPr/>
      <dgm:t>
        <a:bodyPr/>
        <a:lstStyle/>
        <a:p>
          <a:r>
            <a:rPr lang="fr-BE"/>
            <a:t>Autres travaux de construction spécialisés </a:t>
          </a:r>
        </a:p>
      </dgm:t>
    </dgm:pt>
    <dgm:pt modelId="{AE8BAE24-809A-4ED0-8710-F4100F2A56F5}" type="parTrans" cxnId="{9A5128CC-B1D2-47BD-BFB1-26F0E308ADE5}">
      <dgm:prSet/>
      <dgm:spPr/>
      <dgm:t>
        <a:bodyPr/>
        <a:lstStyle/>
        <a:p>
          <a:endParaRPr lang="fr-BE"/>
        </a:p>
      </dgm:t>
    </dgm:pt>
    <dgm:pt modelId="{7ADED7C8-9A4F-40E7-B92A-87F5769011F1}" type="sibTrans" cxnId="{9A5128CC-B1D2-47BD-BFB1-26F0E308ADE5}">
      <dgm:prSet/>
      <dgm:spPr/>
      <dgm:t>
        <a:bodyPr/>
        <a:lstStyle/>
        <a:p>
          <a:endParaRPr lang="fr-BE"/>
        </a:p>
      </dgm:t>
    </dgm:pt>
    <dgm:pt modelId="{EEC8B54B-8777-492E-9F1D-90E1BBC64FD3}" type="pres">
      <dgm:prSet presAssocID="{49A0D8E4-1941-44AD-B556-370A784643F6}" presName="Name0" presStyleCnt="0">
        <dgm:presLayoutVars>
          <dgm:chPref val="1"/>
          <dgm:dir/>
          <dgm:animOne val="branch"/>
          <dgm:animLvl val="lvl"/>
          <dgm:resizeHandles val="exact"/>
        </dgm:presLayoutVars>
      </dgm:prSet>
      <dgm:spPr/>
    </dgm:pt>
    <dgm:pt modelId="{F1EA95A5-54C9-4AA5-B75F-82463174FC9E}" type="pres">
      <dgm:prSet presAssocID="{B2860F87-4A23-4328-9248-9C10B82BDECD}" presName="root1" presStyleCnt="0"/>
      <dgm:spPr/>
    </dgm:pt>
    <dgm:pt modelId="{56291B78-D0C0-4639-8FD3-3740BB5EE511}" type="pres">
      <dgm:prSet presAssocID="{B2860F87-4A23-4328-9248-9C10B82BDECD}" presName="LevelOneTextNode" presStyleLbl="node0" presStyleIdx="0" presStyleCnt="1">
        <dgm:presLayoutVars>
          <dgm:chPref val="3"/>
        </dgm:presLayoutVars>
      </dgm:prSet>
      <dgm:spPr/>
    </dgm:pt>
    <dgm:pt modelId="{13F239AD-822A-4523-980A-86F9F9EA0710}" type="pres">
      <dgm:prSet presAssocID="{B2860F87-4A23-4328-9248-9C10B82BDECD}" presName="level2hierChild" presStyleCnt="0"/>
      <dgm:spPr/>
    </dgm:pt>
    <dgm:pt modelId="{8FBBD5A6-B1EE-4E90-9FA3-D2115F22E6F3}" type="pres">
      <dgm:prSet presAssocID="{7C3518F2-8591-4DD0-93BC-BCE59B8A578C}" presName="conn2-1" presStyleLbl="parChTrans1D2" presStyleIdx="0" presStyleCnt="3"/>
      <dgm:spPr/>
    </dgm:pt>
    <dgm:pt modelId="{0B4B1F59-E113-42B2-BB1D-B7D1D5945011}" type="pres">
      <dgm:prSet presAssocID="{7C3518F2-8591-4DD0-93BC-BCE59B8A578C}" presName="connTx" presStyleLbl="parChTrans1D2" presStyleIdx="0" presStyleCnt="3"/>
      <dgm:spPr/>
    </dgm:pt>
    <dgm:pt modelId="{DBA6F609-A23C-4BE1-94E5-EB1A3B9C85BF}" type="pres">
      <dgm:prSet presAssocID="{0E2C50E7-4F48-4A4F-AEDE-FAA3EED64D9B}" presName="root2" presStyleCnt="0"/>
      <dgm:spPr/>
    </dgm:pt>
    <dgm:pt modelId="{213042B1-F082-4F8E-80DC-5934FBA0590F}" type="pres">
      <dgm:prSet presAssocID="{0E2C50E7-4F48-4A4F-AEDE-FAA3EED64D9B}" presName="LevelTwoTextNode" presStyleLbl="node2" presStyleIdx="0" presStyleCnt="3">
        <dgm:presLayoutVars>
          <dgm:chPref val="3"/>
        </dgm:presLayoutVars>
      </dgm:prSet>
      <dgm:spPr/>
    </dgm:pt>
    <dgm:pt modelId="{A9E9834B-6870-4D4B-BAF3-D416633A9E32}" type="pres">
      <dgm:prSet presAssocID="{0E2C50E7-4F48-4A4F-AEDE-FAA3EED64D9B}" presName="level3hierChild" presStyleCnt="0"/>
      <dgm:spPr/>
    </dgm:pt>
    <dgm:pt modelId="{B9FB8072-3BD0-426B-9C67-8C6D32311BF8}" type="pres">
      <dgm:prSet presAssocID="{5510D389-1903-4E8F-A936-0C01C974CC17}" presName="conn2-1" presStyleLbl="parChTrans1D2" presStyleIdx="1" presStyleCnt="3"/>
      <dgm:spPr/>
    </dgm:pt>
    <dgm:pt modelId="{5DAF957E-A788-45CA-82BB-48EFCDB0166F}" type="pres">
      <dgm:prSet presAssocID="{5510D389-1903-4E8F-A936-0C01C974CC17}" presName="connTx" presStyleLbl="parChTrans1D2" presStyleIdx="1" presStyleCnt="3"/>
      <dgm:spPr/>
    </dgm:pt>
    <dgm:pt modelId="{D10CDD6C-32E3-4EEB-9D2D-A78ED295AF8A}" type="pres">
      <dgm:prSet presAssocID="{DA52E4A7-F698-4470-8A79-08D69CC52BC2}" presName="root2" presStyleCnt="0"/>
      <dgm:spPr/>
    </dgm:pt>
    <dgm:pt modelId="{3434C155-D39A-4214-AFAF-9359B5259D4C}" type="pres">
      <dgm:prSet presAssocID="{DA52E4A7-F698-4470-8A79-08D69CC52BC2}" presName="LevelTwoTextNode" presStyleLbl="node2" presStyleIdx="1" presStyleCnt="3">
        <dgm:presLayoutVars>
          <dgm:chPref val="3"/>
        </dgm:presLayoutVars>
      </dgm:prSet>
      <dgm:spPr/>
    </dgm:pt>
    <dgm:pt modelId="{A5AF5EE2-01C5-4E8D-8204-EFB16FB3A7E0}" type="pres">
      <dgm:prSet presAssocID="{DA52E4A7-F698-4470-8A79-08D69CC52BC2}" presName="level3hierChild" presStyleCnt="0"/>
      <dgm:spPr/>
    </dgm:pt>
    <dgm:pt modelId="{93DDBD20-6CF0-41FB-BAA9-822C4C16252D}" type="pres">
      <dgm:prSet presAssocID="{AE8BAE24-809A-4ED0-8710-F4100F2A56F5}" presName="conn2-1" presStyleLbl="parChTrans1D2" presStyleIdx="2" presStyleCnt="3"/>
      <dgm:spPr/>
    </dgm:pt>
    <dgm:pt modelId="{187F61C9-50EE-4B3B-B3DB-DC48BA6DA210}" type="pres">
      <dgm:prSet presAssocID="{AE8BAE24-809A-4ED0-8710-F4100F2A56F5}" presName="connTx" presStyleLbl="parChTrans1D2" presStyleIdx="2" presStyleCnt="3"/>
      <dgm:spPr/>
    </dgm:pt>
    <dgm:pt modelId="{DB0A3D6D-96E4-4E67-802A-76590C7F638F}" type="pres">
      <dgm:prSet presAssocID="{CE6DCABA-12D8-4C52-86EC-CADFAEF86B35}" presName="root2" presStyleCnt="0"/>
      <dgm:spPr/>
    </dgm:pt>
    <dgm:pt modelId="{E6F49A8B-4745-4158-AA0F-648BD64E347F}" type="pres">
      <dgm:prSet presAssocID="{CE6DCABA-12D8-4C52-86EC-CADFAEF86B35}" presName="LevelTwoTextNode" presStyleLbl="node2" presStyleIdx="2" presStyleCnt="3">
        <dgm:presLayoutVars>
          <dgm:chPref val="3"/>
        </dgm:presLayoutVars>
      </dgm:prSet>
      <dgm:spPr/>
    </dgm:pt>
    <dgm:pt modelId="{7FE5390D-16B9-4127-BA1E-3A7F1482AC5A}" type="pres">
      <dgm:prSet presAssocID="{CE6DCABA-12D8-4C52-86EC-CADFAEF86B35}" presName="level3hierChild" presStyleCnt="0"/>
      <dgm:spPr/>
    </dgm:pt>
  </dgm:ptLst>
  <dgm:cxnLst>
    <dgm:cxn modelId="{AB912F16-4F8A-4F61-9BC0-EAFD93195F9B}" srcId="{B2860F87-4A23-4328-9248-9C10B82BDECD}" destId="{0E2C50E7-4F48-4A4F-AEDE-FAA3EED64D9B}" srcOrd="0" destOrd="0" parTransId="{7C3518F2-8591-4DD0-93BC-BCE59B8A578C}" sibTransId="{F6276115-30D4-4E92-9EF1-C4D172FF87EB}"/>
    <dgm:cxn modelId="{9575A826-BB11-4DBB-91D3-5F2B6A7243D5}" type="presOf" srcId="{AE8BAE24-809A-4ED0-8710-F4100F2A56F5}" destId="{93DDBD20-6CF0-41FB-BAA9-822C4C16252D}" srcOrd="0" destOrd="0" presId="urn:microsoft.com/office/officeart/2008/layout/HorizontalMultiLevelHierarchy"/>
    <dgm:cxn modelId="{B1BD855F-97F2-4E3F-BF5F-EE98B0ABDF4C}" type="presOf" srcId="{CE6DCABA-12D8-4C52-86EC-CADFAEF86B35}" destId="{E6F49A8B-4745-4158-AA0F-648BD64E347F}" srcOrd="0" destOrd="0" presId="urn:microsoft.com/office/officeart/2008/layout/HorizontalMultiLevelHierarchy"/>
    <dgm:cxn modelId="{7BEFA261-6B43-4FAF-8661-F30C499814D9}" type="presOf" srcId="{AE8BAE24-809A-4ED0-8710-F4100F2A56F5}" destId="{187F61C9-50EE-4B3B-B3DB-DC48BA6DA210}" srcOrd="1" destOrd="0" presId="urn:microsoft.com/office/officeart/2008/layout/HorizontalMultiLevelHierarchy"/>
    <dgm:cxn modelId="{E31F8367-8F85-433C-BE92-2AFB7D1E2389}" type="presOf" srcId="{7C3518F2-8591-4DD0-93BC-BCE59B8A578C}" destId="{0B4B1F59-E113-42B2-BB1D-B7D1D5945011}" srcOrd="1" destOrd="0" presId="urn:microsoft.com/office/officeart/2008/layout/HorizontalMultiLevelHierarchy"/>
    <dgm:cxn modelId="{C3597685-D3DF-4393-88FB-77A80692047D}" type="presOf" srcId="{5510D389-1903-4E8F-A936-0C01C974CC17}" destId="{5DAF957E-A788-45CA-82BB-48EFCDB0166F}" srcOrd="1" destOrd="0" presId="urn:microsoft.com/office/officeart/2008/layout/HorizontalMultiLevelHierarchy"/>
    <dgm:cxn modelId="{F59EF1AE-6D1E-43AE-AF20-378AFFC4D9F8}" type="presOf" srcId="{0E2C50E7-4F48-4A4F-AEDE-FAA3EED64D9B}" destId="{213042B1-F082-4F8E-80DC-5934FBA0590F}" srcOrd="0" destOrd="0" presId="urn:microsoft.com/office/officeart/2008/layout/HorizontalMultiLevelHierarchy"/>
    <dgm:cxn modelId="{4D4A2FC0-D5EF-489C-AC58-F8F61BC54D31}" type="presOf" srcId="{7C3518F2-8591-4DD0-93BC-BCE59B8A578C}" destId="{8FBBD5A6-B1EE-4E90-9FA3-D2115F22E6F3}" srcOrd="0" destOrd="0" presId="urn:microsoft.com/office/officeart/2008/layout/HorizontalMultiLevelHierarchy"/>
    <dgm:cxn modelId="{9A5128CC-B1D2-47BD-BFB1-26F0E308ADE5}" srcId="{B2860F87-4A23-4328-9248-9C10B82BDECD}" destId="{CE6DCABA-12D8-4C52-86EC-CADFAEF86B35}" srcOrd="2" destOrd="0" parTransId="{AE8BAE24-809A-4ED0-8710-F4100F2A56F5}" sibTransId="{7ADED7C8-9A4F-40E7-B92A-87F5769011F1}"/>
    <dgm:cxn modelId="{461BB8CD-AE64-48CD-8E6C-98B7528B59EC}" type="presOf" srcId="{5510D389-1903-4E8F-A936-0C01C974CC17}" destId="{B9FB8072-3BD0-426B-9C67-8C6D32311BF8}" srcOrd="0" destOrd="0" presId="urn:microsoft.com/office/officeart/2008/layout/HorizontalMultiLevelHierarchy"/>
    <dgm:cxn modelId="{C5DF82D3-0206-4272-8C5B-4EE10C4C59D0}" type="presOf" srcId="{49A0D8E4-1941-44AD-B556-370A784643F6}" destId="{EEC8B54B-8777-492E-9F1D-90E1BBC64FD3}" srcOrd="0" destOrd="0" presId="urn:microsoft.com/office/officeart/2008/layout/HorizontalMultiLevelHierarchy"/>
    <dgm:cxn modelId="{CF9165D8-8688-4556-ADAE-66C275FEB681}" srcId="{49A0D8E4-1941-44AD-B556-370A784643F6}" destId="{B2860F87-4A23-4328-9248-9C10B82BDECD}" srcOrd="0" destOrd="0" parTransId="{7B59AEB1-DD35-4676-B2D1-9F6DE8D4FFDF}" sibTransId="{153B2902-4123-412F-844A-33F059E816BE}"/>
    <dgm:cxn modelId="{143941DC-B7F3-4D3A-A591-7F2D76FAD6B3}" srcId="{B2860F87-4A23-4328-9248-9C10B82BDECD}" destId="{DA52E4A7-F698-4470-8A79-08D69CC52BC2}" srcOrd="1" destOrd="0" parTransId="{5510D389-1903-4E8F-A936-0C01C974CC17}" sibTransId="{B2EA40DD-6748-4998-BB4F-44651B8FFE35}"/>
    <dgm:cxn modelId="{606BC0F2-C39F-4DB6-BB7B-21BAEF865172}" type="presOf" srcId="{DA52E4A7-F698-4470-8A79-08D69CC52BC2}" destId="{3434C155-D39A-4214-AFAF-9359B5259D4C}" srcOrd="0" destOrd="0" presId="urn:microsoft.com/office/officeart/2008/layout/HorizontalMultiLevelHierarchy"/>
    <dgm:cxn modelId="{0DA7CCF3-A97B-465A-8360-F67888BA7406}" type="presOf" srcId="{B2860F87-4A23-4328-9248-9C10B82BDECD}" destId="{56291B78-D0C0-4639-8FD3-3740BB5EE511}" srcOrd="0" destOrd="0" presId="urn:microsoft.com/office/officeart/2008/layout/HorizontalMultiLevelHierarchy"/>
    <dgm:cxn modelId="{52448A23-CD9D-48E0-8033-299750B8FE69}" type="presParOf" srcId="{EEC8B54B-8777-492E-9F1D-90E1BBC64FD3}" destId="{F1EA95A5-54C9-4AA5-B75F-82463174FC9E}" srcOrd="0" destOrd="0" presId="urn:microsoft.com/office/officeart/2008/layout/HorizontalMultiLevelHierarchy"/>
    <dgm:cxn modelId="{DED81679-6F45-43A5-AAA9-9F13ED12DE64}" type="presParOf" srcId="{F1EA95A5-54C9-4AA5-B75F-82463174FC9E}" destId="{56291B78-D0C0-4639-8FD3-3740BB5EE511}" srcOrd="0" destOrd="0" presId="urn:microsoft.com/office/officeart/2008/layout/HorizontalMultiLevelHierarchy"/>
    <dgm:cxn modelId="{47BF1B9E-D00F-4C44-90EE-F7164A3BA4AF}" type="presParOf" srcId="{F1EA95A5-54C9-4AA5-B75F-82463174FC9E}" destId="{13F239AD-822A-4523-980A-86F9F9EA0710}" srcOrd="1" destOrd="0" presId="urn:microsoft.com/office/officeart/2008/layout/HorizontalMultiLevelHierarchy"/>
    <dgm:cxn modelId="{B8A3447D-6B07-4C87-B471-FA268C06F08F}" type="presParOf" srcId="{13F239AD-822A-4523-980A-86F9F9EA0710}" destId="{8FBBD5A6-B1EE-4E90-9FA3-D2115F22E6F3}" srcOrd="0" destOrd="0" presId="urn:microsoft.com/office/officeart/2008/layout/HorizontalMultiLevelHierarchy"/>
    <dgm:cxn modelId="{5E7D98FF-1132-4436-83EB-AC1EE8F6FBEF}" type="presParOf" srcId="{8FBBD5A6-B1EE-4E90-9FA3-D2115F22E6F3}" destId="{0B4B1F59-E113-42B2-BB1D-B7D1D5945011}" srcOrd="0" destOrd="0" presId="urn:microsoft.com/office/officeart/2008/layout/HorizontalMultiLevelHierarchy"/>
    <dgm:cxn modelId="{54655ED2-A019-42DC-B567-B561E55B4C17}" type="presParOf" srcId="{13F239AD-822A-4523-980A-86F9F9EA0710}" destId="{DBA6F609-A23C-4BE1-94E5-EB1A3B9C85BF}" srcOrd="1" destOrd="0" presId="urn:microsoft.com/office/officeart/2008/layout/HorizontalMultiLevelHierarchy"/>
    <dgm:cxn modelId="{128818F4-640D-4EB8-8FE8-CAE93D997802}" type="presParOf" srcId="{DBA6F609-A23C-4BE1-94E5-EB1A3B9C85BF}" destId="{213042B1-F082-4F8E-80DC-5934FBA0590F}" srcOrd="0" destOrd="0" presId="urn:microsoft.com/office/officeart/2008/layout/HorizontalMultiLevelHierarchy"/>
    <dgm:cxn modelId="{8CB85984-45CC-427E-AC06-D569658FF346}" type="presParOf" srcId="{DBA6F609-A23C-4BE1-94E5-EB1A3B9C85BF}" destId="{A9E9834B-6870-4D4B-BAF3-D416633A9E32}" srcOrd="1" destOrd="0" presId="urn:microsoft.com/office/officeart/2008/layout/HorizontalMultiLevelHierarchy"/>
    <dgm:cxn modelId="{9CC66DDE-D90C-4C53-AEF5-C4078F262179}" type="presParOf" srcId="{13F239AD-822A-4523-980A-86F9F9EA0710}" destId="{B9FB8072-3BD0-426B-9C67-8C6D32311BF8}" srcOrd="2" destOrd="0" presId="urn:microsoft.com/office/officeart/2008/layout/HorizontalMultiLevelHierarchy"/>
    <dgm:cxn modelId="{A8D13CF6-F71E-4A47-8343-7482742F0E4D}" type="presParOf" srcId="{B9FB8072-3BD0-426B-9C67-8C6D32311BF8}" destId="{5DAF957E-A788-45CA-82BB-48EFCDB0166F}" srcOrd="0" destOrd="0" presId="urn:microsoft.com/office/officeart/2008/layout/HorizontalMultiLevelHierarchy"/>
    <dgm:cxn modelId="{115E1794-8A42-464E-88A3-9BF26630F62C}" type="presParOf" srcId="{13F239AD-822A-4523-980A-86F9F9EA0710}" destId="{D10CDD6C-32E3-4EEB-9D2D-A78ED295AF8A}" srcOrd="3" destOrd="0" presId="urn:microsoft.com/office/officeart/2008/layout/HorizontalMultiLevelHierarchy"/>
    <dgm:cxn modelId="{F7C99851-1615-4CF4-8958-7BAE6E91EEDC}" type="presParOf" srcId="{D10CDD6C-32E3-4EEB-9D2D-A78ED295AF8A}" destId="{3434C155-D39A-4214-AFAF-9359B5259D4C}" srcOrd="0" destOrd="0" presId="urn:microsoft.com/office/officeart/2008/layout/HorizontalMultiLevelHierarchy"/>
    <dgm:cxn modelId="{9FA5DF6A-694B-4E46-A855-41DB7216ABEE}" type="presParOf" srcId="{D10CDD6C-32E3-4EEB-9D2D-A78ED295AF8A}" destId="{A5AF5EE2-01C5-4E8D-8204-EFB16FB3A7E0}" srcOrd="1" destOrd="0" presId="urn:microsoft.com/office/officeart/2008/layout/HorizontalMultiLevelHierarchy"/>
    <dgm:cxn modelId="{B986C462-36E3-4F58-AEFC-7B047FCE568E}" type="presParOf" srcId="{13F239AD-822A-4523-980A-86F9F9EA0710}" destId="{93DDBD20-6CF0-41FB-BAA9-822C4C16252D}" srcOrd="4" destOrd="0" presId="urn:microsoft.com/office/officeart/2008/layout/HorizontalMultiLevelHierarchy"/>
    <dgm:cxn modelId="{78B7ED0E-53D9-4783-9078-0ED5D4DAB46B}" type="presParOf" srcId="{93DDBD20-6CF0-41FB-BAA9-822C4C16252D}" destId="{187F61C9-50EE-4B3B-B3DB-DC48BA6DA210}" srcOrd="0" destOrd="0" presId="urn:microsoft.com/office/officeart/2008/layout/HorizontalMultiLevelHierarchy"/>
    <dgm:cxn modelId="{CE64A22B-8C0E-451D-8492-C081C6F24B7C}" type="presParOf" srcId="{13F239AD-822A-4523-980A-86F9F9EA0710}" destId="{DB0A3D6D-96E4-4E67-802A-76590C7F638F}" srcOrd="5" destOrd="0" presId="urn:microsoft.com/office/officeart/2008/layout/HorizontalMultiLevelHierarchy"/>
    <dgm:cxn modelId="{84A0B91C-143E-41DA-8312-E729F2F59EAD}" type="presParOf" srcId="{DB0A3D6D-96E4-4E67-802A-76590C7F638F}" destId="{E6F49A8B-4745-4158-AA0F-648BD64E347F}" srcOrd="0" destOrd="0" presId="urn:microsoft.com/office/officeart/2008/layout/HorizontalMultiLevelHierarchy"/>
    <dgm:cxn modelId="{3E17D45A-973A-4012-8BFB-8DFCE019B300}" type="presParOf" srcId="{DB0A3D6D-96E4-4E67-802A-76590C7F638F}" destId="{7FE5390D-16B9-4127-BA1E-3A7F1482AC5A}" srcOrd="1" destOrd="0" presId="urn:microsoft.com/office/officeart/2008/layout/HorizontalMultiLevelHierarchy"/>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480C943-7581-406E-977A-ACA1873C38A1}" type="doc">
      <dgm:prSet loTypeId="urn:microsoft.com/office/officeart/2005/8/layout/list1" loCatId="list" qsTypeId="urn:microsoft.com/office/officeart/2005/8/quickstyle/simple1" qsCatId="simple" csTypeId="urn:microsoft.com/office/officeart/2005/8/colors/colorful5" csCatId="colorful" phldr="1"/>
      <dgm:spPr/>
      <dgm:t>
        <a:bodyPr/>
        <a:lstStyle/>
        <a:p>
          <a:endParaRPr lang="fr-BE"/>
        </a:p>
      </dgm:t>
    </dgm:pt>
    <dgm:pt modelId="{71A938B8-01F9-4FCE-9754-8EFB318B7866}">
      <dgm:prSet phldrT="[Texte]" custT="1"/>
      <dgm:spPr/>
      <dgm:t>
        <a:bodyPr/>
        <a:lstStyle/>
        <a:p>
          <a:r>
            <a:rPr lang="fr-BE" sz="1200" b="1">
              <a:latin typeface="Tenorite" panose="00000500000000000000" pitchFamily="2" charset="0"/>
            </a:rPr>
            <a:t>Opportunités d’emploi (Janvier 2022 à octobre 2022) </a:t>
          </a:r>
        </a:p>
      </dgm:t>
    </dgm:pt>
    <dgm:pt modelId="{D5A7E6E6-151C-4156-91A4-0CD33C03493A}" type="parTrans" cxnId="{AAEE0786-2E8A-4090-9752-4E6AC0267151}">
      <dgm:prSet/>
      <dgm:spPr/>
      <dgm:t>
        <a:bodyPr/>
        <a:lstStyle/>
        <a:p>
          <a:endParaRPr lang="fr-BE" sz="1200" b="0">
            <a:latin typeface="Tenorite" panose="00000500000000000000" pitchFamily="2" charset="0"/>
          </a:endParaRPr>
        </a:p>
      </dgm:t>
    </dgm:pt>
    <dgm:pt modelId="{2EA10CC2-B32F-417B-8029-AB318B4F98AB}" type="sibTrans" cxnId="{AAEE0786-2E8A-4090-9752-4E6AC0267151}">
      <dgm:prSet/>
      <dgm:spPr/>
      <dgm:t>
        <a:bodyPr/>
        <a:lstStyle/>
        <a:p>
          <a:endParaRPr lang="fr-BE" sz="1200" b="0">
            <a:latin typeface="Tenorite" panose="00000500000000000000" pitchFamily="2" charset="0"/>
          </a:endParaRPr>
        </a:p>
      </dgm:t>
    </dgm:pt>
    <dgm:pt modelId="{B0447F7F-13D7-4348-9F21-50E5D435B70B}">
      <dgm:prSet custT="1"/>
      <dgm:spPr/>
      <dgm:t>
        <a:bodyPr/>
        <a:lstStyle/>
        <a:p>
          <a:r>
            <a:rPr lang="fr-BE" sz="1200" b="0">
              <a:latin typeface="Tenorite" panose="00000500000000000000" pitchFamily="2" charset="0"/>
            </a:rPr>
            <a:t>Baisse des opportunités d’emploi gérées par Le Forem ( 118 OE publiées en 2021) </a:t>
          </a:r>
        </a:p>
      </dgm:t>
    </dgm:pt>
    <dgm:pt modelId="{888F97E3-4D5E-4052-938C-59A7BD5D1173}" type="parTrans" cxnId="{971B1BE4-DDD3-4137-8B78-211E9B7894D0}">
      <dgm:prSet/>
      <dgm:spPr/>
      <dgm:t>
        <a:bodyPr/>
        <a:lstStyle/>
        <a:p>
          <a:endParaRPr lang="fr-BE" sz="1200" b="0">
            <a:latin typeface="Tenorite" panose="00000500000000000000" pitchFamily="2" charset="0"/>
          </a:endParaRPr>
        </a:p>
      </dgm:t>
    </dgm:pt>
    <dgm:pt modelId="{4B698647-07F8-4EEE-A392-E96AF764FE9C}" type="sibTrans" cxnId="{971B1BE4-DDD3-4137-8B78-211E9B7894D0}">
      <dgm:prSet/>
      <dgm:spPr/>
      <dgm:t>
        <a:bodyPr/>
        <a:lstStyle/>
        <a:p>
          <a:endParaRPr lang="fr-BE" sz="1200" b="0">
            <a:latin typeface="Tenorite" panose="00000500000000000000" pitchFamily="2" charset="0"/>
          </a:endParaRPr>
        </a:p>
      </dgm:t>
    </dgm:pt>
    <dgm:pt modelId="{D7266EC2-0E33-4102-A70F-486E7183924E}">
      <dgm:prSet custT="1"/>
      <dgm:spPr/>
      <dgm:t>
        <a:bodyPr/>
        <a:lstStyle/>
        <a:p>
          <a:r>
            <a:rPr lang="fr-BE" sz="1200" b="1">
              <a:latin typeface="Tenorite" panose="00000500000000000000" pitchFamily="2" charset="0"/>
            </a:rPr>
            <a:t>Tension marché du travail</a:t>
          </a:r>
        </a:p>
      </dgm:t>
    </dgm:pt>
    <dgm:pt modelId="{F229605C-70E4-4292-A4AE-8CDD4C25645E}" type="parTrans" cxnId="{9E993F8D-B312-4648-855E-6B002B5E8C60}">
      <dgm:prSet/>
      <dgm:spPr/>
      <dgm:t>
        <a:bodyPr/>
        <a:lstStyle/>
        <a:p>
          <a:endParaRPr lang="fr-BE" sz="1200" b="0">
            <a:latin typeface="Tenorite" panose="00000500000000000000" pitchFamily="2" charset="0"/>
          </a:endParaRPr>
        </a:p>
      </dgm:t>
    </dgm:pt>
    <dgm:pt modelId="{7541F751-226D-417D-B690-FD578D2B4F9B}" type="sibTrans" cxnId="{9E993F8D-B312-4648-855E-6B002B5E8C60}">
      <dgm:prSet/>
      <dgm:spPr/>
      <dgm:t>
        <a:bodyPr/>
        <a:lstStyle/>
        <a:p>
          <a:endParaRPr lang="fr-BE" sz="1200" b="0">
            <a:latin typeface="Tenorite" panose="00000500000000000000" pitchFamily="2" charset="0"/>
          </a:endParaRPr>
        </a:p>
      </dgm:t>
    </dgm:pt>
    <dgm:pt modelId="{01216C2D-E798-41CE-A414-4F379B02F662}">
      <dgm:prSet custT="1"/>
      <dgm:spPr/>
      <dgm:t>
        <a:bodyPr/>
        <a:lstStyle/>
        <a:p>
          <a:r>
            <a:rPr lang="fr-BE" sz="1200" b="0">
              <a:latin typeface="Tenorite" panose="00000500000000000000" pitchFamily="2" charset="0"/>
            </a:rPr>
            <a:t>Métier en pénurie 2023 en Wallonie</a:t>
          </a:r>
        </a:p>
      </dgm:t>
    </dgm:pt>
    <dgm:pt modelId="{652C9E10-2AB4-4152-98CF-665D7E6BF373}" type="parTrans" cxnId="{446635D6-17FD-40F1-BAD1-63DB4EEE1E0B}">
      <dgm:prSet/>
      <dgm:spPr/>
      <dgm:t>
        <a:bodyPr/>
        <a:lstStyle/>
        <a:p>
          <a:endParaRPr lang="fr-BE" sz="1200" b="0">
            <a:latin typeface="Tenorite" panose="00000500000000000000" pitchFamily="2" charset="0"/>
          </a:endParaRPr>
        </a:p>
      </dgm:t>
    </dgm:pt>
    <dgm:pt modelId="{F45F3FEB-D987-4510-BC6A-B952C7E15058}" type="sibTrans" cxnId="{446635D6-17FD-40F1-BAD1-63DB4EEE1E0B}">
      <dgm:prSet/>
      <dgm:spPr/>
      <dgm:t>
        <a:bodyPr/>
        <a:lstStyle/>
        <a:p>
          <a:endParaRPr lang="fr-BE" sz="1200" b="0">
            <a:latin typeface="Tenorite" panose="00000500000000000000" pitchFamily="2" charset="0"/>
          </a:endParaRPr>
        </a:p>
      </dgm:t>
    </dgm:pt>
    <dgm:pt modelId="{08882D52-BC84-438C-B636-546BCA7C5108}">
      <dgm:prSet custT="1"/>
      <dgm:spPr/>
      <dgm:t>
        <a:bodyPr/>
        <a:lstStyle/>
        <a:p>
          <a:r>
            <a:rPr lang="fr-BE" sz="1200" b="1">
              <a:latin typeface="Tenorite" panose="00000500000000000000" pitchFamily="2" charset="0"/>
            </a:rPr>
            <a:t>Enseignement &amp; Formation</a:t>
          </a:r>
        </a:p>
      </dgm:t>
    </dgm:pt>
    <dgm:pt modelId="{59194D0D-F268-4ECA-9A30-BBDFED782D71}" type="parTrans" cxnId="{39B602A5-98FE-44C9-AD5A-6C9189F45F14}">
      <dgm:prSet/>
      <dgm:spPr/>
      <dgm:t>
        <a:bodyPr/>
        <a:lstStyle/>
        <a:p>
          <a:endParaRPr lang="fr-BE" sz="1200" b="0">
            <a:latin typeface="Tenorite" panose="00000500000000000000" pitchFamily="2" charset="0"/>
          </a:endParaRPr>
        </a:p>
      </dgm:t>
    </dgm:pt>
    <dgm:pt modelId="{A9800E3C-51DB-4835-A01D-8E560DBDA13A}" type="sibTrans" cxnId="{39B602A5-98FE-44C9-AD5A-6C9189F45F14}">
      <dgm:prSet/>
      <dgm:spPr/>
      <dgm:t>
        <a:bodyPr/>
        <a:lstStyle/>
        <a:p>
          <a:endParaRPr lang="fr-BE" sz="1200" b="0">
            <a:latin typeface="Tenorite" panose="00000500000000000000" pitchFamily="2" charset="0"/>
          </a:endParaRPr>
        </a:p>
      </dgm:t>
    </dgm:pt>
    <dgm:pt modelId="{5B5C6C3C-FEAD-45A5-8FB5-B4D5D6773E88}">
      <dgm:prSet custT="1"/>
      <dgm:spPr/>
      <dgm:t>
        <a:bodyPr/>
        <a:lstStyle/>
        <a:p>
          <a:pPr>
            <a:buFont typeface="Arial" panose="020B0604020202020204" pitchFamily="34" charset="0"/>
            <a:buChar char="•"/>
          </a:pPr>
          <a:r>
            <a:rPr lang="fr-BE" sz="1200" b="1">
              <a:latin typeface="Tenorite" panose="00000500000000000000" pitchFamily="2" charset="0"/>
            </a:rPr>
            <a:t>Enseignement :</a:t>
          </a:r>
          <a:endParaRPr lang="fr-BE" sz="1200" b="0">
            <a:latin typeface="Tenorite" panose="00000500000000000000" pitchFamily="2" charset="0"/>
          </a:endParaRPr>
        </a:p>
      </dgm:t>
    </dgm:pt>
    <dgm:pt modelId="{1558DB5A-7E0C-48E3-80F3-084ED31D8734}" type="parTrans" cxnId="{A99748B0-21F0-4D2B-B1D9-87A834C9F4A7}">
      <dgm:prSet/>
      <dgm:spPr/>
      <dgm:t>
        <a:bodyPr/>
        <a:lstStyle/>
        <a:p>
          <a:endParaRPr lang="fr-BE" sz="1200" b="0">
            <a:latin typeface="Tenorite" panose="00000500000000000000" pitchFamily="2" charset="0"/>
          </a:endParaRPr>
        </a:p>
      </dgm:t>
    </dgm:pt>
    <dgm:pt modelId="{BB16BEA0-5D2A-406B-9C70-C9026278EAEC}" type="sibTrans" cxnId="{A99748B0-21F0-4D2B-B1D9-87A834C9F4A7}">
      <dgm:prSet/>
      <dgm:spPr/>
      <dgm:t>
        <a:bodyPr/>
        <a:lstStyle/>
        <a:p>
          <a:endParaRPr lang="fr-BE" sz="1200" b="0">
            <a:latin typeface="Tenorite" panose="00000500000000000000" pitchFamily="2" charset="0"/>
          </a:endParaRPr>
        </a:p>
      </dgm:t>
    </dgm:pt>
    <dgm:pt modelId="{0D0DF278-0785-4D05-AC25-C7C06D865269}">
      <dgm:prSet custT="1"/>
      <dgm:spPr/>
      <dgm:t>
        <a:bodyPr/>
        <a:lstStyle/>
        <a:p>
          <a:r>
            <a:rPr lang="fr-BE" sz="1200">
              <a:latin typeface="Tenorite" panose="00000500000000000000" pitchFamily="2" charset="0"/>
            </a:rPr>
            <a:t>47 opportunités d’emploi pour le métier</a:t>
          </a:r>
          <a:endParaRPr lang="fr-BE" sz="1200" b="0">
            <a:latin typeface="Tenorite" panose="00000500000000000000" pitchFamily="2" charset="0"/>
          </a:endParaRPr>
        </a:p>
      </dgm:t>
    </dgm:pt>
    <dgm:pt modelId="{6834D3AA-37C7-47BE-AB09-48B9807F518B}" type="parTrans" cxnId="{95F9F642-78B6-4B11-B7DB-E1AB5C5E55D1}">
      <dgm:prSet/>
      <dgm:spPr/>
      <dgm:t>
        <a:bodyPr/>
        <a:lstStyle/>
        <a:p>
          <a:endParaRPr lang="fr-BE" sz="1200">
            <a:latin typeface="Tenorite" panose="00000500000000000000" pitchFamily="2" charset="0"/>
          </a:endParaRPr>
        </a:p>
      </dgm:t>
    </dgm:pt>
    <dgm:pt modelId="{D8F0E968-5153-418F-9F8E-C16195FEEB8E}" type="sibTrans" cxnId="{95F9F642-78B6-4B11-B7DB-E1AB5C5E55D1}">
      <dgm:prSet/>
      <dgm:spPr/>
      <dgm:t>
        <a:bodyPr/>
        <a:lstStyle/>
        <a:p>
          <a:endParaRPr lang="fr-BE" sz="1200">
            <a:latin typeface="Tenorite" panose="00000500000000000000" pitchFamily="2" charset="0"/>
          </a:endParaRPr>
        </a:p>
      </dgm:t>
    </dgm:pt>
    <dgm:pt modelId="{4FBB0414-2182-4A2A-9D10-1F56A0333713}">
      <dgm:prSet custT="1"/>
      <dgm:spPr/>
      <dgm:t>
        <a:bodyPr/>
        <a:lstStyle/>
        <a:p>
          <a:r>
            <a:rPr lang="fr-BE" sz="1200" b="0">
              <a:latin typeface="Tenorite" panose="00000500000000000000" pitchFamily="2" charset="0"/>
            </a:rPr>
            <a:t>Métier porteur sur le marché de l’emploi wallon 2022</a:t>
          </a:r>
        </a:p>
      </dgm:t>
    </dgm:pt>
    <dgm:pt modelId="{328EC392-3B87-42BC-B9A3-C9744D231BF8}" type="parTrans" cxnId="{C6D29959-22DA-4434-8002-C05CABC29D72}">
      <dgm:prSet/>
      <dgm:spPr/>
      <dgm:t>
        <a:bodyPr/>
        <a:lstStyle/>
        <a:p>
          <a:endParaRPr lang="fr-BE"/>
        </a:p>
      </dgm:t>
    </dgm:pt>
    <dgm:pt modelId="{BE8B6369-D167-4560-86ED-E600B354BB17}" type="sibTrans" cxnId="{C6D29959-22DA-4434-8002-C05CABC29D72}">
      <dgm:prSet/>
      <dgm:spPr/>
      <dgm:t>
        <a:bodyPr/>
        <a:lstStyle/>
        <a:p>
          <a:endParaRPr lang="fr-BE"/>
        </a:p>
      </dgm:t>
    </dgm:pt>
    <dgm:pt modelId="{F26E629A-2086-4744-A75C-57C5054F5B8B}">
      <dgm:prSet custT="1"/>
      <dgm:spPr/>
      <dgm:t>
        <a:bodyPr/>
        <a:lstStyle/>
        <a:p>
          <a:pPr>
            <a:buFont typeface="Arial" panose="020B0604020202020204" pitchFamily="34" charset="0"/>
            <a:buChar char="•"/>
          </a:pPr>
          <a:r>
            <a:rPr lang="fr-BE" sz="1200" b="0">
              <a:latin typeface="Tenorite" panose="00000500000000000000" pitchFamily="2" charset="0"/>
            </a:rPr>
            <a:t>Projet d’ouverture septembre 2023</a:t>
          </a:r>
        </a:p>
      </dgm:t>
    </dgm:pt>
    <dgm:pt modelId="{32A6D80A-826A-4B48-84F0-933463D21ACB}" type="parTrans" cxnId="{AAA9D9D9-4FE0-4841-850B-7BB09F776F8C}">
      <dgm:prSet/>
      <dgm:spPr/>
      <dgm:t>
        <a:bodyPr/>
        <a:lstStyle/>
        <a:p>
          <a:endParaRPr lang="fr-BE"/>
        </a:p>
      </dgm:t>
    </dgm:pt>
    <dgm:pt modelId="{ED15C214-F98E-4900-ADB9-CEC97058FD67}" type="sibTrans" cxnId="{AAA9D9D9-4FE0-4841-850B-7BB09F776F8C}">
      <dgm:prSet/>
      <dgm:spPr/>
      <dgm:t>
        <a:bodyPr/>
        <a:lstStyle/>
        <a:p>
          <a:endParaRPr lang="fr-BE"/>
        </a:p>
      </dgm:t>
    </dgm:pt>
    <dgm:pt modelId="{9941AB1F-C35C-4B52-911D-8006771A92B7}">
      <dgm:prSet custT="1"/>
      <dgm:spPr/>
      <dgm:t>
        <a:bodyPr/>
        <a:lstStyle/>
        <a:p>
          <a:pPr>
            <a:buFont typeface="Arial" panose="020B0604020202020204" pitchFamily="34" charset="0"/>
            <a:buChar char="•"/>
          </a:pPr>
          <a:r>
            <a:rPr lang="fr-BE" sz="1200" b="0">
              <a:latin typeface="Tenorite" panose="00000500000000000000" pitchFamily="2" charset="0"/>
            </a:rPr>
            <a:t>1 filière de d’enseignement en difficulté de recrutement	</a:t>
          </a:r>
        </a:p>
      </dgm:t>
    </dgm:pt>
    <dgm:pt modelId="{F7B4232F-8B4B-4F1D-B0B6-8897C7AD6FBE}" type="parTrans" cxnId="{AFEA1F4F-8594-4701-86B8-0FE8277B8FAE}">
      <dgm:prSet/>
      <dgm:spPr/>
    </dgm:pt>
    <dgm:pt modelId="{A9A53286-F2B8-4439-999D-B5B86CCC9953}" type="sibTrans" cxnId="{AFEA1F4F-8594-4701-86B8-0FE8277B8FAE}">
      <dgm:prSet/>
      <dgm:spPr/>
    </dgm:pt>
    <dgm:pt modelId="{E905C45D-8904-4445-81D9-DC2A79FFF1AF}" type="pres">
      <dgm:prSet presAssocID="{F480C943-7581-406E-977A-ACA1873C38A1}" presName="linear" presStyleCnt="0">
        <dgm:presLayoutVars>
          <dgm:dir/>
          <dgm:animLvl val="lvl"/>
          <dgm:resizeHandles val="exact"/>
        </dgm:presLayoutVars>
      </dgm:prSet>
      <dgm:spPr/>
    </dgm:pt>
    <dgm:pt modelId="{37A53378-419A-418A-94B9-E011FA298843}" type="pres">
      <dgm:prSet presAssocID="{71A938B8-01F9-4FCE-9754-8EFB318B7866}" presName="parentLin" presStyleCnt="0"/>
      <dgm:spPr/>
    </dgm:pt>
    <dgm:pt modelId="{F6D96878-840C-412D-9C4F-64CE96286ED8}" type="pres">
      <dgm:prSet presAssocID="{71A938B8-01F9-4FCE-9754-8EFB318B7866}" presName="parentLeftMargin" presStyleLbl="node1" presStyleIdx="0" presStyleCnt="3"/>
      <dgm:spPr/>
    </dgm:pt>
    <dgm:pt modelId="{5BBD3919-B024-4F7B-9EE2-573171197B7C}" type="pres">
      <dgm:prSet presAssocID="{71A938B8-01F9-4FCE-9754-8EFB318B7866}" presName="parentText" presStyleLbl="node1" presStyleIdx="0" presStyleCnt="3" custLinFactNeighborX="-369" custLinFactNeighborY="6067">
        <dgm:presLayoutVars>
          <dgm:chMax val="0"/>
          <dgm:bulletEnabled val="1"/>
        </dgm:presLayoutVars>
      </dgm:prSet>
      <dgm:spPr>
        <a:prstGeom prst="rect">
          <a:avLst/>
        </a:prstGeom>
      </dgm:spPr>
    </dgm:pt>
    <dgm:pt modelId="{D17027EE-3A04-40A8-A696-4A5F1DE3A63C}" type="pres">
      <dgm:prSet presAssocID="{71A938B8-01F9-4FCE-9754-8EFB318B7866}" presName="negativeSpace" presStyleCnt="0"/>
      <dgm:spPr/>
    </dgm:pt>
    <dgm:pt modelId="{D179D53C-CFEC-4B9A-89A2-56662B485ADA}" type="pres">
      <dgm:prSet presAssocID="{71A938B8-01F9-4FCE-9754-8EFB318B7866}" presName="childText" presStyleLbl="conFgAcc1" presStyleIdx="0" presStyleCnt="3">
        <dgm:presLayoutVars>
          <dgm:bulletEnabled val="1"/>
        </dgm:presLayoutVars>
      </dgm:prSet>
      <dgm:spPr/>
    </dgm:pt>
    <dgm:pt modelId="{1D1EDE13-BC9C-4116-B7CA-D2E1BE86585A}" type="pres">
      <dgm:prSet presAssocID="{2EA10CC2-B32F-417B-8029-AB318B4F98AB}" presName="spaceBetweenRectangles" presStyleCnt="0"/>
      <dgm:spPr/>
    </dgm:pt>
    <dgm:pt modelId="{6DEF3D16-E4D7-465D-B436-3595737D410F}" type="pres">
      <dgm:prSet presAssocID="{D7266EC2-0E33-4102-A70F-486E7183924E}" presName="parentLin" presStyleCnt="0"/>
      <dgm:spPr/>
    </dgm:pt>
    <dgm:pt modelId="{CC22C34E-9FD8-4692-A184-AA768350D20D}" type="pres">
      <dgm:prSet presAssocID="{D7266EC2-0E33-4102-A70F-486E7183924E}" presName="parentLeftMargin" presStyleLbl="node1" presStyleIdx="0" presStyleCnt="3"/>
      <dgm:spPr/>
    </dgm:pt>
    <dgm:pt modelId="{28EA0969-EACA-4ADB-9D89-FDA808C66823}" type="pres">
      <dgm:prSet presAssocID="{D7266EC2-0E33-4102-A70F-486E7183924E}" presName="parentText" presStyleLbl="node1" presStyleIdx="1" presStyleCnt="3" custLinFactNeighborX="-369" custLinFactNeighborY="3882">
        <dgm:presLayoutVars>
          <dgm:chMax val="0"/>
          <dgm:bulletEnabled val="1"/>
        </dgm:presLayoutVars>
      </dgm:prSet>
      <dgm:spPr>
        <a:prstGeom prst="rect">
          <a:avLst/>
        </a:prstGeom>
      </dgm:spPr>
    </dgm:pt>
    <dgm:pt modelId="{D86D57A7-BBA1-43E4-8C1B-2AE01775A600}" type="pres">
      <dgm:prSet presAssocID="{D7266EC2-0E33-4102-A70F-486E7183924E}" presName="negativeSpace" presStyleCnt="0"/>
      <dgm:spPr/>
    </dgm:pt>
    <dgm:pt modelId="{F52CB099-74EB-4255-8B6D-8B4A4049E4A7}" type="pres">
      <dgm:prSet presAssocID="{D7266EC2-0E33-4102-A70F-486E7183924E}" presName="childText" presStyleLbl="conFgAcc1" presStyleIdx="1" presStyleCnt="3">
        <dgm:presLayoutVars>
          <dgm:bulletEnabled val="1"/>
        </dgm:presLayoutVars>
      </dgm:prSet>
      <dgm:spPr/>
    </dgm:pt>
    <dgm:pt modelId="{48BCBD36-5A1E-44C9-9BDF-2313E97E53D4}" type="pres">
      <dgm:prSet presAssocID="{7541F751-226D-417D-B690-FD578D2B4F9B}" presName="spaceBetweenRectangles" presStyleCnt="0"/>
      <dgm:spPr/>
    </dgm:pt>
    <dgm:pt modelId="{693971E3-7336-489E-BB9B-2156DC0E0DB0}" type="pres">
      <dgm:prSet presAssocID="{08882D52-BC84-438C-B636-546BCA7C5108}" presName="parentLin" presStyleCnt="0"/>
      <dgm:spPr/>
    </dgm:pt>
    <dgm:pt modelId="{2A718D48-49F1-43AB-B6FF-3F456143A217}" type="pres">
      <dgm:prSet presAssocID="{08882D52-BC84-438C-B636-546BCA7C5108}" presName="parentLeftMargin" presStyleLbl="node1" presStyleIdx="1" presStyleCnt="3"/>
      <dgm:spPr/>
    </dgm:pt>
    <dgm:pt modelId="{7F47EDFF-66C8-4231-B9AA-A969EA7516FD}" type="pres">
      <dgm:prSet presAssocID="{08882D52-BC84-438C-B636-546BCA7C5108}" presName="parentText" presStyleLbl="node1" presStyleIdx="2" presStyleCnt="3">
        <dgm:presLayoutVars>
          <dgm:chMax val="0"/>
          <dgm:bulletEnabled val="1"/>
        </dgm:presLayoutVars>
      </dgm:prSet>
      <dgm:spPr>
        <a:prstGeom prst="rect">
          <a:avLst/>
        </a:prstGeom>
      </dgm:spPr>
    </dgm:pt>
    <dgm:pt modelId="{0BE5B423-0946-4E97-B4A3-EDF2D7647E09}" type="pres">
      <dgm:prSet presAssocID="{08882D52-BC84-438C-B636-546BCA7C5108}" presName="negativeSpace" presStyleCnt="0"/>
      <dgm:spPr/>
    </dgm:pt>
    <dgm:pt modelId="{5EB2F8B5-CA3F-4EBA-B566-21BA56026645}" type="pres">
      <dgm:prSet presAssocID="{08882D52-BC84-438C-B636-546BCA7C5108}" presName="childText" presStyleLbl="conFgAcc1" presStyleIdx="2" presStyleCnt="3">
        <dgm:presLayoutVars>
          <dgm:bulletEnabled val="1"/>
        </dgm:presLayoutVars>
      </dgm:prSet>
      <dgm:spPr/>
    </dgm:pt>
  </dgm:ptLst>
  <dgm:cxnLst>
    <dgm:cxn modelId="{64DC6505-0477-452F-80FB-196AAC8E38BF}" type="presOf" srcId="{71A938B8-01F9-4FCE-9754-8EFB318B7866}" destId="{5BBD3919-B024-4F7B-9EE2-573171197B7C}" srcOrd="1" destOrd="0" presId="urn:microsoft.com/office/officeart/2005/8/layout/list1"/>
    <dgm:cxn modelId="{3B6FC40E-1FA5-44D0-8CC9-E20D8218C851}" type="presOf" srcId="{F26E629A-2086-4744-A75C-57C5054F5B8B}" destId="{5EB2F8B5-CA3F-4EBA-B566-21BA56026645}" srcOrd="0" destOrd="1" presId="urn:microsoft.com/office/officeart/2005/8/layout/list1"/>
    <dgm:cxn modelId="{7B35D721-7B19-4987-BE11-2B4D05D9EA26}" type="presOf" srcId="{08882D52-BC84-438C-B636-546BCA7C5108}" destId="{2A718D48-49F1-43AB-B6FF-3F456143A217}" srcOrd="0" destOrd="0" presId="urn:microsoft.com/office/officeart/2005/8/layout/list1"/>
    <dgm:cxn modelId="{7CCEFE5B-0495-4EA3-A61E-CECDA2CED75D}" type="presOf" srcId="{71A938B8-01F9-4FCE-9754-8EFB318B7866}" destId="{F6D96878-840C-412D-9C4F-64CE96286ED8}" srcOrd="0" destOrd="0" presId="urn:microsoft.com/office/officeart/2005/8/layout/list1"/>
    <dgm:cxn modelId="{95F9F642-78B6-4B11-B7DB-E1AB5C5E55D1}" srcId="{71A938B8-01F9-4FCE-9754-8EFB318B7866}" destId="{0D0DF278-0785-4D05-AC25-C7C06D865269}" srcOrd="0" destOrd="0" parTransId="{6834D3AA-37C7-47BE-AB09-48B9807F518B}" sibTransId="{D8F0E968-5153-418F-9F8E-C16195FEEB8E}"/>
    <dgm:cxn modelId="{1F090646-C679-441B-ACBE-4CA14A942CB0}" type="presOf" srcId="{D7266EC2-0E33-4102-A70F-486E7183924E}" destId="{28EA0969-EACA-4ADB-9D89-FDA808C66823}" srcOrd="1" destOrd="0" presId="urn:microsoft.com/office/officeart/2005/8/layout/list1"/>
    <dgm:cxn modelId="{C6550A4A-F760-4EC7-A4FA-A1FABFA130B9}" type="presOf" srcId="{5B5C6C3C-FEAD-45A5-8FB5-B4D5D6773E88}" destId="{5EB2F8B5-CA3F-4EBA-B566-21BA56026645}" srcOrd="0" destOrd="0" presId="urn:microsoft.com/office/officeart/2005/8/layout/list1"/>
    <dgm:cxn modelId="{08FB076C-C744-442B-82B9-EB908113463F}" type="presOf" srcId="{4FBB0414-2182-4A2A-9D10-1F56A0333713}" destId="{F52CB099-74EB-4255-8B6D-8B4A4049E4A7}" srcOrd="0" destOrd="1" presId="urn:microsoft.com/office/officeart/2005/8/layout/list1"/>
    <dgm:cxn modelId="{1FDBA74D-960B-48AA-A0AA-4E160CA8E79F}" type="presOf" srcId="{0D0DF278-0785-4D05-AC25-C7C06D865269}" destId="{D179D53C-CFEC-4B9A-89A2-56662B485ADA}" srcOrd="0" destOrd="0" presId="urn:microsoft.com/office/officeart/2005/8/layout/list1"/>
    <dgm:cxn modelId="{AFEA1F4F-8594-4701-86B8-0FE8277B8FAE}" srcId="{5B5C6C3C-FEAD-45A5-8FB5-B4D5D6773E88}" destId="{9941AB1F-C35C-4B52-911D-8006771A92B7}" srcOrd="1" destOrd="0" parTransId="{F7B4232F-8B4B-4F1D-B0B6-8897C7AD6FBE}" sibTransId="{A9A53286-F2B8-4439-999D-B5B86CCC9953}"/>
    <dgm:cxn modelId="{C6D29959-22DA-4434-8002-C05CABC29D72}" srcId="{D7266EC2-0E33-4102-A70F-486E7183924E}" destId="{4FBB0414-2182-4A2A-9D10-1F56A0333713}" srcOrd="1" destOrd="0" parTransId="{328EC392-3B87-42BC-B9A3-C9744D231BF8}" sibTransId="{BE8B6369-D167-4560-86ED-E600B354BB17}"/>
    <dgm:cxn modelId="{1F5EDD59-872F-48D1-B818-8AD3E1AC98A7}" type="presOf" srcId="{B0447F7F-13D7-4348-9F21-50E5D435B70B}" destId="{D179D53C-CFEC-4B9A-89A2-56662B485ADA}" srcOrd="0" destOrd="1" presId="urn:microsoft.com/office/officeart/2005/8/layout/list1"/>
    <dgm:cxn modelId="{2245457B-B590-4399-A99F-C3309C7C6E4C}" type="presOf" srcId="{9941AB1F-C35C-4B52-911D-8006771A92B7}" destId="{5EB2F8B5-CA3F-4EBA-B566-21BA56026645}" srcOrd="0" destOrd="2" presId="urn:microsoft.com/office/officeart/2005/8/layout/list1"/>
    <dgm:cxn modelId="{C5673B82-BFE3-4D62-9617-A3D8C5B6D768}" type="presOf" srcId="{08882D52-BC84-438C-B636-546BCA7C5108}" destId="{7F47EDFF-66C8-4231-B9AA-A969EA7516FD}" srcOrd="1" destOrd="0" presId="urn:microsoft.com/office/officeart/2005/8/layout/list1"/>
    <dgm:cxn modelId="{AAEE0786-2E8A-4090-9752-4E6AC0267151}" srcId="{F480C943-7581-406E-977A-ACA1873C38A1}" destId="{71A938B8-01F9-4FCE-9754-8EFB318B7866}" srcOrd="0" destOrd="0" parTransId="{D5A7E6E6-151C-4156-91A4-0CD33C03493A}" sibTransId="{2EA10CC2-B32F-417B-8029-AB318B4F98AB}"/>
    <dgm:cxn modelId="{9E993F8D-B312-4648-855E-6B002B5E8C60}" srcId="{F480C943-7581-406E-977A-ACA1873C38A1}" destId="{D7266EC2-0E33-4102-A70F-486E7183924E}" srcOrd="1" destOrd="0" parTransId="{F229605C-70E4-4292-A4AE-8CDD4C25645E}" sibTransId="{7541F751-226D-417D-B690-FD578D2B4F9B}"/>
    <dgm:cxn modelId="{39B602A5-98FE-44C9-AD5A-6C9189F45F14}" srcId="{F480C943-7581-406E-977A-ACA1873C38A1}" destId="{08882D52-BC84-438C-B636-546BCA7C5108}" srcOrd="2" destOrd="0" parTransId="{59194D0D-F268-4ECA-9A30-BBDFED782D71}" sibTransId="{A9800E3C-51DB-4835-A01D-8E560DBDA13A}"/>
    <dgm:cxn modelId="{A99748B0-21F0-4D2B-B1D9-87A834C9F4A7}" srcId="{08882D52-BC84-438C-B636-546BCA7C5108}" destId="{5B5C6C3C-FEAD-45A5-8FB5-B4D5D6773E88}" srcOrd="0" destOrd="0" parTransId="{1558DB5A-7E0C-48E3-80F3-084ED31D8734}" sibTransId="{BB16BEA0-5D2A-406B-9C70-C9026278EAEC}"/>
    <dgm:cxn modelId="{D68599C1-4A2A-4AF8-AFCB-73D052FABD5E}" type="presOf" srcId="{01216C2D-E798-41CE-A414-4F379B02F662}" destId="{F52CB099-74EB-4255-8B6D-8B4A4049E4A7}" srcOrd="0" destOrd="0" presId="urn:microsoft.com/office/officeart/2005/8/layout/list1"/>
    <dgm:cxn modelId="{446635D6-17FD-40F1-BAD1-63DB4EEE1E0B}" srcId="{D7266EC2-0E33-4102-A70F-486E7183924E}" destId="{01216C2D-E798-41CE-A414-4F379B02F662}" srcOrd="0" destOrd="0" parTransId="{652C9E10-2AB4-4152-98CF-665D7E6BF373}" sibTransId="{F45F3FEB-D987-4510-BC6A-B952C7E15058}"/>
    <dgm:cxn modelId="{AAA9D9D9-4FE0-4841-850B-7BB09F776F8C}" srcId="{5B5C6C3C-FEAD-45A5-8FB5-B4D5D6773E88}" destId="{F26E629A-2086-4744-A75C-57C5054F5B8B}" srcOrd="0" destOrd="0" parTransId="{32A6D80A-826A-4B48-84F0-933463D21ACB}" sibTransId="{ED15C214-F98E-4900-ADB9-CEC97058FD67}"/>
    <dgm:cxn modelId="{971B1BE4-DDD3-4137-8B78-211E9B7894D0}" srcId="{71A938B8-01F9-4FCE-9754-8EFB318B7866}" destId="{B0447F7F-13D7-4348-9F21-50E5D435B70B}" srcOrd="1" destOrd="0" parTransId="{888F97E3-4D5E-4052-938C-59A7BD5D1173}" sibTransId="{4B698647-07F8-4EEE-A392-E96AF764FE9C}"/>
    <dgm:cxn modelId="{1AC27FF6-F668-46D5-9577-6B42923FA84C}" type="presOf" srcId="{F480C943-7581-406E-977A-ACA1873C38A1}" destId="{E905C45D-8904-4445-81D9-DC2A79FFF1AF}" srcOrd="0" destOrd="0" presId="urn:microsoft.com/office/officeart/2005/8/layout/list1"/>
    <dgm:cxn modelId="{A726F0FE-F403-440A-A16B-0E2B45D2A8AD}" type="presOf" srcId="{D7266EC2-0E33-4102-A70F-486E7183924E}" destId="{CC22C34E-9FD8-4692-A184-AA768350D20D}" srcOrd="0" destOrd="0" presId="urn:microsoft.com/office/officeart/2005/8/layout/list1"/>
    <dgm:cxn modelId="{695D7A49-328E-4F8E-B936-E90130803190}" type="presParOf" srcId="{E905C45D-8904-4445-81D9-DC2A79FFF1AF}" destId="{37A53378-419A-418A-94B9-E011FA298843}" srcOrd="0" destOrd="0" presId="urn:microsoft.com/office/officeart/2005/8/layout/list1"/>
    <dgm:cxn modelId="{9A694A2E-0479-4EC6-B5E1-5B5E8AEB10EF}" type="presParOf" srcId="{37A53378-419A-418A-94B9-E011FA298843}" destId="{F6D96878-840C-412D-9C4F-64CE96286ED8}" srcOrd="0" destOrd="0" presId="urn:microsoft.com/office/officeart/2005/8/layout/list1"/>
    <dgm:cxn modelId="{5DBDAEB5-04DF-4852-AD1D-6628B2A419F0}" type="presParOf" srcId="{37A53378-419A-418A-94B9-E011FA298843}" destId="{5BBD3919-B024-4F7B-9EE2-573171197B7C}" srcOrd="1" destOrd="0" presId="urn:microsoft.com/office/officeart/2005/8/layout/list1"/>
    <dgm:cxn modelId="{58DE4587-2A38-44A6-A7B9-D8278136DEBC}" type="presParOf" srcId="{E905C45D-8904-4445-81D9-DC2A79FFF1AF}" destId="{D17027EE-3A04-40A8-A696-4A5F1DE3A63C}" srcOrd="1" destOrd="0" presId="urn:microsoft.com/office/officeart/2005/8/layout/list1"/>
    <dgm:cxn modelId="{EBA43896-A9BE-4D12-8C5B-C495C3F10622}" type="presParOf" srcId="{E905C45D-8904-4445-81D9-DC2A79FFF1AF}" destId="{D179D53C-CFEC-4B9A-89A2-56662B485ADA}" srcOrd="2" destOrd="0" presId="urn:microsoft.com/office/officeart/2005/8/layout/list1"/>
    <dgm:cxn modelId="{57EEC5F9-1908-4630-8FDF-100570459A9E}" type="presParOf" srcId="{E905C45D-8904-4445-81D9-DC2A79FFF1AF}" destId="{1D1EDE13-BC9C-4116-B7CA-D2E1BE86585A}" srcOrd="3" destOrd="0" presId="urn:microsoft.com/office/officeart/2005/8/layout/list1"/>
    <dgm:cxn modelId="{899A47BB-D1CC-4369-97AE-CF4CB29A7AFB}" type="presParOf" srcId="{E905C45D-8904-4445-81D9-DC2A79FFF1AF}" destId="{6DEF3D16-E4D7-465D-B436-3595737D410F}" srcOrd="4" destOrd="0" presId="urn:microsoft.com/office/officeart/2005/8/layout/list1"/>
    <dgm:cxn modelId="{E3F9E683-321C-4C62-A611-14C399AAD69A}" type="presParOf" srcId="{6DEF3D16-E4D7-465D-B436-3595737D410F}" destId="{CC22C34E-9FD8-4692-A184-AA768350D20D}" srcOrd="0" destOrd="0" presId="urn:microsoft.com/office/officeart/2005/8/layout/list1"/>
    <dgm:cxn modelId="{27806AC1-ACD8-4231-A067-B69103E00721}" type="presParOf" srcId="{6DEF3D16-E4D7-465D-B436-3595737D410F}" destId="{28EA0969-EACA-4ADB-9D89-FDA808C66823}" srcOrd="1" destOrd="0" presId="urn:microsoft.com/office/officeart/2005/8/layout/list1"/>
    <dgm:cxn modelId="{9EB43386-CDB6-41AD-9E4D-473C71FC239F}" type="presParOf" srcId="{E905C45D-8904-4445-81D9-DC2A79FFF1AF}" destId="{D86D57A7-BBA1-43E4-8C1B-2AE01775A600}" srcOrd="5" destOrd="0" presId="urn:microsoft.com/office/officeart/2005/8/layout/list1"/>
    <dgm:cxn modelId="{231C189E-55B5-4807-9C93-49E45E5BC69D}" type="presParOf" srcId="{E905C45D-8904-4445-81D9-DC2A79FFF1AF}" destId="{F52CB099-74EB-4255-8B6D-8B4A4049E4A7}" srcOrd="6" destOrd="0" presId="urn:microsoft.com/office/officeart/2005/8/layout/list1"/>
    <dgm:cxn modelId="{9AF9AB2F-1D03-45D6-8577-A2DD06E17A7C}" type="presParOf" srcId="{E905C45D-8904-4445-81D9-DC2A79FFF1AF}" destId="{48BCBD36-5A1E-44C9-9BDF-2313E97E53D4}" srcOrd="7" destOrd="0" presId="urn:microsoft.com/office/officeart/2005/8/layout/list1"/>
    <dgm:cxn modelId="{40B2E4FB-5613-4F04-AD3C-AE838684CEAC}" type="presParOf" srcId="{E905C45D-8904-4445-81D9-DC2A79FFF1AF}" destId="{693971E3-7336-489E-BB9B-2156DC0E0DB0}" srcOrd="8" destOrd="0" presId="urn:microsoft.com/office/officeart/2005/8/layout/list1"/>
    <dgm:cxn modelId="{DCD52AF8-7543-475A-9B5C-54489A51F281}" type="presParOf" srcId="{693971E3-7336-489E-BB9B-2156DC0E0DB0}" destId="{2A718D48-49F1-43AB-B6FF-3F456143A217}" srcOrd="0" destOrd="0" presId="urn:microsoft.com/office/officeart/2005/8/layout/list1"/>
    <dgm:cxn modelId="{43FD39EA-967A-47AA-BC68-6159ABCC632E}" type="presParOf" srcId="{693971E3-7336-489E-BB9B-2156DC0E0DB0}" destId="{7F47EDFF-66C8-4231-B9AA-A969EA7516FD}" srcOrd="1" destOrd="0" presId="urn:microsoft.com/office/officeart/2005/8/layout/list1"/>
    <dgm:cxn modelId="{D9A589A6-CCBA-4C97-9AEB-C7A6326D0D95}" type="presParOf" srcId="{E905C45D-8904-4445-81D9-DC2A79FFF1AF}" destId="{0BE5B423-0946-4E97-B4A3-EDF2D7647E09}" srcOrd="9" destOrd="0" presId="urn:microsoft.com/office/officeart/2005/8/layout/list1"/>
    <dgm:cxn modelId="{06C20FEE-99A9-426A-B1F5-DFCEDB38D30A}" type="presParOf" srcId="{E905C45D-8904-4445-81D9-DC2A79FFF1AF}" destId="{5EB2F8B5-CA3F-4EBA-B566-21BA56026645}"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480C943-7581-406E-977A-ACA1873C38A1}" type="doc">
      <dgm:prSet loTypeId="urn:microsoft.com/office/officeart/2005/8/layout/list1" loCatId="list" qsTypeId="urn:microsoft.com/office/officeart/2005/8/quickstyle/simple1" qsCatId="simple" csTypeId="urn:microsoft.com/office/officeart/2005/8/colors/colorful5" csCatId="colorful" phldr="1"/>
      <dgm:spPr/>
      <dgm:t>
        <a:bodyPr/>
        <a:lstStyle/>
        <a:p>
          <a:endParaRPr lang="fr-BE"/>
        </a:p>
      </dgm:t>
    </dgm:pt>
    <dgm:pt modelId="{71A938B8-01F9-4FCE-9754-8EFB318B7866}">
      <dgm:prSet phldrT="[Texte]" custT="1"/>
      <dgm:spPr/>
      <dgm:t>
        <a:bodyPr/>
        <a:lstStyle/>
        <a:p>
          <a:r>
            <a:rPr lang="fr-BE" sz="1200" b="1">
              <a:latin typeface="Tenorite" panose="00000500000000000000" pitchFamily="2" charset="0"/>
            </a:rPr>
            <a:t>Opportunités d’emploi (Janvier 2022 à octobre 2022) </a:t>
          </a:r>
        </a:p>
      </dgm:t>
    </dgm:pt>
    <dgm:pt modelId="{D5A7E6E6-151C-4156-91A4-0CD33C03493A}" type="parTrans" cxnId="{AAEE0786-2E8A-4090-9752-4E6AC0267151}">
      <dgm:prSet/>
      <dgm:spPr/>
      <dgm:t>
        <a:bodyPr/>
        <a:lstStyle/>
        <a:p>
          <a:endParaRPr lang="fr-BE" sz="1200" b="0">
            <a:latin typeface="Tenorite" panose="00000500000000000000" pitchFamily="2" charset="0"/>
          </a:endParaRPr>
        </a:p>
      </dgm:t>
    </dgm:pt>
    <dgm:pt modelId="{2EA10CC2-B32F-417B-8029-AB318B4F98AB}" type="sibTrans" cxnId="{AAEE0786-2E8A-4090-9752-4E6AC0267151}">
      <dgm:prSet/>
      <dgm:spPr/>
      <dgm:t>
        <a:bodyPr/>
        <a:lstStyle/>
        <a:p>
          <a:endParaRPr lang="fr-BE" sz="1200" b="0">
            <a:latin typeface="Tenorite" panose="00000500000000000000" pitchFamily="2" charset="0"/>
          </a:endParaRPr>
        </a:p>
      </dgm:t>
    </dgm:pt>
    <dgm:pt modelId="{B0447F7F-13D7-4348-9F21-50E5D435B70B}">
      <dgm:prSet custT="1"/>
      <dgm:spPr/>
      <dgm:t>
        <a:bodyPr/>
        <a:lstStyle/>
        <a:p>
          <a:r>
            <a:rPr lang="fr-BE" sz="1200" b="0">
              <a:latin typeface="Tenorite" panose="00000500000000000000" pitchFamily="2" charset="0"/>
            </a:rPr>
            <a:t>Baisse des opportunités d’emploi gérées par Le Forem (30 OE publiées en 2021) </a:t>
          </a:r>
        </a:p>
      </dgm:t>
    </dgm:pt>
    <dgm:pt modelId="{888F97E3-4D5E-4052-938C-59A7BD5D1173}" type="parTrans" cxnId="{971B1BE4-DDD3-4137-8B78-211E9B7894D0}">
      <dgm:prSet/>
      <dgm:spPr/>
      <dgm:t>
        <a:bodyPr/>
        <a:lstStyle/>
        <a:p>
          <a:endParaRPr lang="fr-BE" sz="1200" b="0">
            <a:latin typeface="Tenorite" panose="00000500000000000000" pitchFamily="2" charset="0"/>
          </a:endParaRPr>
        </a:p>
      </dgm:t>
    </dgm:pt>
    <dgm:pt modelId="{4B698647-07F8-4EEE-A392-E96AF764FE9C}" type="sibTrans" cxnId="{971B1BE4-DDD3-4137-8B78-211E9B7894D0}">
      <dgm:prSet/>
      <dgm:spPr/>
      <dgm:t>
        <a:bodyPr/>
        <a:lstStyle/>
        <a:p>
          <a:endParaRPr lang="fr-BE" sz="1200" b="0">
            <a:latin typeface="Tenorite" panose="00000500000000000000" pitchFamily="2" charset="0"/>
          </a:endParaRPr>
        </a:p>
      </dgm:t>
    </dgm:pt>
    <dgm:pt modelId="{D7266EC2-0E33-4102-A70F-486E7183924E}">
      <dgm:prSet custT="1"/>
      <dgm:spPr/>
      <dgm:t>
        <a:bodyPr/>
        <a:lstStyle/>
        <a:p>
          <a:r>
            <a:rPr lang="fr-BE" sz="1200" b="1">
              <a:latin typeface="Tenorite" panose="00000500000000000000" pitchFamily="2" charset="0"/>
            </a:rPr>
            <a:t>Tension marché du travail</a:t>
          </a:r>
        </a:p>
      </dgm:t>
    </dgm:pt>
    <dgm:pt modelId="{F229605C-70E4-4292-A4AE-8CDD4C25645E}" type="parTrans" cxnId="{9E993F8D-B312-4648-855E-6B002B5E8C60}">
      <dgm:prSet/>
      <dgm:spPr/>
      <dgm:t>
        <a:bodyPr/>
        <a:lstStyle/>
        <a:p>
          <a:endParaRPr lang="fr-BE" sz="1200" b="0">
            <a:latin typeface="Tenorite" panose="00000500000000000000" pitchFamily="2" charset="0"/>
          </a:endParaRPr>
        </a:p>
      </dgm:t>
    </dgm:pt>
    <dgm:pt modelId="{7541F751-226D-417D-B690-FD578D2B4F9B}" type="sibTrans" cxnId="{9E993F8D-B312-4648-855E-6B002B5E8C60}">
      <dgm:prSet/>
      <dgm:spPr/>
      <dgm:t>
        <a:bodyPr/>
        <a:lstStyle/>
        <a:p>
          <a:endParaRPr lang="fr-BE" sz="1200" b="0">
            <a:latin typeface="Tenorite" panose="00000500000000000000" pitchFamily="2" charset="0"/>
          </a:endParaRPr>
        </a:p>
      </dgm:t>
    </dgm:pt>
    <dgm:pt modelId="{01216C2D-E798-41CE-A414-4F379B02F662}">
      <dgm:prSet custT="1"/>
      <dgm:spPr/>
      <dgm:t>
        <a:bodyPr/>
        <a:lstStyle/>
        <a:p>
          <a:r>
            <a:rPr lang="fr-BE" sz="1200" b="0">
              <a:latin typeface="Tenorite" panose="00000500000000000000" pitchFamily="2" charset="0"/>
            </a:rPr>
            <a:t>Métier en pénurie 2023 en Wallonie</a:t>
          </a:r>
        </a:p>
      </dgm:t>
    </dgm:pt>
    <dgm:pt modelId="{652C9E10-2AB4-4152-98CF-665D7E6BF373}" type="parTrans" cxnId="{446635D6-17FD-40F1-BAD1-63DB4EEE1E0B}">
      <dgm:prSet/>
      <dgm:spPr/>
      <dgm:t>
        <a:bodyPr/>
        <a:lstStyle/>
        <a:p>
          <a:endParaRPr lang="fr-BE" sz="1200" b="0">
            <a:latin typeface="Tenorite" panose="00000500000000000000" pitchFamily="2" charset="0"/>
          </a:endParaRPr>
        </a:p>
      </dgm:t>
    </dgm:pt>
    <dgm:pt modelId="{F45F3FEB-D987-4510-BC6A-B952C7E15058}" type="sibTrans" cxnId="{446635D6-17FD-40F1-BAD1-63DB4EEE1E0B}">
      <dgm:prSet/>
      <dgm:spPr/>
      <dgm:t>
        <a:bodyPr/>
        <a:lstStyle/>
        <a:p>
          <a:endParaRPr lang="fr-BE" sz="1200" b="0">
            <a:latin typeface="Tenorite" panose="00000500000000000000" pitchFamily="2" charset="0"/>
          </a:endParaRPr>
        </a:p>
      </dgm:t>
    </dgm:pt>
    <dgm:pt modelId="{08882D52-BC84-438C-B636-546BCA7C5108}">
      <dgm:prSet custT="1"/>
      <dgm:spPr/>
      <dgm:t>
        <a:bodyPr/>
        <a:lstStyle/>
        <a:p>
          <a:r>
            <a:rPr lang="fr-BE" sz="1200" b="1">
              <a:latin typeface="Tenorite" panose="00000500000000000000" pitchFamily="2" charset="0"/>
            </a:rPr>
            <a:t>Enseignement &amp; Formation</a:t>
          </a:r>
        </a:p>
      </dgm:t>
    </dgm:pt>
    <dgm:pt modelId="{59194D0D-F268-4ECA-9A30-BBDFED782D71}" type="parTrans" cxnId="{39B602A5-98FE-44C9-AD5A-6C9189F45F14}">
      <dgm:prSet/>
      <dgm:spPr/>
      <dgm:t>
        <a:bodyPr/>
        <a:lstStyle/>
        <a:p>
          <a:endParaRPr lang="fr-BE" sz="1200" b="0">
            <a:latin typeface="Tenorite" panose="00000500000000000000" pitchFamily="2" charset="0"/>
          </a:endParaRPr>
        </a:p>
      </dgm:t>
    </dgm:pt>
    <dgm:pt modelId="{A9800E3C-51DB-4835-A01D-8E560DBDA13A}" type="sibTrans" cxnId="{39B602A5-98FE-44C9-AD5A-6C9189F45F14}">
      <dgm:prSet/>
      <dgm:spPr/>
      <dgm:t>
        <a:bodyPr/>
        <a:lstStyle/>
        <a:p>
          <a:endParaRPr lang="fr-BE" sz="1200" b="0">
            <a:latin typeface="Tenorite" panose="00000500000000000000" pitchFamily="2" charset="0"/>
          </a:endParaRPr>
        </a:p>
      </dgm:t>
    </dgm:pt>
    <dgm:pt modelId="{5B5C6C3C-FEAD-45A5-8FB5-B4D5D6773E88}">
      <dgm:prSet custT="1"/>
      <dgm:spPr/>
      <dgm:t>
        <a:bodyPr/>
        <a:lstStyle/>
        <a:p>
          <a:pPr>
            <a:buFont typeface="Arial" panose="020B0604020202020204" pitchFamily="34" charset="0"/>
            <a:buChar char="•"/>
          </a:pPr>
          <a:r>
            <a:rPr lang="fr-BE" sz="1200" b="0">
              <a:latin typeface="Tenorite" panose="00000500000000000000" pitchFamily="2" charset="0"/>
            </a:rPr>
            <a:t>Pas de filière en formation initiale</a:t>
          </a:r>
        </a:p>
      </dgm:t>
    </dgm:pt>
    <dgm:pt modelId="{1558DB5A-7E0C-48E3-80F3-084ED31D8734}" type="parTrans" cxnId="{A99748B0-21F0-4D2B-B1D9-87A834C9F4A7}">
      <dgm:prSet/>
      <dgm:spPr/>
      <dgm:t>
        <a:bodyPr/>
        <a:lstStyle/>
        <a:p>
          <a:endParaRPr lang="fr-BE" sz="1200" b="0">
            <a:latin typeface="Tenorite" panose="00000500000000000000" pitchFamily="2" charset="0"/>
          </a:endParaRPr>
        </a:p>
      </dgm:t>
    </dgm:pt>
    <dgm:pt modelId="{BB16BEA0-5D2A-406B-9C70-C9026278EAEC}" type="sibTrans" cxnId="{A99748B0-21F0-4D2B-B1D9-87A834C9F4A7}">
      <dgm:prSet/>
      <dgm:spPr/>
      <dgm:t>
        <a:bodyPr/>
        <a:lstStyle/>
        <a:p>
          <a:endParaRPr lang="fr-BE" sz="1200" b="0">
            <a:latin typeface="Tenorite" panose="00000500000000000000" pitchFamily="2" charset="0"/>
          </a:endParaRPr>
        </a:p>
      </dgm:t>
    </dgm:pt>
    <dgm:pt modelId="{0D0DF278-0785-4D05-AC25-C7C06D865269}">
      <dgm:prSet custT="1"/>
      <dgm:spPr/>
      <dgm:t>
        <a:bodyPr/>
        <a:lstStyle/>
        <a:p>
          <a:r>
            <a:rPr lang="fr-BE" sz="1200">
              <a:latin typeface="Tenorite" panose="00000500000000000000" pitchFamily="2" charset="0"/>
            </a:rPr>
            <a:t>14 opportunités d’emploi pour le métier</a:t>
          </a:r>
          <a:endParaRPr lang="fr-BE" sz="1200" b="0">
            <a:latin typeface="Tenorite" panose="00000500000000000000" pitchFamily="2" charset="0"/>
          </a:endParaRPr>
        </a:p>
      </dgm:t>
    </dgm:pt>
    <dgm:pt modelId="{6834D3AA-37C7-47BE-AB09-48B9807F518B}" type="parTrans" cxnId="{95F9F642-78B6-4B11-B7DB-E1AB5C5E55D1}">
      <dgm:prSet/>
      <dgm:spPr/>
      <dgm:t>
        <a:bodyPr/>
        <a:lstStyle/>
        <a:p>
          <a:endParaRPr lang="fr-BE" sz="1200">
            <a:latin typeface="Tenorite" panose="00000500000000000000" pitchFamily="2" charset="0"/>
          </a:endParaRPr>
        </a:p>
      </dgm:t>
    </dgm:pt>
    <dgm:pt modelId="{D8F0E968-5153-418F-9F8E-C16195FEEB8E}" type="sibTrans" cxnId="{95F9F642-78B6-4B11-B7DB-E1AB5C5E55D1}">
      <dgm:prSet/>
      <dgm:spPr/>
      <dgm:t>
        <a:bodyPr/>
        <a:lstStyle/>
        <a:p>
          <a:endParaRPr lang="fr-BE" sz="1200">
            <a:latin typeface="Tenorite" panose="00000500000000000000" pitchFamily="2" charset="0"/>
          </a:endParaRPr>
        </a:p>
      </dgm:t>
    </dgm:pt>
    <dgm:pt modelId="{4FBB0414-2182-4A2A-9D10-1F56A0333713}">
      <dgm:prSet custT="1"/>
      <dgm:spPr/>
      <dgm:t>
        <a:bodyPr/>
        <a:lstStyle/>
        <a:p>
          <a:r>
            <a:rPr lang="fr-BE" sz="1200" b="0">
              <a:latin typeface="Tenorite" panose="00000500000000000000" pitchFamily="2" charset="0"/>
            </a:rPr>
            <a:t>Métier porteur sur le marché de l’emploi wallon 2022</a:t>
          </a:r>
        </a:p>
      </dgm:t>
    </dgm:pt>
    <dgm:pt modelId="{328EC392-3B87-42BC-B9A3-C9744D231BF8}" type="parTrans" cxnId="{C6D29959-22DA-4434-8002-C05CABC29D72}">
      <dgm:prSet/>
      <dgm:spPr/>
      <dgm:t>
        <a:bodyPr/>
        <a:lstStyle/>
        <a:p>
          <a:endParaRPr lang="fr-BE"/>
        </a:p>
      </dgm:t>
    </dgm:pt>
    <dgm:pt modelId="{BE8B6369-D167-4560-86ED-E600B354BB17}" type="sibTrans" cxnId="{C6D29959-22DA-4434-8002-C05CABC29D72}">
      <dgm:prSet/>
      <dgm:spPr/>
      <dgm:t>
        <a:bodyPr/>
        <a:lstStyle/>
        <a:p>
          <a:endParaRPr lang="fr-BE"/>
        </a:p>
      </dgm:t>
    </dgm:pt>
    <dgm:pt modelId="{80CCB2EB-65AC-4F49-B28F-BEBCC9369333}">
      <dgm:prSet custT="1"/>
      <dgm:spPr/>
      <dgm:t>
        <a:bodyPr/>
        <a:lstStyle/>
        <a:p>
          <a:pPr>
            <a:buFont typeface="Arial" panose="020B0604020202020204" pitchFamily="34" charset="0"/>
            <a:buNone/>
          </a:pPr>
          <a:r>
            <a:rPr lang="fr-BE" sz="1200" b="0">
              <a:latin typeface="Tenorite" panose="00000500000000000000" pitchFamily="2" charset="0"/>
            </a:rPr>
            <a:t>	</a:t>
          </a:r>
        </a:p>
      </dgm:t>
    </dgm:pt>
    <dgm:pt modelId="{477C483C-6AAA-4603-8929-9C8ED79FCBA2}" type="parTrans" cxnId="{C01D61DD-B632-403F-9D3A-B7B9A26DB307}">
      <dgm:prSet/>
      <dgm:spPr/>
    </dgm:pt>
    <dgm:pt modelId="{952F07B4-15A4-4EF4-AC84-87CB4D8D9268}" type="sibTrans" cxnId="{C01D61DD-B632-403F-9D3A-B7B9A26DB307}">
      <dgm:prSet/>
      <dgm:spPr/>
    </dgm:pt>
    <dgm:pt modelId="{E905C45D-8904-4445-81D9-DC2A79FFF1AF}" type="pres">
      <dgm:prSet presAssocID="{F480C943-7581-406E-977A-ACA1873C38A1}" presName="linear" presStyleCnt="0">
        <dgm:presLayoutVars>
          <dgm:dir/>
          <dgm:animLvl val="lvl"/>
          <dgm:resizeHandles val="exact"/>
        </dgm:presLayoutVars>
      </dgm:prSet>
      <dgm:spPr/>
    </dgm:pt>
    <dgm:pt modelId="{37A53378-419A-418A-94B9-E011FA298843}" type="pres">
      <dgm:prSet presAssocID="{71A938B8-01F9-4FCE-9754-8EFB318B7866}" presName="parentLin" presStyleCnt="0"/>
      <dgm:spPr/>
    </dgm:pt>
    <dgm:pt modelId="{F6D96878-840C-412D-9C4F-64CE96286ED8}" type="pres">
      <dgm:prSet presAssocID="{71A938B8-01F9-4FCE-9754-8EFB318B7866}" presName="parentLeftMargin" presStyleLbl="node1" presStyleIdx="0" presStyleCnt="3"/>
      <dgm:spPr/>
    </dgm:pt>
    <dgm:pt modelId="{5BBD3919-B024-4F7B-9EE2-573171197B7C}" type="pres">
      <dgm:prSet presAssocID="{71A938B8-01F9-4FCE-9754-8EFB318B7866}" presName="parentText" presStyleLbl="node1" presStyleIdx="0" presStyleCnt="3" custLinFactNeighborX="-369" custLinFactNeighborY="6067">
        <dgm:presLayoutVars>
          <dgm:chMax val="0"/>
          <dgm:bulletEnabled val="1"/>
        </dgm:presLayoutVars>
      </dgm:prSet>
      <dgm:spPr>
        <a:prstGeom prst="rect">
          <a:avLst/>
        </a:prstGeom>
      </dgm:spPr>
    </dgm:pt>
    <dgm:pt modelId="{D17027EE-3A04-40A8-A696-4A5F1DE3A63C}" type="pres">
      <dgm:prSet presAssocID="{71A938B8-01F9-4FCE-9754-8EFB318B7866}" presName="negativeSpace" presStyleCnt="0"/>
      <dgm:spPr/>
    </dgm:pt>
    <dgm:pt modelId="{D179D53C-CFEC-4B9A-89A2-56662B485ADA}" type="pres">
      <dgm:prSet presAssocID="{71A938B8-01F9-4FCE-9754-8EFB318B7866}" presName="childText" presStyleLbl="conFgAcc1" presStyleIdx="0" presStyleCnt="3">
        <dgm:presLayoutVars>
          <dgm:bulletEnabled val="1"/>
        </dgm:presLayoutVars>
      </dgm:prSet>
      <dgm:spPr/>
    </dgm:pt>
    <dgm:pt modelId="{1D1EDE13-BC9C-4116-B7CA-D2E1BE86585A}" type="pres">
      <dgm:prSet presAssocID="{2EA10CC2-B32F-417B-8029-AB318B4F98AB}" presName="spaceBetweenRectangles" presStyleCnt="0"/>
      <dgm:spPr/>
    </dgm:pt>
    <dgm:pt modelId="{6DEF3D16-E4D7-465D-B436-3595737D410F}" type="pres">
      <dgm:prSet presAssocID="{D7266EC2-0E33-4102-A70F-486E7183924E}" presName="parentLin" presStyleCnt="0"/>
      <dgm:spPr/>
    </dgm:pt>
    <dgm:pt modelId="{CC22C34E-9FD8-4692-A184-AA768350D20D}" type="pres">
      <dgm:prSet presAssocID="{D7266EC2-0E33-4102-A70F-486E7183924E}" presName="parentLeftMargin" presStyleLbl="node1" presStyleIdx="0" presStyleCnt="3"/>
      <dgm:spPr/>
    </dgm:pt>
    <dgm:pt modelId="{28EA0969-EACA-4ADB-9D89-FDA808C66823}" type="pres">
      <dgm:prSet presAssocID="{D7266EC2-0E33-4102-A70F-486E7183924E}" presName="parentText" presStyleLbl="node1" presStyleIdx="1" presStyleCnt="3" custLinFactNeighborX="-369" custLinFactNeighborY="3882">
        <dgm:presLayoutVars>
          <dgm:chMax val="0"/>
          <dgm:bulletEnabled val="1"/>
        </dgm:presLayoutVars>
      </dgm:prSet>
      <dgm:spPr>
        <a:prstGeom prst="rect">
          <a:avLst/>
        </a:prstGeom>
      </dgm:spPr>
    </dgm:pt>
    <dgm:pt modelId="{D86D57A7-BBA1-43E4-8C1B-2AE01775A600}" type="pres">
      <dgm:prSet presAssocID="{D7266EC2-0E33-4102-A70F-486E7183924E}" presName="negativeSpace" presStyleCnt="0"/>
      <dgm:spPr/>
    </dgm:pt>
    <dgm:pt modelId="{F52CB099-74EB-4255-8B6D-8B4A4049E4A7}" type="pres">
      <dgm:prSet presAssocID="{D7266EC2-0E33-4102-A70F-486E7183924E}" presName="childText" presStyleLbl="conFgAcc1" presStyleIdx="1" presStyleCnt="3">
        <dgm:presLayoutVars>
          <dgm:bulletEnabled val="1"/>
        </dgm:presLayoutVars>
      </dgm:prSet>
      <dgm:spPr/>
    </dgm:pt>
    <dgm:pt modelId="{48BCBD36-5A1E-44C9-9BDF-2313E97E53D4}" type="pres">
      <dgm:prSet presAssocID="{7541F751-226D-417D-B690-FD578D2B4F9B}" presName="spaceBetweenRectangles" presStyleCnt="0"/>
      <dgm:spPr/>
    </dgm:pt>
    <dgm:pt modelId="{693971E3-7336-489E-BB9B-2156DC0E0DB0}" type="pres">
      <dgm:prSet presAssocID="{08882D52-BC84-438C-B636-546BCA7C5108}" presName="parentLin" presStyleCnt="0"/>
      <dgm:spPr/>
    </dgm:pt>
    <dgm:pt modelId="{2A718D48-49F1-43AB-B6FF-3F456143A217}" type="pres">
      <dgm:prSet presAssocID="{08882D52-BC84-438C-B636-546BCA7C5108}" presName="parentLeftMargin" presStyleLbl="node1" presStyleIdx="1" presStyleCnt="3"/>
      <dgm:spPr/>
    </dgm:pt>
    <dgm:pt modelId="{7F47EDFF-66C8-4231-B9AA-A969EA7516FD}" type="pres">
      <dgm:prSet presAssocID="{08882D52-BC84-438C-B636-546BCA7C5108}" presName="parentText" presStyleLbl="node1" presStyleIdx="2" presStyleCnt="3">
        <dgm:presLayoutVars>
          <dgm:chMax val="0"/>
          <dgm:bulletEnabled val="1"/>
        </dgm:presLayoutVars>
      </dgm:prSet>
      <dgm:spPr>
        <a:prstGeom prst="rect">
          <a:avLst/>
        </a:prstGeom>
      </dgm:spPr>
    </dgm:pt>
    <dgm:pt modelId="{0BE5B423-0946-4E97-B4A3-EDF2D7647E09}" type="pres">
      <dgm:prSet presAssocID="{08882D52-BC84-438C-B636-546BCA7C5108}" presName="negativeSpace" presStyleCnt="0"/>
      <dgm:spPr/>
    </dgm:pt>
    <dgm:pt modelId="{5EB2F8B5-CA3F-4EBA-B566-21BA56026645}" type="pres">
      <dgm:prSet presAssocID="{08882D52-BC84-438C-B636-546BCA7C5108}" presName="childText" presStyleLbl="conFgAcc1" presStyleIdx="2" presStyleCnt="3">
        <dgm:presLayoutVars>
          <dgm:bulletEnabled val="1"/>
        </dgm:presLayoutVars>
      </dgm:prSet>
      <dgm:spPr/>
    </dgm:pt>
  </dgm:ptLst>
  <dgm:cxnLst>
    <dgm:cxn modelId="{64DC6505-0477-452F-80FB-196AAC8E38BF}" type="presOf" srcId="{71A938B8-01F9-4FCE-9754-8EFB318B7866}" destId="{5BBD3919-B024-4F7B-9EE2-573171197B7C}" srcOrd="1" destOrd="0" presId="urn:microsoft.com/office/officeart/2005/8/layout/list1"/>
    <dgm:cxn modelId="{7B35D721-7B19-4987-BE11-2B4D05D9EA26}" type="presOf" srcId="{08882D52-BC84-438C-B636-546BCA7C5108}" destId="{2A718D48-49F1-43AB-B6FF-3F456143A217}" srcOrd="0" destOrd="0" presId="urn:microsoft.com/office/officeart/2005/8/layout/list1"/>
    <dgm:cxn modelId="{8F5E3F36-A62F-4856-B5B6-89ABF64092A0}" type="presOf" srcId="{80CCB2EB-65AC-4F49-B28F-BEBCC9369333}" destId="{5EB2F8B5-CA3F-4EBA-B566-21BA56026645}" srcOrd="0" destOrd="1" presId="urn:microsoft.com/office/officeart/2005/8/layout/list1"/>
    <dgm:cxn modelId="{7CCEFE5B-0495-4EA3-A61E-CECDA2CED75D}" type="presOf" srcId="{71A938B8-01F9-4FCE-9754-8EFB318B7866}" destId="{F6D96878-840C-412D-9C4F-64CE96286ED8}" srcOrd="0" destOrd="0" presId="urn:microsoft.com/office/officeart/2005/8/layout/list1"/>
    <dgm:cxn modelId="{95F9F642-78B6-4B11-B7DB-E1AB5C5E55D1}" srcId="{71A938B8-01F9-4FCE-9754-8EFB318B7866}" destId="{0D0DF278-0785-4D05-AC25-C7C06D865269}" srcOrd="0" destOrd="0" parTransId="{6834D3AA-37C7-47BE-AB09-48B9807F518B}" sibTransId="{D8F0E968-5153-418F-9F8E-C16195FEEB8E}"/>
    <dgm:cxn modelId="{1F090646-C679-441B-ACBE-4CA14A942CB0}" type="presOf" srcId="{D7266EC2-0E33-4102-A70F-486E7183924E}" destId="{28EA0969-EACA-4ADB-9D89-FDA808C66823}" srcOrd="1" destOrd="0" presId="urn:microsoft.com/office/officeart/2005/8/layout/list1"/>
    <dgm:cxn modelId="{C6550A4A-F760-4EC7-A4FA-A1FABFA130B9}" type="presOf" srcId="{5B5C6C3C-FEAD-45A5-8FB5-B4D5D6773E88}" destId="{5EB2F8B5-CA3F-4EBA-B566-21BA56026645}" srcOrd="0" destOrd="0" presId="urn:microsoft.com/office/officeart/2005/8/layout/list1"/>
    <dgm:cxn modelId="{08FB076C-C744-442B-82B9-EB908113463F}" type="presOf" srcId="{4FBB0414-2182-4A2A-9D10-1F56A0333713}" destId="{F52CB099-74EB-4255-8B6D-8B4A4049E4A7}" srcOrd="0" destOrd="1" presId="urn:microsoft.com/office/officeart/2005/8/layout/list1"/>
    <dgm:cxn modelId="{1FDBA74D-960B-48AA-A0AA-4E160CA8E79F}" type="presOf" srcId="{0D0DF278-0785-4D05-AC25-C7C06D865269}" destId="{D179D53C-CFEC-4B9A-89A2-56662B485ADA}" srcOrd="0" destOrd="0" presId="urn:microsoft.com/office/officeart/2005/8/layout/list1"/>
    <dgm:cxn modelId="{C6D29959-22DA-4434-8002-C05CABC29D72}" srcId="{D7266EC2-0E33-4102-A70F-486E7183924E}" destId="{4FBB0414-2182-4A2A-9D10-1F56A0333713}" srcOrd="1" destOrd="0" parTransId="{328EC392-3B87-42BC-B9A3-C9744D231BF8}" sibTransId="{BE8B6369-D167-4560-86ED-E600B354BB17}"/>
    <dgm:cxn modelId="{1F5EDD59-872F-48D1-B818-8AD3E1AC98A7}" type="presOf" srcId="{B0447F7F-13D7-4348-9F21-50E5D435B70B}" destId="{D179D53C-CFEC-4B9A-89A2-56662B485ADA}" srcOrd="0" destOrd="1" presId="urn:microsoft.com/office/officeart/2005/8/layout/list1"/>
    <dgm:cxn modelId="{C5673B82-BFE3-4D62-9617-A3D8C5B6D768}" type="presOf" srcId="{08882D52-BC84-438C-B636-546BCA7C5108}" destId="{7F47EDFF-66C8-4231-B9AA-A969EA7516FD}" srcOrd="1" destOrd="0" presId="urn:microsoft.com/office/officeart/2005/8/layout/list1"/>
    <dgm:cxn modelId="{AAEE0786-2E8A-4090-9752-4E6AC0267151}" srcId="{F480C943-7581-406E-977A-ACA1873C38A1}" destId="{71A938B8-01F9-4FCE-9754-8EFB318B7866}" srcOrd="0" destOrd="0" parTransId="{D5A7E6E6-151C-4156-91A4-0CD33C03493A}" sibTransId="{2EA10CC2-B32F-417B-8029-AB318B4F98AB}"/>
    <dgm:cxn modelId="{9E993F8D-B312-4648-855E-6B002B5E8C60}" srcId="{F480C943-7581-406E-977A-ACA1873C38A1}" destId="{D7266EC2-0E33-4102-A70F-486E7183924E}" srcOrd="1" destOrd="0" parTransId="{F229605C-70E4-4292-A4AE-8CDD4C25645E}" sibTransId="{7541F751-226D-417D-B690-FD578D2B4F9B}"/>
    <dgm:cxn modelId="{39B602A5-98FE-44C9-AD5A-6C9189F45F14}" srcId="{F480C943-7581-406E-977A-ACA1873C38A1}" destId="{08882D52-BC84-438C-B636-546BCA7C5108}" srcOrd="2" destOrd="0" parTransId="{59194D0D-F268-4ECA-9A30-BBDFED782D71}" sibTransId="{A9800E3C-51DB-4835-A01D-8E560DBDA13A}"/>
    <dgm:cxn modelId="{A99748B0-21F0-4D2B-B1D9-87A834C9F4A7}" srcId="{08882D52-BC84-438C-B636-546BCA7C5108}" destId="{5B5C6C3C-FEAD-45A5-8FB5-B4D5D6773E88}" srcOrd="0" destOrd="0" parTransId="{1558DB5A-7E0C-48E3-80F3-084ED31D8734}" sibTransId="{BB16BEA0-5D2A-406B-9C70-C9026278EAEC}"/>
    <dgm:cxn modelId="{D68599C1-4A2A-4AF8-AFCB-73D052FABD5E}" type="presOf" srcId="{01216C2D-E798-41CE-A414-4F379B02F662}" destId="{F52CB099-74EB-4255-8B6D-8B4A4049E4A7}" srcOrd="0" destOrd="0" presId="urn:microsoft.com/office/officeart/2005/8/layout/list1"/>
    <dgm:cxn modelId="{446635D6-17FD-40F1-BAD1-63DB4EEE1E0B}" srcId="{D7266EC2-0E33-4102-A70F-486E7183924E}" destId="{01216C2D-E798-41CE-A414-4F379B02F662}" srcOrd="0" destOrd="0" parTransId="{652C9E10-2AB4-4152-98CF-665D7E6BF373}" sibTransId="{F45F3FEB-D987-4510-BC6A-B952C7E15058}"/>
    <dgm:cxn modelId="{C01D61DD-B632-403F-9D3A-B7B9A26DB307}" srcId="{08882D52-BC84-438C-B636-546BCA7C5108}" destId="{80CCB2EB-65AC-4F49-B28F-BEBCC9369333}" srcOrd="1" destOrd="0" parTransId="{477C483C-6AAA-4603-8929-9C8ED79FCBA2}" sibTransId="{952F07B4-15A4-4EF4-AC84-87CB4D8D9268}"/>
    <dgm:cxn modelId="{971B1BE4-DDD3-4137-8B78-211E9B7894D0}" srcId="{71A938B8-01F9-4FCE-9754-8EFB318B7866}" destId="{B0447F7F-13D7-4348-9F21-50E5D435B70B}" srcOrd="1" destOrd="0" parTransId="{888F97E3-4D5E-4052-938C-59A7BD5D1173}" sibTransId="{4B698647-07F8-4EEE-A392-E96AF764FE9C}"/>
    <dgm:cxn modelId="{1AC27FF6-F668-46D5-9577-6B42923FA84C}" type="presOf" srcId="{F480C943-7581-406E-977A-ACA1873C38A1}" destId="{E905C45D-8904-4445-81D9-DC2A79FFF1AF}" srcOrd="0" destOrd="0" presId="urn:microsoft.com/office/officeart/2005/8/layout/list1"/>
    <dgm:cxn modelId="{A726F0FE-F403-440A-A16B-0E2B45D2A8AD}" type="presOf" srcId="{D7266EC2-0E33-4102-A70F-486E7183924E}" destId="{CC22C34E-9FD8-4692-A184-AA768350D20D}" srcOrd="0" destOrd="0" presId="urn:microsoft.com/office/officeart/2005/8/layout/list1"/>
    <dgm:cxn modelId="{695D7A49-328E-4F8E-B936-E90130803190}" type="presParOf" srcId="{E905C45D-8904-4445-81D9-DC2A79FFF1AF}" destId="{37A53378-419A-418A-94B9-E011FA298843}" srcOrd="0" destOrd="0" presId="urn:microsoft.com/office/officeart/2005/8/layout/list1"/>
    <dgm:cxn modelId="{9A694A2E-0479-4EC6-B5E1-5B5E8AEB10EF}" type="presParOf" srcId="{37A53378-419A-418A-94B9-E011FA298843}" destId="{F6D96878-840C-412D-9C4F-64CE96286ED8}" srcOrd="0" destOrd="0" presId="urn:microsoft.com/office/officeart/2005/8/layout/list1"/>
    <dgm:cxn modelId="{5DBDAEB5-04DF-4852-AD1D-6628B2A419F0}" type="presParOf" srcId="{37A53378-419A-418A-94B9-E011FA298843}" destId="{5BBD3919-B024-4F7B-9EE2-573171197B7C}" srcOrd="1" destOrd="0" presId="urn:microsoft.com/office/officeart/2005/8/layout/list1"/>
    <dgm:cxn modelId="{58DE4587-2A38-44A6-A7B9-D8278136DEBC}" type="presParOf" srcId="{E905C45D-8904-4445-81D9-DC2A79FFF1AF}" destId="{D17027EE-3A04-40A8-A696-4A5F1DE3A63C}" srcOrd="1" destOrd="0" presId="urn:microsoft.com/office/officeart/2005/8/layout/list1"/>
    <dgm:cxn modelId="{EBA43896-A9BE-4D12-8C5B-C495C3F10622}" type="presParOf" srcId="{E905C45D-8904-4445-81D9-DC2A79FFF1AF}" destId="{D179D53C-CFEC-4B9A-89A2-56662B485ADA}" srcOrd="2" destOrd="0" presId="urn:microsoft.com/office/officeart/2005/8/layout/list1"/>
    <dgm:cxn modelId="{57EEC5F9-1908-4630-8FDF-100570459A9E}" type="presParOf" srcId="{E905C45D-8904-4445-81D9-DC2A79FFF1AF}" destId="{1D1EDE13-BC9C-4116-B7CA-D2E1BE86585A}" srcOrd="3" destOrd="0" presId="urn:microsoft.com/office/officeart/2005/8/layout/list1"/>
    <dgm:cxn modelId="{899A47BB-D1CC-4369-97AE-CF4CB29A7AFB}" type="presParOf" srcId="{E905C45D-8904-4445-81D9-DC2A79FFF1AF}" destId="{6DEF3D16-E4D7-465D-B436-3595737D410F}" srcOrd="4" destOrd="0" presId="urn:microsoft.com/office/officeart/2005/8/layout/list1"/>
    <dgm:cxn modelId="{E3F9E683-321C-4C62-A611-14C399AAD69A}" type="presParOf" srcId="{6DEF3D16-E4D7-465D-B436-3595737D410F}" destId="{CC22C34E-9FD8-4692-A184-AA768350D20D}" srcOrd="0" destOrd="0" presId="urn:microsoft.com/office/officeart/2005/8/layout/list1"/>
    <dgm:cxn modelId="{27806AC1-ACD8-4231-A067-B69103E00721}" type="presParOf" srcId="{6DEF3D16-E4D7-465D-B436-3595737D410F}" destId="{28EA0969-EACA-4ADB-9D89-FDA808C66823}" srcOrd="1" destOrd="0" presId="urn:microsoft.com/office/officeart/2005/8/layout/list1"/>
    <dgm:cxn modelId="{9EB43386-CDB6-41AD-9E4D-473C71FC239F}" type="presParOf" srcId="{E905C45D-8904-4445-81D9-DC2A79FFF1AF}" destId="{D86D57A7-BBA1-43E4-8C1B-2AE01775A600}" srcOrd="5" destOrd="0" presId="urn:microsoft.com/office/officeart/2005/8/layout/list1"/>
    <dgm:cxn modelId="{231C189E-55B5-4807-9C93-49E45E5BC69D}" type="presParOf" srcId="{E905C45D-8904-4445-81D9-DC2A79FFF1AF}" destId="{F52CB099-74EB-4255-8B6D-8B4A4049E4A7}" srcOrd="6" destOrd="0" presId="urn:microsoft.com/office/officeart/2005/8/layout/list1"/>
    <dgm:cxn modelId="{9AF9AB2F-1D03-45D6-8577-A2DD06E17A7C}" type="presParOf" srcId="{E905C45D-8904-4445-81D9-DC2A79FFF1AF}" destId="{48BCBD36-5A1E-44C9-9BDF-2313E97E53D4}" srcOrd="7" destOrd="0" presId="urn:microsoft.com/office/officeart/2005/8/layout/list1"/>
    <dgm:cxn modelId="{40B2E4FB-5613-4F04-AD3C-AE838684CEAC}" type="presParOf" srcId="{E905C45D-8904-4445-81D9-DC2A79FFF1AF}" destId="{693971E3-7336-489E-BB9B-2156DC0E0DB0}" srcOrd="8" destOrd="0" presId="urn:microsoft.com/office/officeart/2005/8/layout/list1"/>
    <dgm:cxn modelId="{DCD52AF8-7543-475A-9B5C-54489A51F281}" type="presParOf" srcId="{693971E3-7336-489E-BB9B-2156DC0E0DB0}" destId="{2A718D48-49F1-43AB-B6FF-3F456143A217}" srcOrd="0" destOrd="0" presId="urn:microsoft.com/office/officeart/2005/8/layout/list1"/>
    <dgm:cxn modelId="{43FD39EA-967A-47AA-BC68-6159ABCC632E}" type="presParOf" srcId="{693971E3-7336-489E-BB9B-2156DC0E0DB0}" destId="{7F47EDFF-66C8-4231-B9AA-A969EA7516FD}" srcOrd="1" destOrd="0" presId="urn:microsoft.com/office/officeart/2005/8/layout/list1"/>
    <dgm:cxn modelId="{D9A589A6-CCBA-4C97-9AEB-C7A6326D0D95}" type="presParOf" srcId="{E905C45D-8904-4445-81D9-DC2A79FFF1AF}" destId="{0BE5B423-0946-4E97-B4A3-EDF2D7647E09}" srcOrd="9" destOrd="0" presId="urn:microsoft.com/office/officeart/2005/8/layout/list1"/>
    <dgm:cxn modelId="{06C20FEE-99A9-426A-B1F5-DFCEDB38D30A}" type="presParOf" srcId="{E905C45D-8904-4445-81D9-DC2A79FFF1AF}" destId="{5EB2F8B5-CA3F-4EBA-B566-21BA56026645}"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480C943-7581-406E-977A-ACA1873C38A1}" type="doc">
      <dgm:prSet loTypeId="urn:microsoft.com/office/officeart/2005/8/layout/list1" loCatId="list" qsTypeId="urn:microsoft.com/office/officeart/2005/8/quickstyle/simple1" qsCatId="simple" csTypeId="urn:microsoft.com/office/officeart/2005/8/colors/colorful5" csCatId="colorful" phldr="1"/>
      <dgm:spPr/>
      <dgm:t>
        <a:bodyPr/>
        <a:lstStyle/>
        <a:p>
          <a:endParaRPr lang="fr-BE"/>
        </a:p>
      </dgm:t>
    </dgm:pt>
    <dgm:pt modelId="{71A938B8-01F9-4FCE-9754-8EFB318B7866}">
      <dgm:prSet phldrT="[Texte]" custT="1"/>
      <dgm:spPr/>
      <dgm:t>
        <a:bodyPr/>
        <a:lstStyle/>
        <a:p>
          <a:r>
            <a:rPr lang="fr-BE" sz="1200" b="1">
              <a:latin typeface="Tenorite" panose="00000500000000000000" pitchFamily="2" charset="0"/>
            </a:rPr>
            <a:t>Opportunités d’emploi (Janvier 2022 à octobre 2022) </a:t>
          </a:r>
        </a:p>
      </dgm:t>
    </dgm:pt>
    <dgm:pt modelId="{D5A7E6E6-151C-4156-91A4-0CD33C03493A}" type="parTrans" cxnId="{AAEE0786-2E8A-4090-9752-4E6AC0267151}">
      <dgm:prSet/>
      <dgm:spPr/>
      <dgm:t>
        <a:bodyPr/>
        <a:lstStyle/>
        <a:p>
          <a:endParaRPr lang="fr-BE" sz="1200" b="0">
            <a:latin typeface="Tenorite" panose="00000500000000000000" pitchFamily="2" charset="0"/>
          </a:endParaRPr>
        </a:p>
      </dgm:t>
    </dgm:pt>
    <dgm:pt modelId="{2EA10CC2-B32F-417B-8029-AB318B4F98AB}" type="sibTrans" cxnId="{AAEE0786-2E8A-4090-9752-4E6AC0267151}">
      <dgm:prSet/>
      <dgm:spPr/>
      <dgm:t>
        <a:bodyPr/>
        <a:lstStyle/>
        <a:p>
          <a:endParaRPr lang="fr-BE" sz="1200" b="0">
            <a:latin typeface="Tenorite" panose="00000500000000000000" pitchFamily="2" charset="0"/>
          </a:endParaRPr>
        </a:p>
      </dgm:t>
    </dgm:pt>
    <dgm:pt modelId="{B0447F7F-13D7-4348-9F21-50E5D435B70B}">
      <dgm:prSet custT="1"/>
      <dgm:spPr/>
      <dgm:t>
        <a:bodyPr/>
        <a:lstStyle/>
        <a:p>
          <a:r>
            <a:rPr lang="fr-BE" sz="1200" b="0">
              <a:latin typeface="Tenorite" panose="00000500000000000000" pitchFamily="2" charset="0"/>
            </a:rPr>
            <a:t>Baisse des opportunités d’emploi gérées par Le Forem (228 OE publiées en 2021) </a:t>
          </a:r>
        </a:p>
      </dgm:t>
    </dgm:pt>
    <dgm:pt modelId="{888F97E3-4D5E-4052-938C-59A7BD5D1173}" type="parTrans" cxnId="{971B1BE4-DDD3-4137-8B78-211E9B7894D0}">
      <dgm:prSet/>
      <dgm:spPr/>
      <dgm:t>
        <a:bodyPr/>
        <a:lstStyle/>
        <a:p>
          <a:endParaRPr lang="fr-BE" sz="1200" b="0">
            <a:latin typeface="Tenorite" panose="00000500000000000000" pitchFamily="2" charset="0"/>
          </a:endParaRPr>
        </a:p>
      </dgm:t>
    </dgm:pt>
    <dgm:pt modelId="{4B698647-07F8-4EEE-A392-E96AF764FE9C}" type="sibTrans" cxnId="{971B1BE4-DDD3-4137-8B78-211E9B7894D0}">
      <dgm:prSet/>
      <dgm:spPr/>
      <dgm:t>
        <a:bodyPr/>
        <a:lstStyle/>
        <a:p>
          <a:endParaRPr lang="fr-BE" sz="1200" b="0">
            <a:latin typeface="Tenorite" panose="00000500000000000000" pitchFamily="2" charset="0"/>
          </a:endParaRPr>
        </a:p>
      </dgm:t>
    </dgm:pt>
    <dgm:pt modelId="{D7266EC2-0E33-4102-A70F-486E7183924E}">
      <dgm:prSet custT="1"/>
      <dgm:spPr/>
      <dgm:t>
        <a:bodyPr/>
        <a:lstStyle/>
        <a:p>
          <a:r>
            <a:rPr lang="fr-BE" sz="1200" b="1">
              <a:latin typeface="Tenorite" panose="00000500000000000000" pitchFamily="2" charset="0"/>
            </a:rPr>
            <a:t>Tension marché du travail</a:t>
          </a:r>
        </a:p>
      </dgm:t>
    </dgm:pt>
    <dgm:pt modelId="{F229605C-70E4-4292-A4AE-8CDD4C25645E}" type="parTrans" cxnId="{9E993F8D-B312-4648-855E-6B002B5E8C60}">
      <dgm:prSet/>
      <dgm:spPr/>
      <dgm:t>
        <a:bodyPr/>
        <a:lstStyle/>
        <a:p>
          <a:endParaRPr lang="fr-BE" sz="1200" b="0">
            <a:latin typeface="Tenorite" panose="00000500000000000000" pitchFamily="2" charset="0"/>
          </a:endParaRPr>
        </a:p>
      </dgm:t>
    </dgm:pt>
    <dgm:pt modelId="{7541F751-226D-417D-B690-FD578D2B4F9B}" type="sibTrans" cxnId="{9E993F8D-B312-4648-855E-6B002B5E8C60}">
      <dgm:prSet/>
      <dgm:spPr/>
      <dgm:t>
        <a:bodyPr/>
        <a:lstStyle/>
        <a:p>
          <a:endParaRPr lang="fr-BE" sz="1200" b="0">
            <a:latin typeface="Tenorite" panose="00000500000000000000" pitchFamily="2" charset="0"/>
          </a:endParaRPr>
        </a:p>
      </dgm:t>
    </dgm:pt>
    <dgm:pt modelId="{01216C2D-E798-41CE-A414-4F379B02F662}">
      <dgm:prSet custT="1"/>
      <dgm:spPr/>
      <dgm:t>
        <a:bodyPr/>
        <a:lstStyle/>
        <a:p>
          <a:r>
            <a:rPr lang="fr-BE" sz="1200" b="0">
              <a:latin typeface="Tenorite" panose="00000500000000000000" pitchFamily="2" charset="0"/>
            </a:rPr>
            <a:t>Métier en pénurie 2023 en Wallonie</a:t>
          </a:r>
        </a:p>
      </dgm:t>
    </dgm:pt>
    <dgm:pt modelId="{652C9E10-2AB4-4152-98CF-665D7E6BF373}" type="parTrans" cxnId="{446635D6-17FD-40F1-BAD1-63DB4EEE1E0B}">
      <dgm:prSet/>
      <dgm:spPr/>
      <dgm:t>
        <a:bodyPr/>
        <a:lstStyle/>
        <a:p>
          <a:endParaRPr lang="fr-BE" sz="1200" b="0">
            <a:latin typeface="Tenorite" panose="00000500000000000000" pitchFamily="2" charset="0"/>
          </a:endParaRPr>
        </a:p>
      </dgm:t>
    </dgm:pt>
    <dgm:pt modelId="{F45F3FEB-D987-4510-BC6A-B952C7E15058}" type="sibTrans" cxnId="{446635D6-17FD-40F1-BAD1-63DB4EEE1E0B}">
      <dgm:prSet/>
      <dgm:spPr/>
      <dgm:t>
        <a:bodyPr/>
        <a:lstStyle/>
        <a:p>
          <a:endParaRPr lang="fr-BE" sz="1200" b="0">
            <a:latin typeface="Tenorite" panose="00000500000000000000" pitchFamily="2" charset="0"/>
          </a:endParaRPr>
        </a:p>
      </dgm:t>
    </dgm:pt>
    <dgm:pt modelId="{08882D52-BC84-438C-B636-546BCA7C5108}">
      <dgm:prSet custT="1"/>
      <dgm:spPr/>
      <dgm:t>
        <a:bodyPr/>
        <a:lstStyle/>
        <a:p>
          <a:r>
            <a:rPr lang="fr-BE" sz="1200" b="1">
              <a:latin typeface="Tenorite" panose="00000500000000000000" pitchFamily="2" charset="0"/>
            </a:rPr>
            <a:t>Enseignement &amp; Formation</a:t>
          </a:r>
        </a:p>
      </dgm:t>
    </dgm:pt>
    <dgm:pt modelId="{59194D0D-F268-4ECA-9A30-BBDFED782D71}" type="parTrans" cxnId="{39B602A5-98FE-44C9-AD5A-6C9189F45F14}">
      <dgm:prSet/>
      <dgm:spPr/>
      <dgm:t>
        <a:bodyPr/>
        <a:lstStyle/>
        <a:p>
          <a:endParaRPr lang="fr-BE" sz="1200" b="0">
            <a:latin typeface="Tenorite" panose="00000500000000000000" pitchFamily="2" charset="0"/>
          </a:endParaRPr>
        </a:p>
      </dgm:t>
    </dgm:pt>
    <dgm:pt modelId="{A9800E3C-51DB-4835-A01D-8E560DBDA13A}" type="sibTrans" cxnId="{39B602A5-98FE-44C9-AD5A-6C9189F45F14}">
      <dgm:prSet/>
      <dgm:spPr/>
      <dgm:t>
        <a:bodyPr/>
        <a:lstStyle/>
        <a:p>
          <a:endParaRPr lang="fr-BE" sz="1200" b="0">
            <a:latin typeface="Tenorite" panose="00000500000000000000" pitchFamily="2" charset="0"/>
          </a:endParaRPr>
        </a:p>
      </dgm:t>
    </dgm:pt>
    <dgm:pt modelId="{5B5C6C3C-FEAD-45A5-8FB5-B4D5D6773E88}">
      <dgm:prSet custT="1"/>
      <dgm:spPr/>
      <dgm:t>
        <a:bodyPr/>
        <a:lstStyle/>
        <a:p>
          <a:pPr>
            <a:buFont typeface="Arial" panose="020B0604020202020204" pitchFamily="34" charset="0"/>
            <a:buChar char="•"/>
          </a:pPr>
          <a:r>
            <a:rPr lang="fr-BE" sz="1200" b="0">
              <a:latin typeface="Tenorite" panose="00000500000000000000" pitchFamily="2" charset="0"/>
            </a:rPr>
            <a:t>Pas de filière en formation initiale</a:t>
          </a:r>
        </a:p>
      </dgm:t>
    </dgm:pt>
    <dgm:pt modelId="{1558DB5A-7E0C-48E3-80F3-084ED31D8734}" type="parTrans" cxnId="{A99748B0-21F0-4D2B-B1D9-87A834C9F4A7}">
      <dgm:prSet/>
      <dgm:spPr/>
      <dgm:t>
        <a:bodyPr/>
        <a:lstStyle/>
        <a:p>
          <a:endParaRPr lang="fr-BE" sz="1200" b="0">
            <a:latin typeface="Tenorite" panose="00000500000000000000" pitchFamily="2" charset="0"/>
          </a:endParaRPr>
        </a:p>
      </dgm:t>
    </dgm:pt>
    <dgm:pt modelId="{BB16BEA0-5D2A-406B-9C70-C9026278EAEC}" type="sibTrans" cxnId="{A99748B0-21F0-4D2B-B1D9-87A834C9F4A7}">
      <dgm:prSet/>
      <dgm:spPr/>
      <dgm:t>
        <a:bodyPr/>
        <a:lstStyle/>
        <a:p>
          <a:endParaRPr lang="fr-BE" sz="1200" b="0">
            <a:latin typeface="Tenorite" panose="00000500000000000000" pitchFamily="2" charset="0"/>
          </a:endParaRPr>
        </a:p>
      </dgm:t>
    </dgm:pt>
    <dgm:pt modelId="{0D0DF278-0785-4D05-AC25-C7C06D865269}">
      <dgm:prSet custT="1"/>
      <dgm:spPr/>
      <dgm:t>
        <a:bodyPr/>
        <a:lstStyle/>
        <a:p>
          <a:r>
            <a:rPr lang="fr-BE" sz="1200">
              <a:latin typeface="Tenorite" panose="00000500000000000000" pitchFamily="2" charset="0"/>
            </a:rPr>
            <a:t>178 opportunités d’emploi pour le métier</a:t>
          </a:r>
          <a:endParaRPr lang="fr-BE" sz="1200" b="0">
            <a:latin typeface="Tenorite" panose="00000500000000000000" pitchFamily="2" charset="0"/>
          </a:endParaRPr>
        </a:p>
      </dgm:t>
    </dgm:pt>
    <dgm:pt modelId="{6834D3AA-37C7-47BE-AB09-48B9807F518B}" type="parTrans" cxnId="{95F9F642-78B6-4B11-B7DB-E1AB5C5E55D1}">
      <dgm:prSet/>
      <dgm:spPr/>
      <dgm:t>
        <a:bodyPr/>
        <a:lstStyle/>
        <a:p>
          <a:endParaRPr lang="fr-BE" sz="1200">
            <a:latin typeface="Tenorite" panose="00000500000000000000" pitchFamily="2" charset="0"/>
          </a:endParaRPr>
        </a:p>
      </dgm:t>
    </dgm:pt>
    <dgm:pt modelId="{D8F0E968-5153-418F-9F8E-C16195FEEB8E}" type="sibTrans" cxnId="{95F9F642-78B6-4B11-B7DB-E1AB5C5E55D1}">
      <dgm:prSet/>
      <dgm:spPr/>
      <dgm:t>
        <a:bodyPr/>
        <a:lstStyle/>
        <a:p>
          <a:endParaRPr lang="fr-BE" sz="1200">
            <a:latin typeface="Tenorite" panose="00000500000000000000" pitchFamily="2" charset="0"/>
          </a:endParaRPr>
        </a:p>
      </dgm:t>
    </dgm:pt>
    <dgm:pt modelId="{4FBB0414-2182-4A2A-9D10-1F56A0333713}">
      <dgm:prSet custT="1"/>
      <dgm:spPr/>
      <dgm:t>
        <a:bodyPr/>
        <a:lstStyle/>
        <a:p>
          <a:r>
            <a:rPr lang="fr-BE" sz="1200" b="0">
              <a:latin typeface="Tenorite" panose="00000500000000000000" pitchFamily="2" charset="0"/>
            </a:rPr>
            <a:t>Métier porteur sur le marché de l’emploi wallon 2022</a:t>
          </a:r>
        </a:p>
      </dgm:t>
    </dgm:pt>
    <dgm:pt modelId="{328EC392-3B87-42BC-B9A3-C9744D231BF8}" type="parTrans" cxnId="{C6D29959-22DA-4434-8002-C05CABC29D72}">
      <dgm:prSet/>
      <dgm:spPr/>
      <dgm:t>
        <a:bodyPr/>
        <a:lstStyle/>
        <a:p>
          <a:endParaRPr lang="fr-BE"/>
        </a:p>
      </dgm:t>
    </dgm:pt>
    <dgm:pt modelId="{BE8B6369-D167-4560-86ED-E600B354BB17}" type="sibTrans" cxnId="{C6D29959-22DA-4434-8002-C05CABC29D72}">
      <dgm:prSet/>
      <dgm:spPr/>
      <dgm:t>
        <a:bodyPr/>
        <a:lstStyle/>
        <a:p>
          <a:endParaRPr lang="fr-BE"/>
        </a:p>
      </dgm:t>
    </dgm:pt>
    <dgm:pt modelId="{E905C45D-8904-4445-81D9-DC2A79FFF1AF}" type="pres">
      <dgm:prSet presAssocID="{F480C943-7581-406E-977A-ACA1873C38A1}" presName="linear" presStyleCnt="0">
        <dgm:presLayoutVars>
          <dgm:dir/>
          <dgm:animLvl val="lvl"/>
          <dgm:resizeHandles val="exact"/>
        </dgm:presLayoutVars>
      </dgm:prSet>
      <dgm:spPr/>
    </dgm:pt>
    <dgm:pt modelId="{37A53378-419A-418A-94B9-E011FA298843}" type="pres">
      <dgm:prSet presAssocID="{71A938B8-01F9-4FCE-9754-8EFB318B7866}" presName="parentLin" presStyleCnt="0"/>
      <dgm:spPr/>
    </dgm:pt>
    <dgm:pt modelId="{F6D96878-840C-412D-9C4F-64CE96286ED8}" type="pres">
      <dgm:prSet presAssocID="{71A938B8-01F9-4FCE-9754-8EFB318B7866}" presName="parentLeftMargin" presStyleLbl="node1" presStyleIdx="0" presStyleCnt="3"/>
      <dgm:spPr/>
    </dgm:pt>
    <dgm:pt modelId="{5BBD3919-B024-4F7B-9EE2-573171197B7C}" type="pres">
      <dgm:prSet presAssocID="{71A938B8-01F9-4FCE-9754-8EFB318B7866}" presName="parentText" presStyleLbl="node1" presStyleIdx="0" presStyleCnt="3" custLinFactNeighborX="-369" custLinFactNeighborY="6067">
        <dgm:presLayoutVars>
          <dgm:chMax val="0"/>
          <dgm:bulletEnabled val="1"/>
        </dgm:presLayoutVars>
      </dgm:prSet>
      <dgm:spPr>
        <a:prstGeom prst="rect">
          <a:avLst/>
        </a:prstGeom>
      </dgm:spPr>
    </dgm:pt>
    <dgm:pt modelId="{D17027EE-3A04-40A8-A696-4A5F1DE3A63C}" type="pres">
      <dgm:prSet presAssocID="{71A938B8-01F9-4FCE-9754-8EFB318B7866}" presName="negativeSpace" presStyleCnt="0"/>
      <dgm:spPr/>
    </dgm:pt>
    <dgm:pt modelId="{D179D53C-CFEC-4B9A-89A2-56662B485ADA}" type="pres">
      <dgm:prSet presAssocID="{71A938B8-01F9-4FCE-9754-8EFB318B7866}" presName="childText" presStyleLbl="conFgAcc1" presStyleIdx="0" presStyleCnt="3">
        <dgm:presLayoutVars>
          <dgm:bulletEnabled val="1"/>
        </dgm:presLayoutVars>
      </dgm:prSet>
      <dgm:spPr/>
    </dgm:pt>
    <dgm:pt modelId="{1D1EDE13-BC9C-4116-B7CA-D2E1BE86585A}" type="pres">
      <dgm:prSet presAssocID="{2EA10CC2-B32F-417B-8029-AB318B4F98AB}" presName="spaceBetweenRectangles" presStyleCnt="0"/>
      <dgm:spPr/>
    </dgm:pt>
    <dgm:pt modelId="{6DEF3D16-E4D7-465D-B436-3595737D410F}" type="pres">
      <dgm:prSet presAssocID="{D7266EC2-0E33-4102-A70F-486E7183924E}" presName="parentLin" presStyleCnt="0"/>
      <dgm:spPr/>
    </dgm:pt>
    <dgm:pt modelId="{CC22C34E-9FD8-4692-A184-AA768350D20D}" type="pres">
      <dgm:prSet presAssocID="{D7266EC2-0E33-4102-A70F-486E7183924E}" presName="parentLeftMargin" presStyleLbl="node1" presStyleIdx="0" presStyleCnt="3"/>
      <dgm:spPr/>
    </dgm:pt>
    <dgm:pt modelId="{28EA0969-EACA-4ADB-9D89-FDA808C66823}" type="pres">
      <dgm:prSet presAssocID="{D7266EC2-0E33-4102-A70F-486E7183924E}" presName="parentText" presStyleLbl="node1" presStyleIdx="1" presStyleCnt="3" custLinFactNeighborX="-369" custLinFactNeighborY="3882">
        <dgm:presLayoutVars>
          <dgm:chMax val="0"/>
          <dgm:bulletEnabled val="1"/>
        </dgm:presLayoutVars>
      </dgm:prSet>
      <dgm:spPr>
        <a:prstGeom prst="rect">
          <a:avLst/>
        </a:prstGeom>
      </dgm:spPr>
    </dgm:pt>
    <dgm:pt modelId="{D86D57A7-BBA1-43E4-8C1B-2AE01775A600}" type="pres">
      <dgm:prSet presAssocID="{D7266EC2-0E33-4102-A70F-486E7183924E}" presName="negativeSpace" presStyleCnt="0"/>
      <dgm:spPr/>
    </dgm:pt>
    <dgm:pt modelId="{F52CB099-74EB-4255-8B6D-8B4A4049E4A7}" type="pres">
      <dgm:prSet presAssocID="{D7266EC2-0E33-4102-A70F-486E7183924E}" presName="childText" presStyleLbl="conFgAcc1" presStyleIdx="1" presStyleCnt="3">
        <dgm:presLayoutVars>
          <dgm:bulletEnabled val="1"/>
        </dgm:presLayoutVars>
      </dgm:prSet>
      <dgm:spPr/>
    </dgm:pt>
    <dgm:pt modelId="{48BCBD36-5A1E-44C9-9BDF-2313E97E53D4}" type="pres">
      <dgm:prSet presAssocID="{7541F751-226D-417D-B690-FD578D2B4F9B}" presName="spaceBetweenRectangles" presStyleCnt="0"/>
      <dgm:spPr/>
    </dgm:pt>
    <dgm:pt modelId="{693971E3-7336-489E-BB9B-2156DC0E0DB0}" type="pres">
      <dgm:prSet presAssocID="{08882D52-BC84-438C-B636-546BCA7C5108}" presName="parentLin" presStyleCnt="0"/>
      <dgm:spPr/>
    </dgm:pt>
    <dgm:pt modelId="{2A718D48-49F1-43AB-B6FF-3F456143A217}" type="pres">
      <dgm:prSet presAssocID="{08882D52-BC84-438C-B636-546BCA7C5108}" presName="parentLeftMargin" presStyleLbl="node1" presStyleIdx="1" presStyleCnt="3"/>
      <dgm:spPr/>
    </dgm:pt>
    <dgm:pt modelId="{7F47EDFF-66C8-4231-B9AA-A969EA7516FD}" type="pres">
      <dgm:prSet presAssocID="{08882D52-BC84-438C-B636-546BCA7C5108}" presName="parentText" presStyleLbl="node1" presStyleIdx="2" presStyleCnt="3">
        <dgm:presLayoutVars>
          <dgm:chMax val="0"/>
          <dgm:bulletEnabled val="1"/>
        </dgm:presLayoutVars>
      </dgm:prSet>
      <dgm:spPr>
        <a:prstGeom prst="rect">
          <a:avLst/>
        </a:prstGeom>
      </dgm:spPr>
    </dgm:pt>
    <dgm:pt modelId="{0BE5B423-0946-4E97-B4A3-EDF2D7647E09}" type="pres">
      <dgm:prSet presAssocID="{08882D52-BC84-438C-B636-546BCA7C5108}" presName="negativeSpace" presStyleCnt="0"/>
      <dgm:spPr/>
    </dgm:pt>
    <dgm:pt modelId="{5EB2F8B5-CA3F-4EBA-B566-21BA56026645}" type="pres">
      <dgm:prSet presAssocID="{08882D52-BC84-438C-B636-546BCA7C5108}" presName="childText" presStyleLbl="conFgAcc1" presStyleIdx="2" presStyleCnt="3">
        <dgm:presLayoutVars>
          <dgm:bulletEnabled val="1"/>
        </dgm:presLayoutVars>
      </dgm:prSet>
      <dgm:spPr/>
    </dgm:pt>
  </dgm:ptLst>
  <dgm:cxnLst>
    <dgm:cxn modelId="{64DC6505-0477-452F-80FB-196AAC8E38BF}" type="presOf" srcId="{71A938B8-01F9-4FCE-9754-8EFB318B7866}" destId="{5BBD3919-B024-4F7B-9EE2-573171197B7C}" srcOrd="1" destOrd="0" presId="urn:microsoft.com/office/officeart/2005/8/layout/list1"/>
    <dgm:cxn modelId="{7B35D721-7B19-4987-BE11-2B4D05D9EA26}" type="presOf" srcId="{08882D52-BC84-438C-B636-546BCA7C5108}" destId="{2A718D48-49F1-43AB-B6FF-3F456143A217}" srcOrd="0" destOrd="0" presId="urn:microsoft.com/office/officeart/2005/8/layout/list1"/>
    <dgm:cxn modelId="{7CCEFE5B-0495-4EA3-A61E-CECDA2CED75D}" type="presOf" srcId="{71A938B8-01F9-4FCE-9754-8EFB318B7866}" destId="{F6D96878-840C-412D-9C4F-64CE96286ED8}" srcOrd="0" destOrd="0" presId="urn:microsoft.com/office/officeart/2005/8/layout/list1"/>
    <dgm:cxn modelId="{95F9F642-78B6-4B11-B7DB-E1AB5C5E55D1}" srcId="{71A938B8-01F9-4FCE-9754-8EFB318B7866}" destId="{0D0DF278-0785-4D05-AC25-C7C06D865269}" srcOrd="0" destOrd="0" parTransId="{6834D3AA-37C7-47BE-AB09-48B9807F518B}" sibTransId="{D8F0E968-5153-418F-9F8E-C16195FEEB8E}"/>
    <dgm:cxn modelId="{1F090646-C679-441B-ACBE-4CA14A942CB0}" type="presOf" srcId="{D7266EC2-0E33-4102-A70F-486E7183924E}" destId="{28EA0969-EACA-4ADB-9D89-FDA808C66823}" srcOrd="1" destOrd="0" presId="urn:microsoft.com/office/officeart/2005/8/layout/list1"/>
    <dgm:cxn modelId="{C6550A4A-F760-4EC7-A4FA-A1FABFA130B9}" type="presOf" srcId="{5B5C6C3C-FEAD-45A5-8FB5-B4D5D6773E88}" destId="{5EB2F8B5-CA3F-4EBA-B566-21BA56026645}" srcOrd="0" destOrd="0" presId="urn:microsoft.com/office/officeart/2005/8/layout/list1"/>
    <dgm:cxn modelId="{08FB076C-C744-442B-82B9-EB908113463F}" type="presOf" srcId="{4FBB0414-2182-4A2A-9D10-1F56A0333713}" destId="{F52CB099-74EB-4255-8B6D-8B4A4049E4A7}" srcOrd="0" destOrd="1" presId="urn:microsoft.com/office/officeart/2005/8/layout/list1"/>
    <dgm:cxn modelId="{1FDBA74D-960B-48AA-A0AA-4E160CA8E79F}" type="presOf" srcId="{0D0DF278-0785-4D05-AC25-C7C06D865269}" destId="{D179D53C-CFEC-4B9A-89A2-56662B485ADA}" srcOrd="0" destOrd="0" presId="urn:microsoft.com/office/officeart/2005/8/layout/list1"/>
    <dgm:cxn modelId="{C6D29959-22DA-4434-8002-C05CABC29D72}" srcId="{D7266EC2-0E33-4102-A70F-486E7183924E}" destId="{4FBB0414-2182-4A2A-9D10-1F56A0333713}" srcOrd="1" destOrd="0" parTransId="{328EC392-3B87-42BC-B9A3-C9744D231BF8}" sibTransId="{BE8B6369-D167-4560-86ED-E600B354BB17}"/>
    <dgm:cxn modelId="{1F5EDD59-872F-48D1-B818-8AD3E1AC98A7}" type="presOf" srcId="{B0447F7F-13D7-4348-9F21-50E5D435B70B}" destId="{D179D53C-CFEC-4B9A-89A2-56662B485ADA}" srcOrd="0" destOrd="1" presId="urn:microsoft.com/office/officeart/2005/8/layout/list1"/>
    <dgm:cxn modelId="{C5673B82-BFE3-4D62-9617-A3D8C5B6D768}" type="presOf" srcId="{08882D52-BC84-438C-B636-546BCA7C5108}" destId="{7F47EDFF-66C8-4231-B9AA-A969EA7516FD}" srcOrd="1" destOrd="0" presId="urn:microsoft.com/office/officeart/2005/8/layout/list1"/>
    <dgm:cxn modelId="{AAEE0786-2E8A-4090-9752-4E6AC0267151}" srcId="{F480C943-7581-406E-977A-ACA1873C38A1}" destId="{71A938B8-01F9-4FCE-9754-8EFB318B7866}" srcOrd="0" destOrd="0" parTransId="{D5A7E6E6-151C-4156-91A4-0CD33C03493A}" sibTransId="{2EA10CC2-B32F-417B-8029-AB318B4F98AB}"/>
    <dgm:cxn modelId="{9E993F8D-B312-4648-855E-6B002B5E8C60}" srcId="{F480C943-7581-406E-977A-ACA1873C38A1}" destId="{D7266EC2-0E33-4102-A70F-486E7183924E}" srcOrd="1" destOrd="0" parTransId="{F229605C-70E4-4292-A4AE-8CDD4C25645E}" sibTransId="{7541F751-226D-417D-B690-FD578D2B4F9B}"/>
    <dgm:cxn modelId="{39B602A5-98FE-44C9-AD5A-6C9189F45F14}" srcId="{F480C943-7581-406E-977A-ACA1873C38A1}" destId="{08882D52-BC84-438C-B636-546BCA7C5108}" srcOrd="2" destOrd="0" parTransId="{59194D0D-F268-4ECA-9A30-BBDFED782D71}" sibTransId="{A9800E3C-51DB-4835-A01D-8E560DBDA13A}"/>
    <dgm:cxn modelId="{A99748B0-21F0-4D2B-B1D9-87A834C9F4A7}" srcId="{08882D52-BC84-438C-B636-546BCA7C5108}" destId="{5B5C6C3C-FEAD-45A5-8FB5-B4D5D6773E88}" srcOrd="0" destOrd="0" parTransId="{1558DB5A-7E0C-48E3-80F3-084ED31D8734}" sibTransId="{BB16BEA0-5D2A-406B-9C70-C9026278EAEC}"/>
    <dgm:cxn modelId="{D68599C1-4A2A-4AF8-AFCB-73D052FABD5E}" type="presOf" srcId="{01216C2D-E798-41CE-A414-4F379B02F662}" destId="{F52CB099-74EB-4255-8B6D-8B4A4049E4A7}" srcOrd="0" destOrd="0" presId="urn:microsoft.com/office/officeart/2005/8/layout/list1"/>
    <dgm:cxn modelId="{446635D6-17FD-40F1-BAD1-63DB4EEE1E0B}" srcId="{D7266EC2-0E33-4102-A70F-486E7183924E}" destId="{01216C2D-E798-41CE-A414-4F379B02F662}" srcOrd="0" destOrd="0" parTransId="{652C9E10-2AB4-4152-98CF-665D7E6BF373}" sibTransId="{F45F3FEB-D987-4510-BC6A-B952C7E15058}"/>
    <dgm:cxn modelId="{971B1BE4-DDD3-4137-8B78-211E9B7894D0}" srcId="{71A938B8-01F9-4FCE-9754-8EFB318B7866}" destId="{B0447F7F-13D7-4348-9F21-50E5D435B70B}" srcOrd="1" destOrd="0" parTransId="{888F97E3-4D5E-4052-938C-59A7BD5D1173}" sibTransId="{4B698647-07F8-4EEE-A392-E96AF764FE9C}"/>
    <dgm:cxn modelId="{1AC27FF6-F668-46D5-9577-6B42923FA84C}" type="presOf" srcId="{F480C943-7581-406E-977A-ACA1873C38A1}" destId="{E905C45D-8904-4445-81D9-DC2A79FFF1AF}" srcOrd="0" destOrd="0" presId="urn:microsoft.com/office/officeart/2005/8/layout/list1"/>
    <dgm:cxn modelId="{A726F0FE-F403-440A-A16B-0E2B45D2A8AD}" type="presOf" srcId="{D7266EC2-0E33-4102-A70F-486E7183924E}" destId="{CC22C34E-9FD8-4692-A184-AA768350D20D}" srcOrd="0" destOrd="0" presId="urn:microsoft.com/office/officeart/2005/8/layout/list1"/>
    <dgm:cxn modelId="{695D7A49-328E-4F8E-B936-E90130803190}" type="presParOf" srcId="{E905C45D-8904-4445-81D9-DC2A79FFF1AF}" destId="{37A53378-419A-418A-94B9-E011FA298843}" srcOrd="0" destOrd="0" presId="urn:microsoft.com/office/officeart/2005/8/layout/list1"/>
    <dgm:cxn modelId="{9A694A2E-0479-4EC6-B5E1-5B5E8AEB10EF}" type="presParOf" srcId="{37A53378-419A-418A-94B9-E011FA298843}" destId="{F6D96878-840C-412D-9C4F-64CE96286ED8}" srcOrd="0" destOrd="0" presId="urn:microsoft.com/office/officeart/2005/8/layout/list1"/>
    <dgm:cxn modelId="{5DBDAEB5-04DF-4852-AD1D-6628B2A419F0}" type="presParOf" srcId="{37A53378-419A-418A-94B9-E011FA298843}" destId="{5BBD3919-B024-4F7B-9EE2-573171197B7C}" srcOrd="1" destOrd="0" presId="urn:microsoft.com/office/officeart/2005/8/layout/list1"/>
    <dgm:cxn modelId="{58DE4587-2A38-44A6-A7B9-D8278136DEBC}" type="presParOf" srcId="{E905C45D-8904-4445-81D9-DC2A79FFF1AF}" destId="{D17027EE-3A04-40A8-A696-4A5F1DE3A63C}" srcOrd="1" destOrd="0" presId="urn:microsoft.com/office/officeart/2005/8/layout/list1"/>
    <dgm:cxn modelId="{EBA43896-A9BE-4D12-8C5B-C495C3F10622}" type="presParOf" srcId="{E905C45D-8904-4445-81D9-DC2A79FFF1AF}" destId="{D179D53C-CFEC-4B9A-89A2-56662B485ADA}" srcOrd="2" destOrd="0" presId="urn:microsoft.com/office/officeart/2005/8/layout/list1"/>
    <dgm:cxn modelId="{57EEC5F9-1908-4630-8FDF-100570459A9E}" type="presParOf" srcId="{E905C45D-8904-4445-81D9-DC2A79FFF1AF}" destId="{1D1EDE13-BC9C-4116-B7CA-D2E1BE86585A}" srcOrd="3" destOrd="0" presId="urn:microsoft.com/office/officeart/2005/8/layout/list1"/>
    <dgm:cxn modelId="{899A47BB-D1CC-4369-97AE-CF4CB29A7AFB}" type="presParOf" srcId="{E905C45D-8904-4445-81D9-DC2A79FFF1AF}" destId="{6DEF3D16-E4D7-465D-B436-3595737D410F}" srcOrd="4" destOrd="0" presId="urn:microsoft.com/office/officeart/2005/8/layout/list1"/>
    <dgm:cxn modelId="{E3F9E683-321C-4C62-A611-14C399AAD69A}" type="presParOf" srcId="{6DEF3D16-E4D7-465D-B436-3595737D410F}" destId="{CC22C34E-9FD8-4692-A184-AA768350D20D}" srcOrd="0" destOrd="0" presId="urn:microsoft.com/office/officeart/2005/8/layout/list1"/>
    <dgm:cxn modelId="{27806AC1-ACD8-4231-A067-B69103E00721}" type="presParOf" srcId="{6DEF3D16-E4D7-465D-B436-3595737D410F}" destId="{28EA0969-EACA-4ADB-9D89-FDA808C66823}" srcOrd="1" destOrd="0" presId="urn:microsoft.com/office/officeart/2005/8/layout/list1"/>
    <dgm:cxn modelId="{9EB43386-CDB6-41AD-9E4D-473C71FC239F}" type="presParOf" srcId="{E905C45D-8904-4445-81D9-DC2A79FFF1AF}" destId="{D86D57A7-BBA1-43E4-8C1B-2AE01775A600}" srcOrd="5" destOrd="0" presId="urn:microsoft.com/office/officeart/2005/8/layout/list1"/>
    <dgm:cxn modelId="{231C189E-55B5-4807-9C93-49E45E5BC69D}" type="presParOf" srcId="{E905C45D-8904-4445-81D9-DC2A79FFF1AF}" destId="{F52CB099-74EB-4255-8B6D-8B4A4049E4A7}" srcOrd="6" destOrd="0" presId="urn:microsoft.com/office/officeart/2005/8/layout/list1"/>
    <dgm:cxn modelId="{9AF9AB2F-1D03-45D6-8577-A2DD06E17A7C}" type="presParOf" srcId="{E905C45D-8904-4445-81D9-DC2A79FFF1AF}" destId="{48BCBD36-5A1E-44C9-9BDF-2313E97E53D4}" srcOrd="7" destOrd="0" presId="urn:microsoft.com/office/officeart/2005/8/layout/list1"/>
    <dgm:cxn modelId="{40B2E4FB-5613-4F04-AD3C-AE838684CEAC}" type="presParOf" srcId="{E905C45D-8904-4445-81D9-DC2A79FFF1AF}" destId="{693971E3-7336-489E-BB9B-2156DC0E0DB0}" srcOrd="8" destOrd="0" presId="urn:microsoft.com/office/officeart/2005/8/layout/list1"/>
    <dgm:cxn modelId="{DCD52AF8-7543-475A-9B5C-54489A51F281}" type="presParOf" srcId="{693971E3-7336-489E-BB9B-2156DC0E0DB0}" destId="{2A718D48-49F1-43AB-B6FF-3F456143A217}" srcOrd="0" destOrd="0" presId="urn:microsoft.com/office/officeart/2005/8/layout/list1"/>
    <dgm:cxn modelId="{43FD39EA-967A-47AA-BC68-6159ABCC632E}" type="presParOf" srcId="{693971E3-7336-489E-BB9B-2156DC0E0DB0}" destId="{7F47EDFF-66C8-4231-B9AA-A969EA7516FD}" srcOrd="1" destOrd="0" presId="urn:microsoft.com/office/officeart/2005/8/layout/list1"/>
    <dgm:cxn modelId="{D9A589A6-CCBA-4C97-9AEB-C7A6326D0D95}" type="presParOf" srcId="{E905C45D-8904-4445-81D9-DC2A79FFF1AF}" destId="{0BE5B423-0946-4E97-B4A3-EDF2D7647E09}" srcOrd="9" destOrd="0" presId="urn:microsoft.com/office/officeart/2005/8/layout/list1"/>
    <dgm:cxn modelId="{06C20FEE-99A9-426A-B1F5-DFCEDB38D30A}" type="presParOf" srcId="{E905C45D-8904-4445-81D9-DC2A79FFF1AF}" destId="{5EB2F8B5-CA3F-4EBA-B566-21BA56026645}"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F480C943-7581-406E-977A-ACA1873C38A1}" type="doc">
      <dgm:prSet loTypeId="urn:microsoft.com/office/officeart/2005/8/layout/list1" loCatId="list" qsTypeId="urn:microsoft.com/office/officeart/2005/8/quickstyle/simple1" qsCatId="simple" csTypeId="urn:microsoft.com/office/officeart/2005/8/colors/colorful5" csCatId="colorful" phldr="1"/>
      <dgm:spPr/>
      <dgm:t>
        <a:bodyPr/>
        <a:lstStyle/>
        <a:p>
          <a:endParaRPr lang="fr-BE"/>
        </a:p>
      </dgm:t>
    </dgm:pt>
    <dgm:pt modelId="{71A938B8-01F9-4FCE-9754-8EFB318B7866}">
      <dgm:prSet phldrT="[Texte]" custT="1"/>
      <dgm:spPr/>
      <dgm:t>
        <a:bodyPr/>
        <a:lstStyle/>
        <a:p>
          <a:r>
            <a:rPr lang="fr-BE" sz="1200" b="1">
              <a:latin typeface="Tenorite" panose="00000500000000000000" pitchFamily="2" charset="0"/>
            </a:rPr>
            <a:t>Opportunités d’emploi (Janvier 2022 à octobre 2022) </a:t>
          </a:r>
        </a:p>
      </dgm:t>
    </dgm:pt>
    <dgm:pt modelId="{D5A7E6E6-151C-4156-91A4-0CD33C03493A}" type="parTrans" cxnId="{AAEE0786-2E8A-4090-9752-4E6AC0267151}">
      <dgm:prSet/>
      <dgm:spPr/>
      <dgm:t>
        <a:bodyPr/>
        <a:lstStyle/>
        <a:p>
          <a:endParaRPr lang="fr-BE" sz="1200" b="0">
            <a:latin typeface="Tenorite" panose="00000500000000000000" pitchFamily="2" charset="0"/>
          </a:endParaRPr>
        </a:p>
      </dgm:t>
    </dgm:pt>
    <dgm:pt modelId="{2EA10CC2-B32F-417B-8029-AB318B4F98AB}" type="sibTrans" cxnId="{AAEE0786-2E8A-4090-9752-4E6AC0267151}">
      <dgm:prSet/>
      <dgm:spPr/>
      <dgm:t>
        <a:bodyPr/>
        <a:lstStyle/>
        <a:p>
          <a:endParaRPr lang="fr-BE" sz="1200" b="0">
            <a:latin typeface="Tenorite" panose="00000500000000000000" pitchFamily="2" charset="0"/>
          </a:endParaRPr>
        </a:p>
      </dgm:t>
    </dgm:pt>
    <dgm:pt modelId="{B0447F7F-13D7-4348-9F21-50E5D435B70B}">
      <dgm:prSet custT="1"/>
      <dgm:spPr/>
      <dgm:t>
        <a:bodyPr/>
        <a:lstStyle/>
        <a:p>
          <a:r>
            <a:rPr lang="fr-BE" sz="1200" b="0">
              <a:latin typeface="Tenorite" panose="00000500000000000000" pitchFamily="2" charset="0"/>
            </a:rPr>
            <a:t>Hausse des opportunités d’emploi gérées par Le Forem (135 OE publiées en 2021) </a:t>
          </a:r>
        </a:p>
      </dgm:t>
    </dgm:pt>
    <dgm:pt modelId="{888F97E3-4D5E-4052-938C-59A7BD5D1173}" type="parTrans" cxnId="{971B1BE4-DDD3-4137-8B78-211E9B7894D0}">
      <dgm:prSet/>
      <dgm:spPr/>
      <dgm:t>
        <a:bodyPr/>
        <a:lstStyle/>
        <a:p>
          <a:endParaRPr lang="fr-BE" sz="1200" b="0">
            <a:latin typeface="Tenorite" panose="00000500000000000000" pitchFamily="2" charset="0"/>
          </a:endParaRPr>
        </a:p>
      </dgm:t>
    </dgm:pt>
    <dgm:pt modelId="{4B698647-07F8-4EEE-A392-E96AF764FE9C}" type="sibTrans" cxnId="{971B1BE4-DDD3-4137-8B78-211E9B7894D0}">
      <dgm:prSet/>
      <dgm:spPr/>
      <dgm:t>
        <a:bodyPr/>
        <a:lstStyle/>
        <a:p>
          <a:endParaRPr lang="fr-BE" sz="1200" b="0">
            <a:latin typeface="Tenorite" panose="00000500000000000000" pitchFamily="2" charset="0"/>
          </a:endParaRPr>
        </a:p>
      </dgm:t>
    </dgm:pt>
    <dgm:pt modelId="{D7266EC2-0E33-4102-A70F-486E7183924E}">
      <dgm:prSet custT="1"/>
      <dgm:spPr/>
      <dgm:t>
        <a:bodyPr/>
        <a:lstStyle/>
        <a:p>
          <a:r>
            <a:rPr lang="fr-BE" sz="1200" b="1">
              <a:latin typeface="Tenorite" panose="00000500000000000000" pitchFamily="2" charset="0"/>
            </a:rPr>
            <a:t>Tension marché du travail</a:t>
          </a:r>
        </a:p>
      </dgm:t>
    </dgm:pt>
    <dgm:pt modelId="{F229605C-70E4-4292-A4AE-8CDD4C25645E}" type="parTrans" cxnId="{9E993F8D-B312-4648-855E-6B002B5E8C60}">
      <dgm:prSet/>
      <dgm:spPr/>
      <dgm:t>
        <a:bodyPr/>
        <a:lstStyle/>
        <a:p>
          <a:endParaRPr lang="fr-BE" sz="1200" b="0">
            <a:latin typeface="Tenorite" panose="00000500000000000000" pitchFamily="2" charset="0"/>
          </a:endParaRPr>
        </a:p>
      </dgm:t>
    </dgm:pt>
    <dgm:pt modelId="{7541F751-226D-417D-B690-FD578D2B4F9B}" type="sibTrans" cxnId="{9E993F8D-B312-4648-855E-6B002B5E8C60}">
      <dgm:prSet/>
      <dgm:spPr/>
      <dgm:t>
        <a:bodyPr/>
        <a:lstStyle/>
        <a:p>
          <a:endParaRPr lang="fr-BE" sz="1200" b="0">
            <a:latin typeface="Tenorite" panose="00000500000000000000" pitchFamily="2" charset="0"/>
          </a:endParaRPr>
        </a:p>
      </dgm:t>
    </dgm:pt>
    <dgm:pt modelId="{01216C2D-E798-41CE-A414-4F379B02F662}">
      <dgm:prSet custT="1"/>
      <dgm:spPr/>
      <dgm:t>
        <a:bodyPr/>
        <a:lstStyle/>
        <a:p>
          <a:r>
            <a:rPr lang="fr-BE" sz="1200" b="0">
              <a:latin typeface="Tenorite" panose="00000500000000000000" pitchFamily="2" charset="0"/>
            </a:rPr>
            <a:t>Métier en pénurie 2023 en Wallonie</a:t>
          </a:r>
        </a:p>
      </dgm:t>
    </dgm:pt>
    <dgm:pt modelId="{652C9E10-2AB4-4152-98CF-665D7E6BF373}" type="parTrans" cxnId="{446635D6-17FD-40F1-BAD1-63DB4EEE1E0B}">
      <dgm:prSet/>
      <dgm:spPr/>
      <dgm:t>
        <a:bodyPr/>
        <a:lstStyle/>
        <a:p>
          <a:endParaRPr lang="fr-BE" sz="1200" b="0">
            <a:latin typeface="Tenorite" panose="00000500000000000000" pitchFamily="2" charset="0"/>
          </a:endParaRPr>
        </a:p>
      </dgm:t>
    </dgm:pt>
    <dgm:pt modelId="{F45F3FEB-D987-4510-BC6A-B952C7E15058}" type="sibTrans" cxnId="{446635D6-17FD-40F1-BAD1-63DB4EEE1E0B}">
      <dgm:prSet/>
      <dgm:spPr/>
      <dgm:t>
        <a:bodyPr/>
        <a:lstStyle/>
        <a:p>
          <a:endParaRPr lang="fr-BE" sz="1200" b="0">
            <a:latin typeface="Tenorite" panose="00000500000000000000" pitchFamily="2" charset="0"/>
          </a:endParaRPr>
        </a:p>
      </dgm:t>
    </dgm:pt>
    <dgm:pt modelId="{08882D52-BC84-438C-B636-546BCA7C5108}">
      <dgm:prSet custT="1"/>
      <dgm:spPr/>
      <dgm:t>
        <a:bodyPr/>
        <a:lstStyle/>
        <a:p>
          <a:r>
            <a:rPr lang="fr-BE" sz="1200" b="1">
              <a:latin typeface="Tenorite" panose="00000500000000000000" pitchFamily="2" charset="0"/>
            </a:rPr>
            <a:t>Enseignement &amp; Formation</a:t>
          </a:r>
        </a:p>
      </dgm:t>
    </dgm:pt>
    <dgm:pt modelId="{59194D0D-F268-4ECA-9A30-BBDFED782D71}" type="parTrans" cxnId="{39B602A5-98FE-44C9-AD5A-6C9189F45F14}">
      <dgm:prSet/>
      <dgm:spPr/>
      <dgm:t>
        <a:bodyPr/>
        <a:lstStyle/>
        <a:p>
          <a:endParaRPr lang="fr-BE" sz="1200" b="0">
            <a:latin typeface="Tenorite" panose="00000500000000000000" pitchFamily="2" charset="0"/>
          </a:endParaRPr>
        </a:p>
      </dgm:t>
    </dgm:pt>
    <dgm:pt modelId="{A9800E3C-51DB-4835-A01D-8E560DBDA13A}" type="sibTrans" cxnId="{39B602A5-98FE-44C9-AD5A-6C9189F45F14}">
      <dgm:prSet/>
      <dgm:spPr/>
      <dgm:t>
        <a:bodyPr/>
        <a:lstStyle/>
        <a:p>
          <a:endParaRPr lang="fr-BE" sz="1200" b="0">
            <a:latin typeface="Tenorite" panose="00000500000000000000" pitchFamily="2" charset="0"/>
          </a:endParaRPr>
        </a:p>
      </dgm:t>
    </dgm:pt>
    <dgm:pt modelId="{5B5C6C3C-FEAD-45A5-8FB5-B4D5D6773E88}">
      <dgm:prSet custT="1"/>
      <dgm:spPr/>
      <dgm:t>
        <a:bodyPr/>
        <a:lstStyle/>
        <a:p>
          <a:pPr>
            <a:buFont typeface="Arial" panose="020B0604020202020204" pitchFamily="34" charset="0"/>
            <a:buChar char="•"/>
          </a:pPr>
          <a:r>
            <a:rPr lang="fr-BE" sz="1200" b="1">
              <a:latin typeface="Tenorite" panose="00000500000000000000" pitchFamily="2" charset="0"/>
            </a:rPr>
            <a:t>Enseignement :</a:t>
          </a:r>
          <a:endParaRPr lang="fr-BE" sz="1200" b="0">
            <a:latin typeface="Tenorite" panose="00000500000000000000" pitchFamily="2" charset="0"/>
          </a:endParaRPr>
        </a:p>
      </dgm:t>
    </dgm:pt>
    <dgm:pt modelId="{1558DB5A-7E0C-48E3-80F3-084ED31D8734}" type="parTrans" cxnId="{A99748B0-21F0-4D2B-B1D9-87A834C9F4A7}">
      <dgm:prSet/>
      <dgm:spPr/>
      <dgm:t>
        <a:bodyPr/>
        <a:lstStyle/>
        <a:p>
          <a:endParaRPr lang="fr-BE" sz="1200" b="0">
            <a:latin typeface="Tenorite" panose="00000500000000000000" pitchFamily="2" charset="0"/>
          </a:endParaRPr>
        </a:p>
      </dgm:t>
    </dgm:pt>
    <dgm:pt modelId="{BB16BEA0-5D2A-406B-9C70-C9026278EAEC}" type="sibTrans" cxnId="{A99748B0-21F0-4D2B-B1D9-87A834C9F4A7}">
      <dgm:prSet/>
      <dgm:spPr/>
      <dgm:t>
        <a:bodyPr/>
        <a:lstStyle/>
        <a:p>
          <a:endParaRPr lang="fr-BE" sz="1200" b="0">
            <a:latin typeface="Tenorite" panose="00000500000000000000" pitchFamily="2" charset="0"/>
          </a:endParaRPr>
        </a:p>
      </dgm:t>
    </dgm:pt>
    <dgm:pt modelId="{0D0DF278-0785-4D05-AC25-C7C06D865269}">
      <dgm:prSet custT="1"/>
      <dgm:spPr/>
      <dgm:t>
        <a:bodyPr/>
        <a:lstStyle/>
        <a:p>
          <a:r>
            <a:rPr lang="fr-BE" sz="1200">
              <a:latin typeface="Tenorite" panose="00000500000000000000" pitchFamily="2" charset="0"/>
            </a:rPr>
            <a:t>150 opportunités d’emploi pour le métier</a:t>
          </a:r>
          <a:endParaRPr lang="fr-BE" sz="1200" b="0">
            <a:latin typeface="Tenorite" panose="00000500000000000000" pitchFamily="2" charset="0"/>
          </a:endParaRPr>
        </a:p>
      </dgm:t>
    </dgm:pt>
    <dgm:pt modelId="{6834D3AA-37C7-47BE-AB09-48B9807F518B}" type="parTrans" cxnId="{95F9F642-78B6-4B11-B7DB-E1AB5C5E55D1}">
      <dgm:prSet/>
      <dgm:spPr/>
      <dgm:t>
        <a:bodyPr/>
        <a:lstStyle/>
        <a:p>
          <a:endParaRPr lang="fr-BE" sz="1200">
            <a:latin typeface="Tenorite" panose="00000500000000000000" pitchFamily="2" charset="0"/>
          </a:endParaRPr>
        </a:p>
      </dgm:t>
    </dgm:pt>
    <dgm:pt modelId="{D8F0E968-5153-418F-9F8E-C16195FEEB8E}" type="sibTrans" cxnId="{95F9F642-78B6-4B11-B7DB-E1AB5C5E55D1}">
      <dgm:prSet/>
      <dgm:spPr/>
      <dgm:t>
        <a:bodyPr/>
        <a:lstStyle/>
        <a:p>
          <a:endParaRPr lang="fr-BE" sz="1200">
            <a:latin typeface="Tenorite" panose="00000500000000000000" pitchFamily="2" charset="0"/>
          </a:endParaRPr>
        </a:p>
      </dgm:t>
    </dgm:pt>
    <dgm:pt modelId="{4FBB0414-2182-4A2A-9D10-1F56A0333713}">
      <dgm:prSet custT="1"/>
      <dgm:spPr/>
      <dgm:t>
        <a:bodyPr/>
        <a:lstStyle/>
        <a:p>
          <a:r>
            <a:rPr lang="fr-BE" sz="1200" b="0">
              <a:latin typeface="Tenorite" panose="00000500000000000000" pitchFamily="2" charset="0"/>
            </a:rPr>
            <a:t>Métier porteur sur le marché de l’emploi wallon 2022</a:t>
          </a:r>
        </a:p>
      </dgm:t>
    </dgm:pt>
    <dgm:pt modelId="{328EC392-3B87-42BC-B9A3-C9744D231BF8}" type="parTrans" cxnId="{C6D29959-22DA-4434-8002-C05CABC29D72}">
      <dgm:prSet/>
      <dgm:spPr/>
      <dgm:t>
        <a:bodyPr/>
        <a:lstStyle/>
        <a:p>
          <a:endParaRPr lang="fr-BE"/>
        </a:p>
      </dgm:t>
    </dgm:pt>
    <dgm:pt modelId="{BE8B6369-D167-4560-86ED-E600B354BB17}" type="sibTrans" cxnId="{C6D29959-22DA-4434-8002-C05CABC29D72}">
      <dgm:prSet/>
      <dgm:spPr/>
      <dgm:t>
        <a:bodyPr/>
        <a:lstStyle/>
        <a:p>
          <a:endParaRPr lang="fr-BE"/>
        </a:p>
      </dgm:t>
    </dgm:pt>
    <dgm:pt modelId="{F26E629A-2086-4744-A75C-57C5054F5B8B}">
      <dgm:prSet custT="1"/>
      <dgm:spPr/>
      <dgm:t>
        <a:bodyPr/>
        <a:lstStyle/>
        <a:p>
          <a:pPr>
            <a:buFont typeface="Arial" panose="020B0604020202020204" pitchFamily="34" charset="0"/>
            <a:buNone/>
          </a:pPr>
          <a:r>
            <a:rPr lang="fr-BE" sz="1200" b="0">
              <a:latin typeface="Tenorite" panose="00000500000000000000" pitchFamily="2" charset="0"/>
            </a:rPr>
            <a:t>Ouverture en septembre 2022 d’une nouvelle filière dans l’enseignement</a:t>
          </a:r>
        </a:p>
      </dgm:t>
    </dgm:pt>
    <dgm:pt modelId="{32A6D80A-826A-4B48-84F0-933463D21ACB}" type="parTrans" cxnId="{AAA9D9D9-4FE0-4841-850B-7BB09F776F8C}">
      <dgm:prSet/>
      <dgm:spPr/>
      <dgm:t>
        <a:bodyPr/>
        <a:lstStyle/>
        <a:p>
          <a:endParaRPr lang="fr-BE"/>
        </a:p>
      </dgm:t>
    </dgm:pt>
    <dgm:pt modelId="{ED15C214-F98E-4900-ADB9-CEC97058FD67}" type="sibTrans" cxnId="{AAA9D9D9-4FE0-4841-850B-7BB09F776F8C}">
      <dgm:prSet/>
      <dgm:spPr/>
      <dgm:t>
        <a:bodyPr/>
        <a:lstStyle/>
        <a:p>
          <a:endParaRPr lang="fr-BE"/>
        </a:p>
      </dgm:t>
    </dgm:pt>
    <dgm:pt modelId="{5278215C-3F9D-4888-8853-9A6353E1EECF}">
      <dgm:prSet custT="1"/>
      <dgm:spPr/>
      <dgm:t>
        <a:bodyPr/>
        <a:lstStyle/>
        <a:p>
          <a:pPr>
            <a:buFont typeface="Arial" panose="020B0604020202020204" pitchFamily="34" charset="0"/>
            <a:buChar char="•"/>
          </a:pPr>
          <a:r>
            <a:rPr lang="fr-BE" sz="1200" b="1">
              <a:latin typeface="Tenorite" panose="00000500000000000000" pitchFamily="2" charset="0"/>
            </a:rPr>
            <a:t>1 offre au niveau de la formation pour adulte</a:t>
          </a:r>
        </a:p>
      </dgm:t>
    </dgm:pt>
    <dgm:pt modelId="{AB832B1E-AF16-4198-BD18-F435A629912E}" type="parTrans" cxnId="{619E9DE4-4ACE-4F23-A15B-7E0C6AC923CD}">
      <dgm:prSet/>
      <dgm:spPr/>
      <dgm:t>
        <a:bodyPr/>
        <a:lstStyle/>
        <a:p>
          <a:endParaRPr lang="fr-BE"/>
        </a:p>
      </dgm:t>
    </dgm:pt>
    <dgm:pt modelId="{4B6B726F-2161-4F91-A25A-7FE8EEF66537}" type="sibTrans" cxnId="{619E9DE4-4ACE-4F23-A15B-7E0C6AC923CD}">
      <dgm:prSet/>
      <dgm:spPr/>
      <dgm:t>
        <a:bodyPr/>
        <a:lstStyle/>
        <a:p>
          <a:endParaRPr lang="fr-BE"/>
        </a:p>
      </dgm:t>
    </dgm:pt>
    <dgm:pt modelId="{0A5E945C-B6B7-4BF0-B1A9-F98CAB246CA9}">
      <dgm:prSet custT="1"/>
      <dgm:spPr/>
      <dgm:t>
        <a:bodyPr/>
        <a:lstStyle/>
        <a:p>
          <a:pPr>
            <a:buFont typeface="Arial" panose="020B0604020202020204" pitchFamily="34" charset="0"/>
            <a:buChar char="•"/>
          </a:pPr>
          <a:r>
            <a:rPr lang="fr-BE" sz="1200" b="1">
              <a:latin typeface="Tenorite" panose="00000500000000000000" pitchFamily="2" charset="0"/>
            </a:rPr>
            <a:t>4 nouveaux profils édités au SFMQ</a:t>
          </a:r>
        </a:p>
      </dgm:t>
    </dgm:pt>
    <dgm:pt modelId="{96C95086-837C-47A8-9E93-F9FC2ED6785E}" type="parTrans" cxnId="{5045552E-70AC-4913-BB89-8F55BF5AE408}">
      <dgm:prSet/>
      <dgm:spPr/>
      <dgm:t>
        <a:bodyPr/>
        <a:lstStyle/>
        <a:p>
          <a:endParaRPr lang="fr-BE"/>
        </a:p>
      </dgm:t>
    </dgm:pt>
    <dgm:pt modelId="{C287C609-DE8D-4D54-9C9F-AE5530B65F43}" type="sibTrans" cxnId="{5045552E-70AC-4913-BB89-8F55BF5AE408}">
      <dgm:prSet/>
      <dgm:spPr/>
      <dgm:t>
        <a:bodyPr/>
        <a:lstStyle/>
        <a:p>
          <a:endParaRPr lang="fr-BE"/>
        </a:p>
      </dgm:t>
    </dgm:pt>
    <dgm:pt modelId="{22F3CD30-27C5-4B81-8D73-0C903FF1CC91}">
      <dgm:prSet custT="1"/>
      <dgm:spPr/>
      <dgm:t>
        <a:bodyPr/>
        <a:lstStyle/>
        <a:p>
          <a:pPr>
            <a:buFont typeface="Arial" panose="020B0604020202020204" pitchFamily="34" charset="0"/>
            <a:buChar char="•"/>
          </a:pPr>
          <a:r>
            <a:rPr lang="fr-BE" sz="1200" b="0">
              <a:latin typeface="Tenorite" panose="00000500000000000000" pitchFamily="2" charset="0"/>
            </a:rPr>
            <a:t>Conducteur de pelle hydraulique</a:t>
          </a:r>
        </a:p>
      </dgm:t>
    </dgm:pt>
    <dgm:pt modelId="{4053869A-286B-4947-B32E-3BE6E1A15FF3}" type="parTrans" cxnId="{426EF34B-B1CA-4E27-932D-0ED5E2D8F71A}">
      <dgm:prSet/>
      <dgm:spPr/>
      <dgm:t>
        <a:bodyPr/>
        <a:lstStyle/>
        <a:p>
          <a:endParaRPr lang="fr-BE"/>
        </a:p>
      </dgm:t>
    </dgm:pt>
    <dgm:pt modelId="{9268E507-87EE-4045-87E7-E2794AE8F760}" type="sibTrans" cxnId="{426EF34B-B1CA-4E27-932D-0ED5E2D8F71A}">
      <dgm:prSet/>
      <dgm:spPr/>
      <dgm:t>
        <a:bodyPr/>
        <a:lstStyle/>
        <a:p>
          <a:endParaRPr lang="fr-BE"/>
        </a:p>
      </dgm:t>
    </dgm:pt>
    <dgm:pt modelId="{E33DC2FB-DBF4-452E-8A74-CCF036694D9E}">
      <dgm:prSet custT="1"/>
      <dgm:spPr/>
      <dgm:t>
        <a:bodyPr/>
        <a:lstStyle/>
        <a:p>
          <a:pPr>
            <a:buFont typeface="Arial" panose="020B0604020202020204" pitchFamily="34" charset="0"/>
            <a:buChar char="•"/>
          </a:pPr>
          <a:r>
            <a:rPr lang="fr-BE" sz="1200" b="0">
              <a:latin typeface="Tenorite" panose="00000500000000000000" pitchFamily="2" charset="0"/>
            </a:rPr>
            <a:t>Conducteur de pousseur-bouteur</a:t>
          </a:r>
        </a:p>
      </dgm:t>
    </dgm:pt>
    <dgm:pt modelId="{DA64ADE8-DC3A-404D-B43A-6483969C85C8}" type="parTrans" cxnId="{BC13E09E-18FB-4429-90CF-442C28A30410}">
      <dgm:prSet/>
      <dgm:spPr/>
      <dgm:t>
        <a:bodyPr/>
        <a:lstStyle/>
        <a:p>
          <a:endParaRPr lang="fr-BE"/>
        </a:p>
      </dgm:t>
    </dgm:pt>
    <dgm:pt modelId="{3ADB73E8-C117-4C1D-A514-38D31017D5EB}" type="sibTrans" cxnId="{BC13E09E-18FB-4429-90CF-442C28A30410}">
      <dgm:prSet/>
      <dgm:spPr/>
      <dgm:t>
        <a:bodyPr/>
        <a:lstStyle/>
        <a:p>
          <a:endParaRPr lang="fr-BE"/>
        </a:p>
      </dgm:t>
    </dgm:pt>
    <dgm:pt modelId="{B859A466-EABF-43C7-9E78-15301A075A35}">
      <dgm:prSet custT="1"/>
      <dgm:spPr/>
      <dgm:t>
        <a:bodyPr/>
        <a:lstStyle/>
        <a:p>
          <a:pPr>
            <a:buFont typeface="Arial" panose="020B0604020202020204" pitchFamily="34" charset="0"/>
            <a:buChar char="•"/>
          </a:pPr>
          <a:r>
            <a:rPr lang="fr-BE" sz="1200" b="0">
              <a:latin typeface="Tenorite" panose="00000500000000000000" pitchFamily="2" charset="0"/>
            </a:rPr>
            <a:t>Conducteur de tombereau</a:t>
          </a:r>
        </a:p>
      </dgm:t>
    </dgm:pt>
    <dgm:pt modelId="{B180F2F0-7318-4D10-8FD3-9B1916022504}" type="parTrans" cxnId="{44F43008-CD81-4E4B-9676-EA67245762C9}">
      <dgm:prSet/>
      <dgm:spPr/>
      <dgm:t>
        <a:bodyPr/>
        <a:lstStyle/>
        <a:p>
          <a:endParaRPr lang="fr-BE"/>
        </a:p>
      </dgm:t>
    </dgm:pt>
    <dgm:pt modelId="{DBB2C786-D518-4ABF-9728-6F37AF1525C3}" type="sibTrans" cxnId="{44F43008-CD81-4E4B-9676-EA67245762C9}">
      <dgm:prSet/>
      <dgm:spPr/>
      <dgm:t>
        <a:bodyPr/>
        <a:lstStyle/>
        <a:p>
          <a:endParaRPr lang="fr-BE"/>
        </a:p>
      </dgm:t>
    </dgm:pt>
    <dgm:pt modelId="{C775B0DB-7C8D-43D0-B202-3EB072F6D0E9}">
      <dgm:prSet custT="1"/>
      <dgm:spPr/>
      <dgm:t>
        <a:bodyPr/>
        <a:lstStyle/>
        <a:p>
          <a:pPr>
            <a:buFont typeface="Arial" panose="020B0604020202020204" pitchFamily="34" charset="0"/>
            <a:buChar char="•"/>
          </a:pPr>
          <a:r>
            <a:rPr lang="fr-BE" sz="1200" b="0">
              <a:latin typeface="Tenorite" panose="00000500000000000000" pitchFamily="2" charset="0"/>
            </a:rPr>
            <a:t>Conducteur de chargeur sur pneus</a:t>
          </a:r>
        </a:p>
      </dgm:t>
    </dgm:pt>
    <dgm:pt modelId="{F590878A-F412-4860-A0E0-A89450DC34AB}" type="parTrans" cxnId="{3A02BAE7-0374-4ACD-9F22-45BFAB6EF2A7}">
      <dgm:prSet/>
      <dgm:spPr/>
      <dgm:t>
        <a:bodyPr/>
        <a:lstStyle/>
        <a:p>
          <a:endParaRPr lang="fr-BE"/>
        </a:p>
      </dgm:t>
    </dgm:pt>
    <dgm:pt modelId="{5779B4DB-FDC6-4DA4-BB01-346FC5592F28}" type="sibTrans" cxnId="{3A02BAE7-0374-4ACD-9F22-45BFAB6EF2A7}">
      <dgm:prSet/>
      <dgm:spPr/>
      <dgm:t>
        <a:bodyPr/>
        <a:lstStyle/>
        <a:p>
          <a:endParaRPr lang="fr-BE"/>
        </a:p>
      </dgm:t>
    </dgm:pt>
    <dgm:pt modelId="{E905C45D-8904-4445-81D9-DC2A79FFF1AF}" type="pres">
      <dgm:prSet presAssocID="{F480C943-7581-406E-977A-ACA1873C38A1}" presName="linear" presStyleCnt="0">
        <dgm:presLayoutVars>
          <dgm:dir/>
          <dgm:animLvl val="lvl"/>
          <dgm:resizeHandles val="exact"/>
        </dgm:presLayoutVars>
      </dgm:prSet>
      <dgm:spPr/>
    </dgm:pt>
    <dgm:pt modelId="{37A53378-419A-418A-94B9-E011FA298843}" type="pres">
      <dgm:prSet presAssocID="{71A938B8-01F9-4FCE-9754-8EFB318B7866}" presName="parentLin" presStyleCnt="0"/>
      <dgm:spPr/>
    </dgm:pt>
    <dgm:pt modelId="{F6D96878-840C-412D-9C4F-64CE96286ED8}" type="pres">
      <dgm:prSet presAssocID="{71A938B8-01F9-4FCE-9754-8EFB318B7866}" presName="parentLeftMargin" presStyleLbl="node1" presStyleIdx="0" presStyleCnt="3"/>
      <dgm:spPr/>
    </dgm:pt>
    <dgm:pt modelId="{5BBD3919-B024-4F7B-9EE2-573171197B7C}" type="pres">
      <dgm:prSet presAssocID="{71A938B8-01F9-4FCE-9754-8EFB318B7866}" presName="parentText" presStyleLbl="node1" presStyleIdx="0" presStyleCnt="3" custLinFactNeighborX="-369" custLinFactNeighborY="6067">
        <dgm:presLayoutVars>
          <dgm:chMax val="0"/>
          <dgm:bulletEnabled val="1"/>
        </dgm:presLayoutVars>
      </dgm:prSet>
      <dgm:spPr>
        <a:prstGeom prst="rect">
          <a:avLst/>
        </a:prstGeom>
      </dgm:spPr>
    </dgm:pt>
    <dgm:pt modelId="{D17027EE-3A04-40A8-A696-4A5F1DE3A63C}" type="pres">
      <dgm:prSet presAssocID="{71A938B8-01F9-4FCE-9754-8EFB318B7866}" presName="negativeSpace" presStyleCnt="0"/>
      <dgm:spPr/>
    </dgm:pt>
    <dgm:pt modelId="{D179D53C-CFEC-4B9A-89A2-56662B485ADA}" type="pres">
      <dgm:prSet presAssocID="{71A938B8-01F9-4FCE-9754-8EFB318B7866}" presName="childText" presStyleLbl="conFgAcc1" presStyleIdx="0" presStyleCnt="3">
        <dgm:presLayoutVars>
          <dgm:bulletEnabled val="1"/>
        </dgm:presLayoutVars>
      </dgm:prSet>
      <dgm:spPr/>
    </dgm:pt>
    <dgm:pt modelId="{1D1EDE13-BC9C-4116-B7CA-D2E1BE86585A}" type="pres">
      <dgm:prSet presAssocID="{2EA10CC2-B32F-417B-8029-AB318B4F98AB}" presName="spaceBetweenRectangles" presStyleCnt="0"/>
      <dgm:spPr/>
    </dgm:pt>
    <dgm:pt modelId="{6DEF3D16-E4D7-465D-B436-3595737D410F}" type="pres">
      <dgm:prSet presAssocID="{D7266EC2-0E33-4102-A70F-486E7183924E}" presName="parentLin" presStyleCnt="0"/>
      <dgm:spPr/>
    </dgm:pt>
    <dgm:pt modelId="{CC22C34E-9FD8-4692-A184-AA768350D20D}" type="pres">
      <dgm:prSet presAssocID="{D7266EC2-0E33-4102-A70F-486E7183924E}" presName="parentLeftMargin" presStyleLbl="node1" presStyleIdx="0" presStyleCnt="3"/>
      <dgm:spPr/>
    </dgm:pt>
    <dgm:pt modelId="{28EA0969-EACA-4ADB-9D89-FDA808C66823}" type="pres">
      <dgm:prSet presAssocID="{D7266EC2-0E33-4102-A70F-486E7183924E}" presName="parentText" presStyleLbl="node1" presStyleIdx="1" presStyleCnt="3" custLinFactNeighborX="-369" custLinFactNeighborY="3882">
        <dgm:presLayoutVars>
          <dgm:chMax val="0"/>
          <dgm:bulletEnabled val="1"/>
        </dgm:presLayoutVars>
      </dgm:prSet>
      <dgm:spPr>
        <a:prstGeom prst="rect">
          <a:avLst/>
        </a:prstGeom>
      </dgm:spPr>
    </dgm:pt>
    <dgm:pt modelId="{D86D57A7-BBA1-43E4-8C1B-2AE01775A600}" type="pres">
      <dgm:prSet presAssocID="{D7266EC2-0E33-4102-A70F-486E7183924E}" presName="negativeSpace" presStyleCnt="0"/>
      <dgm:spPr/>
    </dgm:pt>
    <dgm:pt modelId="{F52CB099-74EB-4255-8B6D-8B4A4049E4A7}" type="pres">
      <dgm:prSet presAssocID="{D7266EC2-0E33-4102-A70F-486E7183924E}" presName="childText" presStyleLbl="conFgAcc1" presStyleIdx="1" presStyleCnt="3">
        <dgm:presLayoutVars>
          <dgm:bulletEnabled val="1"/>
        </dgm:presLayoutVars>
      </dgm:prSet>
      <dgm:spPr/>
    </dgm:pt>
    <dgm:pt modelId="{48BCBD36-5A1E-44C9-9BDF-2313E97E53D4}" type="pres">
      <dgm:prSet presAssocID="{7541F751-226D-417D-B690-FD578D2B4F9B}" presName="spaceBetweenRectangles" presStyleCnt="0"/>
      <dgm:spPr/>
    </dgm:pt>
    <dgm:pt modelId="{693971E3-7336-489E-BB9B-2156DC0E0DB0}" type="pres">
      <dgm:prSet presAssocID="{08882D52-BC84-438C-B636-546BCA7C5108}" presName="parentLin" presStyleCnt="0"/>
      <dgm:spPr/>
    </dgm:pt>
    <dgm:pt modelId="{2A718D48-49F1-43AB-B6FF-3F456143A217}" type="pres">
      <dgm:prSet presAssocID="{08882D52-BC84-438C-B636-546BCA7C5108}" presName="parentLeftMargin" presStyleLbl="node1" presStyleIdx="1" presStyleCnt="3"/>
      <dgm:spPr/>
    </dgm:pt>
    <dgm:pt modelId="{7F47EDFF-66C8-4231-B9AA-A969EA7516FD}" type="pres">
      <dgm:prSet presAssocID="{08882D52-BC84-438C-B636-546BCA7C5108}" presName="parentText" presStyleLbl="node1" presStyleIdx="2" presStyleCnt="3">
        <dgm:presLayoutVars>
          <dgm:chMax val="0"/>
          <dgm:bulletEnabled val="1"/>
        </dgm:presLayoutVars>
      </dgm:prSet>
      <dgm:spPr>
        <a:prstGeom prst="rect">
          <a:avLst/>
        </a:prstGeom>
      </dgm:spPr>
    </dgm:pt>
    <dgm:pt modelId="{0BE5B423-0946-4E97-B4A3-EDF2D7647E09}" type="pres">
      <dgm:prSet presAssocID="{08882D52-BC84-438C-B636-546BCA7C5108}" presName="negativeSpace" presStyleCnt="0"/>
      <dgm:spPr/>
    </dgm:pt>
    <dgm:pt modelId="{5EB2F8B5-CA3F-4EBA-B566-21BA56026645}" type="pres">
      <dgm:prSet presAssocID="{08882D52-BC84-438C-B636-546BCA7C5108}" presName="childText" presStyleLbl="conFgAcc1" presStyleIdx="2" presStyleCnt="3">
        <dgm:presLayoutVars>
          <dgm:bulletEnabled val="1"/>
        </dgm:presLayoutVars>
      </dgm:prSet>
      <dgm:spPr/>
    </dgm:pt>
  </dgm:ptLst>
  <dgm:cxnLst>
    <dgm:cxn modelId="{64DC6505-0477-452F-80FB-196AAC8E38BF}" type="presOf" srcId="{71A938B8-01F9-4FCE-9754-8EFB318B7866}" destId="{5BBD3919-B024-4F7B-9EE2-573171197B7C}" srcOrd="1" destOrd="0" presId="urn:microsoft.com/office/officeart/2005/8/layout/list1"/>
    <dgm:cxn modelId="{44F43008-CD81-4E4B-9676-EA67245762C9}" srcId="{0A5E945C-B6B7-4BF0-B1A9-F98CAB246CA9}" destId="{B859A466-EABF-43C7-9E78-15301A075A35}" srcOrd="3" destOrd="0" parTransId="{B180F2F0-7318-4D10-8FD3-9B1916022504}" sibTransId="{DBB2C786-D518-4ABF-9728-6F37AF1525C3}"/>
    <dgm:cxn modelId="{3B6FC40E-1FA5-44D0-8CC9-E20D8218C851}" type="presOf" srcId="{F26E629A-2086-4744-A75C-57C5054F5B8B}" destId="{5EB2F8B5-CA3F-4EBA-B566-21BA56026645}" srcOrd="0" destOrd="1" presId="urn:microsoft.com/office/officeart/2005/8/layout/list1"/>
    <dgm:cxn modelId="{7B35D721-7B19-4987-BE11-2B4D05D9EA26}" type="presOf" srcId="{08882D52-BC84-438C-B636-546BCA7C5108}" destId="{2A718D48-49F1-43AB-B6FF-3F456143A217}" srcOrd="0" destOrd="0" presId="urn:microsoft.com/office/officeart/2005/8/layout/list1"/>
    <dgm:cxn modelId="{5045552E-70AC-4913-BB89-8F55BF5AE408}" srcId="{08882D52-BC84-438C-B636-546BCA7C5108}" destId="{0A5E945C-B6B7-4BF0-B1A9-F98CAB246CA9}" srcOrd="2" destOrd="0" parTransId="{96C95086-837C-47A8-9E93-F9FC2ED6785E}" sibTransId="{C287C609-DE8D-4D54-9C9F-AE5530B65F43}"/>
    <dgm:cxn modelId="{7CCEFE5B-0495-4EA3-A61E-CECDA2CED75D}" type="presOf" srcId="{71A938B8-01F9-4FCE-9754-8EFB318B7866}" destId="{F6D96878-840C-412D-9C4F-64CE96286ED8}" srcOrd="0" destOrd="0" presId="urn:microsoft.com/office/officeart/2005/8/layout/list1"/>
    <dgm:cxn modelId="{95F9F642-78B6-4B11-B7DB-E1AB5C5E55D1}" srcId="{71A938B8-01F9-4FCE-9754-8EFB318B7866}" destId="{0D0DF278-0785-4D05-AC25-C7C06D865269}" srcOrd="0" destOrd="0" parTransId="{6834D3AA-37C7-47BE-AB09-48B9807F518B}" sibTransId="{D8F0E968-5153-418F-9F8E-C16195FEEB8E}"/>
    <dgm:cxn modelId="{67B2D243-A0CA-4E14-966E-37895A5E890A}" type="presOf" srcId="{5278215C-3F9D-4888-8853-9A6353E1EECF}" destId="{5EB2F8B5-CA3F-4EBA-B566-21BA56026645}" srcOrd="0" destOrd="2" presId="urn:microsoft.com/office/officeart/2005/8/layout/list1"/>
    <dgm:cxn modelId="{1F090646-C679-441B-ACBE-4CA14A942CB0}" type="presOf" srcId="{D7266EC2-0E33-4102-A70F-486E7183924E}" destId="{28EA0969-EACA-4ADB-9D89-FDA808C66823}" srcOrd="1" destOrd="0" presId="urn:microsoft.com/office/officeart/2005/8/layout/list1"/>
    <dgm:cxn modelId="{C6550A4A-F760-4EC7-A4FA-A1FABFA130B9}" type="presOf" srcId="{5B5C6C3C-FEAD-45A5-8FB5-B4D5D6773E88}" destId="{5EB2F8B5-CA3F-4EBA-B566-21BA56026645}" srcOrd="0" destOrd="0" presId="urn:microsoft.com/office/officeart/2005/8/layout/list1"/>
    <dgm:cxn modelId="{426EF34B-B1CA-4E27-932D-0ED5E2D8F71A}" srcId="{0A5E945C-B6B7-4BF0-B1A9-F98CAB246CA9}" destId="{22F3CD30-27C5-4B81-8D73-0C903FF1CC91}" srcOrd="1" destOrd="0" parTransId="{4053869A-286B-4947-B32E-3BE6E1A15FF3}" sibTransId="{9268E507-87EE-4045-87E7-E2794AE8F760}"/>
    <dgm:cxn modelId="{08FB076C-C744-442B-82B9-EB908113463F}" type="presOf" srcId="{4FBB0414-2182-4A2A-9D10-1F56A0333713}" destId="{F52CB099-74EB-4255-8B6D-8B4A4049E4A7}" srcOrd="0" destOrd="1" presId="urn:microsoft.com/office/officeart/2005/8/layout/list1"/>
    <dgm:cxn modelId="{1FDBA74D-960B-48AA-A0AA-4E160CA8E79F}" type="presOf" srcId="{0D0DF278-0785-4D05-AC25-C7C06D865269}" destId="{D179D53C-CFEC-4B9A-89A2-56662B485ADA}" srcOrd="0" destOrd="0" presId="urn:microsoft.com/office/officeart/2005/8/layout/list1"/>
    <dgm:cxn modelId="{C6D29959-22DA-4434-8002-C05CABC29D72}" srcId="{D7266EC2-0E33-4102-A70F-486E7183924E}" destId="{4FBB0414-2182-4A2A-9D10-1F56A0333713}" srcOrd="1" destOrd="0" parTransId="{328EC392-3B87-42BC-B9A3-C9744D231BF8}" sibTransId="{BE8B6369-D167-4560-86ED-E600B354BB17}"/>
    <dgm:cxn modelId="{1F5EDD59-872F-48D1-B818-8AD3E1AC98A7}" type="presOf" srcId="{B0447F7F-13D7-4348-9F21-50E5D435B70B}" destId="{D179D53C-CFEC-4B9A-89A2-56662B485ADA}" srcOrd="0" destOrd="1" presId="urn:microsoft.com/office/officeart/2005/8/layout/list1"/>
    <dgm:cxn modelId="{C5673B82-BFE3-4D62-9617-A3D8C5B6D768}" type="presOf" srcId="{08882D52-BC84-438C-B636-546BCA7C5108}" destId="{7F47EDFF-66C8-4231-B9AA-A969EA7516FD}" srcOrd="1" destOrd="0" presId="urn:microsoft.com/office/officeart/2005/8/layout/list1"/>
    <dgm:cxn modelId="{AAEE0786-2E8A-4090-9752-4E6AC0267151}" srcId="{F480C943-7581-406E-977A-ACA1873C38A1}" destId="{71A938B8-01F9-4FCE-9754-8EFB318B7866}" srcOrd="0" destOrd="0" parTransId="{D5A7E6E6-151C-4156-91A4-0CD33C03493A}" sibTransId="{2EA10CC2-B32F-417B-8029-AB318B4F98AB}"/>
    <dgm:cxn modelId="{9E993F8D-B312-4648-855E-6B002B5E8C60}" srcId="{F480C943-7581-406E-977A-ACA1873C38A1}" destId="{D7266EC2-0E33-4102-A70F-486E7183924E}" srcOrd="1" destOrd="0" parTransId="{F229605C-70E4-4292-A4AE-8CDD4C25645E}" sibTransId="{7541F751-226D-417D-B690-FD578D2B4F9B}"/>
    <dgm:cxn modelId="{BC13E09E-18FB-4429-90CF-442C28A30410}" srcId="{0A5E945C-B6B7-4BF0-B1A9-F98CAB246CA9}" destId="{E33DC2FB-DBF4-452E-8A74-CCF036694D9E}" srcOrd="2" destOrd="0" parTransId="{DA64ADE8-DC3A-404D-B43A-6483969C85C8}" sibTransId="{3ADB73E8-C117-4C1D-A514-38D31017D5EB}"/>
    <dgm:cxn modelId="{39B602A5-98FE-44C9-AD5A-6C9189F45F14}" srcId="{F480C943-7581-406E-977A-ACA1873C38A1}" destId="{08882D52-BC84-438C-B636-546BCA7C5108}" srcOrd="2" destOrd="0" parTransId="{59194D0D-F268-4ECA-9A30-BBDFED782D71}" sibTransId="{A9800E3C-51DB-4835-A01D-8E560DBDA13A}"/>
    <dgm:cxn modelId="{2E0EA1AD-D22F-45AD-85CE-3BD0C76239D9}" type="presOf" srcId="{0A5E945C-B6B7-4BF0-B1A9-F98CAB246CA9}" destId="{5EB2F8B5-CA3F-4EBA-B566-21BA56026645}" srcOrd="0" destOrd="3" presId="urn:microsoft.com/office/officeart/2005/8/layout/list1"/>
    <dgm:cxn modelId="{A99748B0-21F0-4D2B-B1D9-87A834C9F4A7}" srcId="{08882D52-BC84-438C-B636-546BCA7C5108}" destId="{5B5C6C3C-FEAD-45A5-8FB5-B4D5D6773E88}" srcOrd="0" destOrd="0" parTransId="{1558DB5A-7E0C-48E3-80F3-084ED31D8734}" sibTransId="{BB16BEA0-5D2A-406B-9C70-C9026278EAEC}"/>
    <dgm:cxn modelId="{D68599C1-4A2A-4AF8-AFCB-73D052FABD5E}" type="presOf" srcId="{01216C2D-E798-41CE-A414-4F379B02F662}" destId="{F52CB099-74EB-4255-8B6D-8B4A4049E4A7}" srcOrd="0" destOrd="0" presId="urn:microsoft.com/office/officeart/2005/8/layout/list1"/>
    <dgm:cxn modelId="{4D5D3BC6-4A71-4179-A95D-18C566D5E2F9}" type="presOf" srcId="{22F3CD30-27C5-4B81-8D73-0C903FF1CC91}" destId="{5EB2F8B5-CA3F-4EBA-B566-21BA56026645}" srcOrd="0" destOrd="5" presId="urn:microsoft.com/office/officeart/2005/8/layout/list1"/>
    <dgm:cxn modelId="{446635D6-17FD-40F1-BAD1-63DB4EEE1E0B}" srcId="{D7266EC2-0E33-4102-A70F-486E7183924E}" destId="{01216C2D-E798-41CE-A414-4F379B02F662}" srcOrd="0" destOrd="0" parTransId="{652C9E10-2AB4-4152-98CF-665D7E6BF373}" sibTransId="{F45F3FEB-D987-4510-BC6A-B952C7E15058}"/>
    <dgm:cxn modelId="{BAA5DAD8-0105-46AE-90BD-75A78F299FC4}" type="presOf" srcId="{B859A466-EABF-43C7-9E78-15301A075A35}" destId="{5EB2F8B5-CA3F-4EBA-B566-21BA56026645}" srcOrd="0" destOrd="7" presId="urn:microsoft.com/office/officeart/2005/8/layout/list1"/>
    <dgm:cxn modelId="{AAA9D9D9-4FE0-4841-850B-7BB09F776F8C}" srcId="{5B5C6C3C-FEAD-45A5-8FB5-B4D5D6773E88}" destId="{F26E629A-2086-4744-A75C-57C5054F5B8B}" srcOrd="0" destOrd="0" parTransId="{32A6D80A-826A-4B48-84F0-933463D21ACB}" sibTransId="{ED15C214-F98E-4900-ADB9-CEC97058FD67}"/>
    <dgm:cxn modelId="{971B1BE4-DDD3-4137-8B78-211E9B7894D0}" srcId="{71A938B8-01F9-4FCE-9754-8EFB318B7866}" destId="{B0447F7F-13D7-4348-9F21-50E5D435B70B}" srcOrd="1" destOrd="0" parTransId="{888F97E3-4D5E-4052-938C-59A7BD5D1173}" sibTransId="{4B698647-07F8-4EEE-A392-E96AF764FE9C}"/>
    <dgm:cxn modelId="{619E9DE4-4ACE-4F23-A15B-7E0C6AC923CD}" srcId="{08882D52-BC84-438C-B636-546BCA7C5108}" destId="{5278215C-3F9D-4888-8853-9A6353E1EECF}" srcOrd="1" destOrd="0" parTransId="{AB832B1E-AF16-4198-BD18-F435A629912E}" sibTransId="{4B6B726F-2161-4F91-A25A-7FE8EEF66537}"/>
    <dgm:cxn modelId="{3A02BAE7-0374-4ACD-9F22-45BFAB6EF2A7}" srcId="{0A5E945C-B6B7-4BF0-B1A9-F98CAB246CA9}" destId="{C775B0DB-7C8D-43D0-B202-3EB072F6D0E9}" srcOrd="0" destOrd="0" parTransId="{F590878A-F412-4860-A0E0-A89450DC34AB}" sibTransId="{5779B4DB-FDC6-4DA4-BB01-346FC5592F28}"/>
    <dgm:cxn modelId="{D590B9EA-826A-482F-8B94-5D97F508FD5A}" type="presOf" srcId="{E33DC2FB-DBF4-452E-8A74-CCF036694D9E}" destId="{5EB2F8B5-CA3F-4EBA-B566-21BA56026645}" srcOrd="0" destOrd="6" presId="urn:microsoft.com/office/officeart/2005/8/layout/list1"/>
    <dgm:cxn modelId="{B2CF9FF5-9502-4343-B0CF-AFA6DF79FA55}" type="presOf" srcId="{C775B0DB-7C8D-43D0-B202-3EB072F6D0E9}" destId="{5EB2F8B5-CA3F-4EBA-B566-21BA56026645}" srcOrd="0" destOrd="4" presId="urn:microsoft.com/office/officeart/2005/8/layout/list1"/>
    <dgm:cxn modelId="{1AC27FF6-F668-46D5-9577-6B42923FA84C}" type="presOf" srcId="{F480C943-7581-406E-977A-ACA1873C38A1}" destId="{E905C45D-8904-4445-81D9-DC2A79FFF1AF}" srcOrd="0" destOrd="0" presId="urn:microsoft.com/office/officeart/2005/8/layout/list1"/>
    <dgm:cxn modelId="{A726F0FE-F403-440A-A16B-0E2B45D2A8AD}" type="presOf" srcId="{D7266EC2-0E33-4102-A70F-486E7183924E}" destId="{CC22C34E-9FD8-4692-A184-AA768350D20D}" srcOrd="0" destOrd="0" presId="urn:microsoft.com/office/officeart/2005/8/layout/list1"/>
    <dgm:cxn modelId="{695D7A49-328E-4F8E-B936-E90130803190}" type="presParOf" srcId="{E905C45D-8904-4445-81D9-DC2A79FFF1AF}" destId="{37A53378-419A-418A-94B9-E011FA298843}" srcOrd="0" destOrd="0" presId="urn:microsoft.com/office/officeart/2005/8/layout/list1"/>
    <dgm:cxn modelId="{9A694A2E-0479-4EC6-B5E1-5B5E8AEB10EF}" type="presParOf" srcId="{37A53378-419A-418A-94B9-E011FA298843}" destId="{F6D96878-840C-412D-9C4F-64CE96286ED8}" srcOrd="0" destOrd="0" presId="urn:microsoft.com/office/officeart/2005/8/layout/list1"/>
    <dgm:cxn modelId="{5DBDAEB5-04DF-4852-AD1D-6628B2A419F0}" type="presParOf" srcId="{37A53378-419A-418A-94B9-E011FA298843}" destId="{5BBD3919-B024-4F7B-9EE2-573171197B7C}" srcOrd="1" destOrd="0" presId="urn:microsoft.com/office/officeart/2005/8/layout/list1"/>
    <dgm:cxn modelId="{58DE4587-2A38-44A6-A7B9-D8278136DEBC}" type="presParOf" srcId="{E905C45D-8904-4445-81D9-DC2A79FFF1AF}" destId="{D17027EE-3A04-40A8-A696-4A5F1DE3A63C}" srcOrd="1" destOrd="0" presId="urn:microsoft.com/office/officeart/2005/8/layout/list1"/>
    <dgm:cxn modelId="{EBA43896-A9BE-4D12-8C5B-C495C3F10622}" type="presParOf" srcId="{E905C45D-8904-4445-81D9-DC2A79FFF1AF}" destId="{D179D53C-CFEC-4B9A-89A2-56662B485ADA}" srcOrd="2" destOrd="0" presId="urn:microsoft.com/office/officeart/2005/8/layout/list1"/>
    <dgm:cxn modelId="{57EEC5F9-1908-4630-8FDF-100570459A9E}" type="presParOf" srcId="{E905C45D-8904-4445-81D9-DC2A79FFF1AF}" destId="{1D1EDE13-BC9C-4116-B7CA-D2E1BE86585A}" srcOrd="3" destOrd="0" presId="urn:microsoft.com/office/officeart/2005/8/layout/list1"/>
    <dgm:cxn modelId="{899A47BB-D1CC-4369-97AE-CF4CB29A7AFB}" type="presParOf" srcId="{E905C45D-8904-4445-81D9-DC2A79FFF1AF}" destId="{6DEF3D16-E4D7-465D-B436-3595737D410F}" srcOrd="4" destOrd="0" presId="urn:microsoft.com/office/officeart/2005/8/layout/list1"/>
    <dgm:cxn modelId="{E3F9E683-321C-4C62-A611-14C399AAD69A}" type="presParOf" srcId="{6DEF3D16-E4D7-465D-B436-3595737D410F}" destId="{CC22C34E-9FD8-4692-A184-AA768350D20D}" srcOrd="0" destOrd="0" presId="urn:microsoft.com/office/officeart/2005/8/layout/list1"/>
    <dgm:cxn modelId="{27806AC1-ACD8-4231-A067-B69103E00721}" type="presParOf" srcId="{6DEF3D16-E4D7-465D-B436-3595737D410F}" destId="{28EA0969-EACA-4ADB-9D89-FDA808C66823}" srcOrd="1" destOrd="0" presId="urn:microsoft.com/office/officeart/2005/8/layout/list1"/>
    <dgm:cxn modelId="{9EB43386-CDB6-41AD-9E4D-473C71FC239F}" type="presParOf" srcId="{E905C45D-8904-4445-81D9-DC2A79FFF1AF}" destId="{D86D57A7-BBA1-43E4-8C1B-2AE01775A600}" srcOrd="5" destOrd="0" presId="urn:microsoft.com/office/officeart/2005/8/layout/list1"/>
    <dgm:cxn modelId="{231C189E-55B5-4807-9C93-49E45E5BC69D}" type="presParOf" srcId="{E905C45D-8904-4445-81D9-DC2A79FFF1AF}" destId="{F52CB099-74EB-4255-8B6D-8B4A4049E4A7}" srcOrd="6" destOrd="0" presId="urn:microsoft.com/office/officeart/2005/8/layout/list1"/>
    <dgm:cxn modelId="{9AF9AB2F-1D03-45D6-8577-A2DD06E17A7C}" type="presParOf" srcId="{E905C45D-8904-4445-81D9-DC2A79FFF1AF}" destId="{48BCBD36-5A1E-44C9-9BDF-2313E97E53D4}" srcOrd="7" destOrd="0" presId="urn:microsoft.com/office/officeart/2005/8/layout/list1"/>
    <dgm:cxn modelId="{40B2E4FB-5613-4F04-AD3C-AE838684CEAC}" type="presParOf" srcId="{E905C45D-8904-4445-81D9-DC2A79FFF1AF}" destId="{693971E3-7336-489E-BB9B-2156DC0E0DB0}" srcOrd="8" destOrd="0" presId="urn:microsoft.com/office/officeart/2005/8/layout/list1"/>
    <dgm:cxn modelId="{DCD52AF8-7543-475A-9B5C-54489A51F281}" type="presParOf" srcId="{693971E3-7336-489E-BB9B-2156DC0E0DB0}" destId="{2A718D48-49F1-43AB-B6FF-3F456143A217}" srcOrd="0" destOrd="0" presId="urn:microsoft.com/office/officeart/2005/8/layout/list1"/>
    <dgm:cxn modelId="{43FD39EA-967A-47AA-BC68-6159ABCC632E}" type="presParOf" srcId="{693971E3-7336-489E-BB9B-2156DC0E0DB0}" destId="{7F47EDFF-66C8-4231-B9AA-A969EA7516FD}" srcOrd="1" destOrd="0" presId="urn:microsoft.com/office/officeart/2005/8/layout/list1"/>
    <dgm:cxn modelId="{D9A589A6-CCBA-4C97-9AEB-C7A6326D0D95}" type="presParOf" srcId="{E905C45D-8904-4445-81D9-DC2A79FFF1AF}" destId="{0BE5B423-0946-4E97-B4A3-EDF2D7647E09}" srcOrd="9" destOrd="0" presId="urn:microsoft.com/office/officeart/2005/8/layout/list1"/>
    <dgm:cxn modelId="{06C20FEE-99A9-426A-B1F5-DFCEDB38D30A}" type="presParOf" srcId="{E905C45D-8904-4445-81D9-DC2A79FFF1AF}" destId="{5EB2F8B5-CA3F-4EBA-B566-21BA56026645}"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F480C943-7581-406E-977A-ACA1873C38A1}" type="doc">
      <dgm:prSet loTypeId="urn:microsoft.com/office/officeart/2005/8/layout/list1" loCatId="list" qsTypeId="urn:microsoft.com/office/officeart/2005/8/quickstyle/simple1" qsCatId="simple" csTypeId="urn:microsoft.com/office/officeart/2005/8/colors/colorful5" csCatId="colorful" phldr="1"/>
      <dgm:spPr/>
      <dgm:t>
        <a:bodyPr/>
        <a:lstStyle/>
        <a:p>
          <a:endParaRPr lang="fr-BE"/>
        </a:p>
      </dgm:t>
    </dgm:pt>
    <dgm:pt modelId="{71A938B8-01F9-4FCE-9754-8EFB318B7866}">
      <dgm:prSet phldrT="[Texte]" custT="1"/>
      <dgm:spPr/>
      <dgm:t>
        <a:bodyPr/>
        <a:lstStyle/>
        <a:p>
          <a:r>
            <a:rPr lang="fr-BE" sz="1200" b="1">
              <a:latin typeface="Tenorite" panose="00000500000000000000" pitchFamily="2" charset="0"/>
            </a:rPr>
            <a:t>Opportunités d’emploi (Janvier 2022 à octobre 2022) </a:t>
          </a:r>
        </a:p>
      </dgm:t>
    </dgm:pt>
    <dgm:pt modelId="{D5A7E6E6-151C-4156-91A4-0CD33C03493A}" type="parTrans" cxnId="{AAEE0786-2E8A-4090-9752-4E6AC0267151}">
      <dgm:prSet/>
      <dgm:spPr/>
      <dgm:t>
        <a:bodyPr/>
        <a:lstStyle/>
        <a:p>
          <a:endParaRPr lang="fr-BE" sz="1200" b="0">
            <a:latin typeface="Tenorite" panose="00000500000000000000" pitchFamily="2" charset="0"/>
          </a:endParaRPr>
        </a:p>
      </dgm:t>
    </dgm:pt>
    <dgm:pt modelId="{2EA10CC2-B32F-417B-8029-AB318B4F98AB}" type="sibTrans" cxnId="{AAEE0786-2E8A-4090-9752-4E6AC0267151}">
      <dgm:prSet/>
      <dgm:spPr/>
      <dgm:t>
        <a:bodyPr/>
        <a:lstStyle/>
        <a:p>
          <a:endParaRPr lang="fr-BE" sz="1200" b="0">
            <a:latin typeface="Tenorite" panose="00000500000000000000" pitchFamily="2" charset="0"/>
          </a:endParaRPr>
        </a:p>
      </dgm:t>
    </dgm:pt>
    <dgm:pt modelId="{B0447F7F-13D7-4348-9F21-50E5D435B70B}">
      <dgm:prSet custT="1"/>
      <dgm:spPr/>
      <dgm:t>
        <a:bodyPr/>
        <a:lstStyle/>
        <a:p>
          <a:r>
            <a:rPr lang="fr-BE" sz="1200" b="0">
              <a:latin typeface="Tenorite" panose="00000500000000000000" pitchFamily="2" charset="0"/>
            </a:rPr>
            <a:t>Baisse des opportunités d’emploi gérées par Le Forem (10 OE publiées en 2021) </a:t>
          </a:r>
        </a:p>
      </dgm:t>
    </dgm:pt>
    <dgm:pt modelId="{888F97E3-4D5E-4052-938C-59A7BD5D1173}" type="parTrans" cxnId="{971B1BE4-DDD3-4137-8B78-211E9B7894D0}">
      <dgm:prSet/>
      <dgm:spPr/>
      <dgm:t>
        <a:bodyPr/>
        <a:lstStyle/>
        <a:p>
          <a:endParaRPr lang="fr-BE" sz="1200" b="0">
            <a:latin typeface="Tenorite" panose="00000500000000000000" pitchFamily="2" charset="0"/>
          </a:endParaRPr>
        </a:p>
      </dgm:t>
    </dgm:pt>
    <dgm:pt modelId="{4B698647-07F8-4EEE-A392-E96AF764FE9C}" type="sibTrans" cxnId="{971B1BE4-DDD3-4137-8B78-211E9B7894D0}">
      <dgm:prSet/>
      <dgm:spPr/>
      <dgm:t>
        <a:bodyPr/>
        <a:lstStyle/>
        <a:p>
          <a:endParaRPr lang="fr-BE" sz="1200" b="0">
            <a:latin typeface="Tenorite" panose="00000500000000000000" pitchFamily="2" charset="0"/>
          </a:endParaRPr>
        </a:p>
      </dgm:t>
    </dgm:pt>
    <dgm:pt modelId="{D7266EC2-0E33-4102-A70F-486E7183924E}">
      <dgm:prSet custT="1"/>
      <dgm:spPr/>
      <dgm:t>
        <a:bodyPr/>
        <a:lstStyle/>
        <a:p>
          <a:r>
            <a:rPr lang="fr-BE" sz="1200" b="1">
              <a:latin typeface="Tenorite" panose="00000500000000000000" pitchFamily="2" charset="0"/>
            </a:rPr>
            <a:t>Tension marché du travail</a:t>
          </a:r>
        </a:p>
      </dgm:t>
    </dgm:pt>
    <dgm:pt modelId="{F229605C-70E4-4292-A4AE-8CDD4C25645E}" type="parTrans" cxnId="{9E993F8D-B312-4648-855E-6B002B5E8C60}">
      <dgm:prSet/>
      <dgm:spPr/>
      <dgm:t>
        <a:bodyPr/>
        <a:lstStyle/>
        <a:p>
          <a:endParaRPr lang="fr-BE" sz="1200" b="0">
            <a:latin typeface="Tenorite" panose="00000500000000000000" pitchFamily="2" charset="0"/>
          </a:endParaRPr>
        </a:p>
      </dgm:t>
    </dgm:pt>
    <dgm:pt modelId="{7541F751-226D-417D-B690-FD578D2B4F9B}" type="sibTrans" cxnId="{9E993F8D-B312-4648-855E-6B002B5E8C60}">
      <dgm:prSet/>
      <dgm:spPr/>
      <dgm:t>
        <a:bodyPr/>
        <a:lstStyle/>
        <a:p>
          <a:endParaRPr lang="fr-BE" sz="1200" b="0">
            <a:latin typeface="Tenorite" panose="00000500000000000000" pitchFamily="2" charset="0"/>
          </a:endParaRPr>
        </a:p>
      </dgm:t>
    </dgm:pt>
    <dgm:pt modelId="{01216C2D-E798-41CE-A414-4F379B02F662}">
      <dgm:prSet custT="1"/>
      <dgm:spPr/>
      <dgm:t>
        <a:bodyPr/>
        <a:lstStyle/>
        <a:p>
          <a:r>
            <a:rPr lang="fr-BE" sz="1200" b="0">
              <a:latin typeface="Tenorite" panose="00000500000000000000" pitchFamily="2" charset="0"/>
            </a:rPr>
            <a:t>Métier critique 2023 en Wallonie</a:t>
          </a:r>
        </a:p>
      </dgm:t>
    </dgm:pt>
    <dgm:pt modelId="{652C9E10-2AB4-4152-98CF-665D7E6BF373}" type="parTrans" cxnId="{446635D6-17FD-40F1-BAD1-63DB4EEE1E0B}">
      <dgm:prSet/>
      <dgm:spPr/>
      <dgm:t>
        <a:bodyPr/>
        <a:lstStyle/>
        <a:p>
          <a:endParaRPr lang="fr-BE" sz="1200" b="0">
            <a:latin typeface="Tenorite" panose="00000500000000000000" pitchFamily="2" charset="0"/>
          </a:endParaRPr>
        </a:p>
      </dgm:t>
    </dgm:pt>
    <dgm:pt modelId="{F45F3FEB-D987-4510-BC6A-B952C7E15058}" type="sibTrans" cxnId="{446635D6-17FD-40F1-BAD1-63DB4EEE1E0B}">
      <dgm:prSet/>
      <dgm:spPr/>
      <dgm:t>
        <a:bodyPr/>
        <a:lstStyle/>
        <a:p>
          <a:endParaRPr lang="fr-BE" sz="1200" b="0">
            <a:latin typeface="Tenorite" panose="00000500000000000000" pitchFamily="2" charset="0"/>
          </a:endParaRPr>
        </a:p>
      </dgm:t>
    </dgm:pt>
    <dgm:pt modelId="{08882D52-BC84-438C-B636-546BCA7C5108}">
      <dgm:prSet custT="1"/>
      <dgm:spPr/>
      <dgm:t>
        <a:bodyPr/>
        <a:lstStyle/>
        <a:p>
          <a:r>
            <a:rPr lang="fr-BE" sz="1200" b="1">
              <a:latin typeface="Tenorite" panose="00000500000000000000" pitchFamily="2" charset="0"/>
            </a:rPr>
            <a:t>Enseignement &amp; Formation</a:t>
          </a:r>
        </a:p>
      </dgm:t>
    </dgm:pt>
    <dgm:pt modelId="{59194D0D-F268-4ECA-9A30-BBDFED782D71}" type="parTrans" cxnId="{39B602A5-98FE-44C9-AD5A-6C9189F45F14}">
      <dgm:prSet/>
      <dgm:spPr/>
      <dgm:t>
        <a:bodyPr/>
        <a:lstStyle/>
        <a:p>
          <a:endParaRPr lang="fr-BE" sz="1200" b="0">
            <a:latin typeface="Tenorite" panose="00000500000000000000" pitchFamily="2" charset="0"/>
          </a:endParaRPr>
        </a:p>
      </dgm:t>
    </dgm:pt>
    <dgm:pt modelId="{A9800E3C-51DB-4835-A01D-8E560DBDA13A}" type="sibTrans" cxnId="{39B602A5-98FE-44C9-AD5A-6C9189F45F14}">
      <dgm:prSet/>
      <dgm:spPr/>
      <dgm:t>
        <a:bodyPr/>
        <a:lstStyle/>
        <a:p>
          <a:endParaRPr lang="fr-BE" sz="1200" b="0">
            <a:latin typeface="Tenorite" panose="00000500000000000000" pitchFamily="2" charset="0"/>
          </a:endParaRPr>
        </a:p>
      </dgm:t>
    </dgm:pt>
    <dgm:pt modelId="{5B5C6C3C-FEAD-45A5-8FB5-B4D5D6773E88}">
      <dgm:prSet custT="1"/>
      <dgm:spPr/>
      <dgm:t>
        <a:bodyPr/>
        <a:lstStyle/>
        <a:p>
          <a:pPr>
            <a:buFont typeface="Arial" panose="020B0604020202020204" pitchFamily="34" charset="0"/>
            <a:buChar char="•"/>
          </a:pPr>
          <a:r>
            <a:rPr lang="fr-BE" sz="1200" b="0">
              <a:latin typeface="Tenorite" panose="00000500000000000000" pitchFamily="2" charset="0"/>
            </a:rPr>
            <a:t>Enseignement</a:t>
          </a:r>
        </a:p>
      </dgm:t>
    </dgm:pt>
    <dgm:pt modelId="{1558DB5A-7E0C-48E3-80F3-084ED31D8734}" type="parTrans" cxnId="{A99748B0-21F0-4D2B-B1D9-87A834C9F4A7}">
      <dgm:prSet/>
      <dgm:spPr/>
      <dgm:t>
        <a:bodyPr/>
        <a:lstStyle/>
        <a:p>
          <a:endParaRPr lang="fr-BE" sz="1200" b="0">
            <a:latin typeface="Tenorite" panose="00000500000000000000" pitchFamily="2" charset="0"/>
          </a:endParaRPr>
        </a:p>
      </dgm:t>
    </dgm:pt>
    <dgm:pt modelId="{BB16BEA0-5D2A-406B-9C70-C9026278EAEC}" type="sibTrans" cxnId="{A99748B0-21F0-4D2B-B1D9-87A834C9F4A7}">
      <dgm:prSet/>
      <dgm:spPr/>
      <dgm:t>
        <a:bodyPr/>
        <a:lstStyle/>
        <a:p>
          <a:endParaRPr lang="fr-BE" sz="1200" b="0">
            <a:latin typeface="Tenorite" panose="00000500000000000000" pitchFamily="2" charset="0"/>
          </a:endParaRPr>
        </a:p>
      </dgm:t>
    </dgm:pt>
    <dgm:pt modelId="{0D0DF278-0785-4D05-AC25-C7C06D865269}">
      <dgm:prSet custT="1"/>
      <dgm:spPr/>
      <dgm:t>
        <a:bodyPr/>
        <a:lstStyle/>
        <a:p>
          <a:r>
            <a:rPr lang="fr-BE" sz="1200">
              <a:latin typeface="Tenorite" panose="00000500000000000000" pitchFamily="2" charset="0"/>
            </a:rPr>
            <a:t>6 opportunités d’emploi pour le métier</a:t>
          </a:r>
          <a:endParaRPr lang="fr-BE" sz="1200" b="0">
            <a:latin typeface="Tenorite" panose="00000500000000000000" pitchFamily="2" charset="0"/>
          </a:endParaRPr>
        </a:p>
      </dgm:t>
    </dgm:pt>
    <dgm:pt modelId="{6834D3AA-37C7-47BE-AB09-48B9807F518B}" type="parTrans" cxnId="{95F9F642-78B6-4B11-B7DB-E1AB5C5E55D1}">
      <dgm:prSet/>
      <dgm:spPr/>
      <dgm:t>
        <a:bodyPr/>
        <a:lstStyle/>
        <a:p>
          <a:endParaRPr lang="fr-BE" sz="1200">
            <a:latin typeface="Tenorite" panose="00000500000000000000" pitchFamily="2" charset="0"/>
          </a:endParaRPr>
        </a:p>
      </dgm:t>
    </dgm:pt>
    <dgm:pt modelId="{D8F0E968-5153-418F-9F8E-C16195FEEB8E}" type="sibTrans" cxnId="{95F9F642-78B6-4B11-B7DB-E1AB5C5E55D1}">
      <dgm:prSet/>
      <dgm:spPr/>
      <dgm:t>
        <a:bodyPr/>
        <a:lstStyle/>
        <a:p>
          <a:endParaRPr lang="fr-BE" sz="1200">
            <a:latin typeface="Tenorite" panose="00000500000000000000" pitchFamily="2" charset="0"/>
          </a:endParaRPr>
        </a:p>
      </dgm:t>
    </dgm:pt>
    <dgm:pt modelId="{4FBB0414-2182-4A2A-9D10-1F56A0333713}">
      <dgm:prSet custT="1"/>
      <dgm:spPr/>
      <dgm:t>
        <a:bodyPr/>
        <a:lstStyle/>
        <a:p>
          <a:r>
            <a:rPr lang="fr-BE" sz="1200" b="0">
              <a:latin typeface="Tenorite" panose="00000500000000000000" pitchFamily="2" charset="0"/>
            </a:rPr>
            <a:t>Métier porteur sur le marché de l’emploi wallon 2022</a:t>
          </a:r>
        </a:p>
      </dgm:t>
    </dgm:pt>
    <dgm:pt modelId="{328EC392-3B87-42BC-B9A3-C9744D231BF8}" type="parTrans" cxnId="{C6D29959-22DA-4434-8002-C05CABC29D72}">
      <dgm:prSet/>
      <dgm:spPr/>
      <dgm:t>
        <a:bodyPr/>
        <a:lstStyle/>
        <a:p>
          <a:endParaRPr lang="fr-BE"/>
        </a:p>
      </dgm:t>
    </dgm:pt>
    <dgm:pt modelId="{BE8B6369-D167-4560-86ED-E600B354BB17}" type="sibTrans" cxnId="{C6D29959-22DA-4434-8002-C05CABC29D72}">
      <dgm:prSet/>
      <dgm:spPr/>
      <dgm:t>
        <a:bodyPr/>
        <a:lstStyle/>
        <a:p>
          <a:endParaRPr lang="fr-BE"/>
        </a:p>
      </dgm:t>
    </dgm:pt>
    <dgm:pt modelId="{1D0AC457-9E3E-4196-BF40-5DEEF55B9665}">
      <dgm:prSet custT="1"/>
      <dgm:spPr/>
      <dgm:t>
        <a:bodyPr/>
        <a:lstStyle/>
        <a:p>
          <a:pPr>
            <a:buFont typeface="Arial" panose="020B0604020202020204" pitchFamily="34" charset="0"/>
            <a:buChar char="•"/>
          </a:pPr>
          <a:r>
            <a:rPr lang="fr-BE" sz="1200" b="0">
              <a:latin typeface="Tenorite" panose="00000500000000000000" pitchFamily="2" charset="0"/>
            </a:rPr>
            <a:t>Perte d’une filière en alternance</a:t>
          </a:r>
        </a:p>
      </dgm:t>
    </dgm:pt>
    <dgm:pt modelId="{D934CFF9-125B-41D3-9D39-2CE8DFE79236}" type="parTrans" cxnId="{1C65811B-2024-4EF3-A60F-0A9C416F2323}">
      <dgm:prSet/>
      <dgm:spPr/>
      <dgm:t>
        <a:bodyPr/>
        <a:lstStyle/>
        <a:p>
          <a:endParaRPr lang="fr-BE"/>
        </a:p>
      </dgm:t>
    </dgm:pt>
    <dgm:pt modelId="{34C43F3C-ACAC-4959-AC8C-75EA7FF188D4}" type="sibTrans" cxnId="{1C65811B-2024-4EF3-A60F-0A9C416F2323}">
      <dgm:prSet/>
      <dgm:spPr/>
      <dgm:t>
        <a:bodyPr/>
        <a:lstStyle/>
        <a:p>
          <a:endParaRPr lang="fr-BE"/>
        </a:p>
      </dgm:t>
    </dgm:pt>
    <dgm:pt modelId="{0A22307A-25A7-4E8B-8EF2-FB02211EAA13}">
      <dgm:prSet custT="1"/>
      <dgm:spPr/>
      <dgm:t>
        <a:bodyPr/>
        <a:lstStyle/>
        <a:p>
          <a:pPr>
            <a:buFont typeface="Arial" panose="020B0604020202020204" pitchFamily="34" charset="0"/>
            <a:buChar char="•"/>
          </a:pPr>
          <a:r>
            <a:rPr lang="fr-BE" sz="1200" b="0">
              <a:latin typeface="Tenorite" panose="00000500000000000000" pitchFamily="2" charset="0"/>
            </a:rPr>
            <a:t>Nouvelles filières à l’IFAPME</a:t>
          </a:r>
        </a:p>
      </dgm:t>
    </dgm:pt>
    <dgm:pt modelId="{B35F535F-F351-45F8-B5C4-6F2647BCA259}" type="parTrans" cxnId="{0D3AEF53-B15E-4F3D-9746-81775010F7CF}">
      <dgm:prSet/>
      <dgm:spPr/>
      <dgm:t>
        <a:bodyPr/>
        <a:lstStyle/>
        <a:p>
          <a:endParaRPr lang="fr-BE"/>
        </a:p>
      </dgm:t>
    </dgm:pt>
    <dgm:pt modelId="{4DEF8CCA-C09E-46B5-9B26-8EB3D239F013}" type="sibTrans" cxnId="{0D3AEF53-B15E-4F3D-9746-81775010F7CF}">
      <dgm:prSet/>
      <dgm:spPr/>
      <dgm:t>
        <a:bodyPr/>
        <a:lstStyle/>
        <a:p>
          <a:endParaRPr lang="fr-BE"/>
        </a:p>
      </dgm:t>
    </dgm:pt>
    <dgm:pt modelId="{1834A723-BD37-4003-A273-41DA4126927D}">
      <dgm:prSet custT="1"/>
      <dgm:spPr/>
      <dgm:t>
        <a:bodyPr/>
        <a:lstStyle/>
        <a:p>
          <a:pPr>
            <a:buFont typeface="Arial" panose="020B0604020202020204" pitchFamily="34" charset="0"/>
            <a:buChar char="•"/>
          </a:pPr>
          <a:r>
            <a:rPr lang="fr-BE" sz="1200" b="0">
              <a:latin typeface="Tenorite" panose="00000500000000000000" pitchFamily="2" charset="0"/>
            </a:rPr>
            <a:t>Production profil SFMQ : 2018</a:t>
          </a:r>
        </a:p>
      </dgm:t>
    </dgm:pt>
    <dgm:pt modelId="{9C324DB9-1AE3-4472-80C3-3519E1C891DE}" type="parTrans" cxnId="{74143384-3FA4-4CEA-A1C4-00A744EF785F}">
      <dgm:prSet/>
      <dgm:spPr/>
    </dgm:pt>
    <dgm:pt modelId="{09EA9D9D-8435-40CF-998F-F67174FF0472}" type="sibTrans" cxnId="{74143384-3FA4-4CEA-A1C4-00A744EF785F}">
      <dgm:prSet/>
      <dgm:spPr/>
    </dgm:pt>
    <dgm:pt modelId="{1905B316-3EB7-474D-9BCA-FE693789342E}">
      <dgm:prSet custT="1"/>
      <dgm:spPr/>
      <dgm:t>
        <a:bodyPr/>
        <a:lstStyle/>
        <a:p>
          <a:pPr>
            <a:buFont typeface="Arial" panose="020B0604020202020204" pitchFamily="34" charset="0"/>
            <a:buChar char="•"/>
          </a:pPr>
          <a:r>
            <a:rPr lang="fr-BE" sz="1200" b="0" dirty="0">
              <a:latin typeface="Tenorite" panose="00000500000000000000" pitchFamily="2" charset="0"/>
            </a:rPr>
            <a:t>Ouverture d’une 7</a:t>
          </a:r>
          <a:r>
            <a:rPr lang="fr-BE" sz="1200" b="0" baseline="30000" dirty="0">
              <a:latin typeface="Tenorite" panose="00000500000000000000" pitchFamily="2" charset="0"/>
            </a:rPr>
            <a:t>ème</a:t>
          </a:r>
          <a:r>
            <a:rPr lang="fr-BE" sz="1200" b="0" dirty="0">
              <a:latin typeface="Tenorite" panose="00000500000000000000" pitchFamily="2" charset="0"/>
            </a:rPr>
            <a:t> dans le PE</a:t>
          </a:r>
        </a:p>
      </dgm:t>
    </dgm:pt>
    <dgm:pt modelId="{C7BA9CCD-1DDF-44EC-A6FB-93A86D9D0389}" type="parTrans" cxnId="{F457E1BF-0648-41B6-AA39-136F413A2A84}">
      <dgm:prSet/>
      <dgm:spPr/>
    </dgm:pt>
    <dgm:pt modelId="{938C19E6-6D8D-4E06-8853-E182031F7870}" type="sibTrans" cxnId="{F457E1BF-0648-41B6-AA39-136F413A2A84}">
      <dgm:prSet/>
      <dgm:spPr/>
    </dgm:pt>
    <dgm:pt modelId="{E905C45D-8904-4445-81D9-DC2A79FFF1AF}" type="pres">
      <dgm:prSet presAssocID="{F480C943-7581-406E-977A-ACA1873C38A1}" presName="linear" presStyleCnt="0">
        <dgm:presLayoutVars>
          <dgm:dir/>
          <dgm:animLvl val="lvl"/>
          <dgm:resizeHandles val="exact"/>
        </dgm:presLayoutVars>
      </dgm:prSet>
      <dgm:spPr/>
    </dgm:pt>
    <dgm:pt modelId="{37A53378-419A-418A-94B9-E011FA298843}" type="pres">
      <dgm:prSet presAssocID="{71A938B8-01F9-4FCE-9754-8EFB318B7866}" presName="parentLin" presStyleCnt="0"/>
      <dgm:spPr/>
    </dgm:pt>
    <dgm:pt modelId="{F6D96878-840C-412D-9C4F-64CE96286ED8}" type="pres">
      <dgm:prSet presAssocID="{71A938B8-01F9-4FCE-9754-8EFB318B7866}" presName="parentLeftMargin" presStyleLbl="node1" presStyleIdx="0" presStyleCnt="3"/>
      <dgm:spPr/>
    </dgm:pt>
    <dgm:pt modelId="{5BBD3919-B024-4F7B-9EE2-573171197B7C}" type="pres">
      <dgm:prSet presAssocID="{71A938B8-01F9-4FCE-9754-8EFB318B7866}" presName="parentText" presStyleLbl="node1" presStyleIdx="0" presStyleCnt="3" custLinFactNeighborX="-369" custLinFactNeighborY="6067">
        <dgm:presLayoutVars>
          <dgm:chMax val="0"/>
          <dgm:bulletEnabled val="1"/>
        </dgm:presLayoutVars>
      </dgm:prSet>
      <dgm:spPr>
        <a:prstGeom prst="rect">
          <a:avLst/>
        </a:prstGeom>
      </dgm:spPr>
    </dgm:pt>
    <dgm:pt modelId="{D17027EE-3A04-40A8-A696-4A5F1DE3A63C}" type="pres">
      <dgm:prSet presAssocID="{71A938B8-01F9-4FCE-9754-8EFB318B7866}" presName="negativeSpace" presStyleCnt="0"/>
      <dgm:spPr/>
    </dgm:pt>
    <dgm:pt modelId="{D179D53C-CFEC-4B9A-89A2-56662B485ADA}" type="pres">
      <dgm:prSet presAssocID="{71A938B8-01F9-4FCE-9754-8EFB318B7866}" presName="childText" presStyleLbl="conFgAcc1" presStyleIdx="0" presStyleCnt="3">
        <dgm:presLayoutVars>
          <dgm:bulletEnabled val="1"/>
        </dgm:presLayoutVars>
      </dgm:prSet>
      <dgm:spPr/>
    </dgm:pt>
    <dgm:pt modelId="{1D1EDE13-BC9C-4116-B7CA-D2E1BE86585A}" type="pres">
      <dgm:prSet presAssocID="{2EA10CC2-B32F-417B-8029-AB318B4F98AB}" presName="spaceBetweenRectangles" presStyleCnt="0"/>
      <dgm:spPr/>
    </dgm:pt>
    <dgm:pt modelId="{6DEF3D16-E4D7-465D-B436-3595737D410F}" type="pres">
      <dgm:prSet presAssocID="{D7266EC2-0E33-4102-A70F-486E7183924E}" presName="parentLin" presStyleCnt="0"/>
      <dgm:spPr/>
    </dgm:pt>
    <dgm:pt modelId="{CC22C34E-9FD8-4692-A184-AA768350D20D}" type="pres">
      <dgm:prSet presAssocID="{D7266EC2-0E33-4102-A70F-486E7183924E}" presName="parentLeftMargin" presStyleLbl="node1" presStyleIdx="0" presStyleCnt="3"/>
      <dgm:spPr/>
    </dgm:pt>
    <dgm:pt modelId="{28EA0969-EACA-4ADB-9D89-FDA808C66823}" type="pres">
      <dgm:prSet presAssocID="{D7266EC2-0E33-4102-A70F-486E7183924E}" presName="parentText" presStyleLbl="node1" presStyleIdx="1" presStyleCnt="3" custLinFactNeighborX="-369" custLinFactNeighborY="3882">
        <dgm:presLayoutVars>
          <dgm:chMax val="0"/>
          <dgm:bulletEnabled val="1"/>
        </dgm:presLayoutVars>
      </dgm:prSet>
      <dgm:spPr>
        <a:prstGeom prst="rect">
          <a:avLst/>
        </a:prstGeom>
      </dgm:spPr>
    </dgm:pt>
    <dgm:pt modelId="{D86D57A7-BBA1-43E4-8C1B-2AE01775A600}" type="pres">
      <dgm:prSet presAssocID="{D7266EC2-0E33-4102-A70F-486E7183924E}" presName="negativeSpace" presStyleCnt="0"/>
      <dgm:spPr/>
    </dgm:pt>
    <dgm:pt modelId="{F52CB099-74EB-4255-8B6D-8B4A4049E4A7}" type="pres">
      <dgm:prSet presAssocID="{D7266EC2-0E33-4102-A70F-486E7183924E}" presName="childText" presStyleLbl="conFgAcc1" presStyleIdx="1" presStyleCnt="3">
        <dgm:presLayoutVars>
          <dgm:bulletEnabled val="1"/>
        </dgm:presLayoutVars>
      </dgm:prSet>
      <dgm:spPr/>
    </dgm:pt>
    <dgm:pt modelId="{48BCBD36-5A1E-44C9-9BDF-2313E97E53D4}" type="pres">
      <dgm:prSet presAssocID="{7541F751-226D-417D-B690-FD578D2B4F9B}" presName="spaceBetweenRectangles" presStyleCnt="0"/>
      <dgm:spPr/>
    </dgm:pt>
    <dgm:pt modelId="{693971E3-7336-489E-BB9B-2156DC0E0DB0}" type="pres">
      <dgm:prSet presAssocID="{08882D52-BC84-438C-B636-546BCA7C5108}" presName="parentLin" presStyleCnt="0"/>
      <dgm:spPr/>
    </dgm:pt>
    <dgm:pt modelId="{2A718D48-49F1-43AB-B6FF-3F456143A217}" type="pres">
      <dgm:prSet presAssocID="{08882D52-BC84-438C-B636-546BCA7C5108}" presName="parentLeftMargin" presStyleLbl="node1" presStyleIdx="1" presStyleCnt="3"/>
      <dgm:spPr/>
    </dgm:pt>
    <dgm:pt modelId="{7F47EDFF-66C8-4231-B9AA-A969EA7516FD}" type="pres">
      <dgm:prSet presAssocID="{08882D52-BC84-438C-B636-546BCA7C5108}" presName="parentText" presStyleLbl="node1" presStyleIdx="2" presStyleCnt="3">
        <dgm:presLayoutVars>
          <dgm:chMax val="0"/>
          <dgm:bulletEnabled val="1"/>
        </dgm:presLayoutVars>
      </dgm:prSet>
      <dgm:spPr>
        <a:prstGeom prst="rect">
          <a:avLst/>
        </a:prstGeom>
      </dgm:spPr>
    </dgm:pt>
    <dgm:pt modelId="{0BE5B423-0946-4E97-B4A3-EDF2D7647E09}" type="pres">
      <dgm:prSet presAssocID="{08882D52-BC84-438C-B636-546BCA7C5108}" presName="negativeSpace" presStyleCnt="0"/>
      <dgm:spPr/>
    </dgm:pt>
    <dgm:pt modelId="{5EB2F8B5-CA3F-4EBA-B566-21BA56026645}" type="pres">
      <dgm:prSet presAssocID="{08882D52-BC84-438C-B636-546BCA7C5108}" presName="childText" presStyleLbl="conFgAcc1" presStyleIdx="2" presStyleCnt="3">
        <dgm:presLayoutVars>
          <dgm:bulletEnabled val="1"/>
        </dgm:presLayoutVars>
      </dgm:prSet>
      <dgm:spPr/>
    </dgm:pt>
  </dgm:ptLst>
  <dgm:cxnLst>
    <dgm:cxn modelId="{64DC6505-0477-452F-80FB-196AAC8E38BF}" type="presOf" srcId="{71A938B8-01F9-4FCE-9754-8EFB318B7866}" destId="{5BBD3919-B024-4F7B-9EE2-573171197B7C}" srcOrd="1" destOrd="0" presId="urn:microsoft.com/office/officeart/2005/8/layout/list1"/>
    <dgm:cxn modelId="{1C65811B-2024-4EF3-A60F-0A9C416F2323}" srcId="{5B5C6C3C-FEAD-45A5-8FB5-B4D5D6773E88}" destId="{1D0AC457-9E3E-4196-BF40-5DEEF55B9665}" srcOrd="1" destOrd="0" parTransId="{D934CFF9-125B-41D3-9D39-2CE8DFE79236}" sibTransId="{34C43F3C-ACAC-4959-AC8C-75EA7FF188D4}"/>
    <dgm:cxn modelId="{7B35D721-7B19-4987-BE11-2B4D05D9EA26}" type="presOf" srcId="{08882D52-BC84-438C-B636-546BCA7C5108}" destId="{2A718D48-49F1-43AB-B6FF-3F456143A217}" srcOrd="0" destOrd="0" presId="urn:microsoft.com/office/officeart/2005/8/layout/list1"/>
    <dgm:cxn modelId="{3C44F33B-48BC-456D-BF28-B841A525D67D}" type="presOf" srcId="{0A22307A-25A7-4E8B-8EF2-FB02211EAA13}" destId="{5EB2F8B5-CA3F-4EBA-B566-21BA56026645}" srcOrd="0" destOrd="3" presId="urn:microsoft.com/office/officeart/2005/8/layout/list1"/>
    <dgm:cxn modelId="{7CCEFE5B-0495-4EA3-A61E-CECDA2CED75D}" type="presOf" srcId="{71A938B8-01F9-4FCE-9754-8EFB318B7866}" destId="{F6D96878-840C-412D-9C4F-64CE96286ED8}" srcOrd="0" destOrd="0" presId="urn:microsoft.com/office/officeart/2005/8/layout/list1"/>
    <dgm:cxn modelId="{95F9F642-78B6-4B11-B7DB-E1AB5C5E55D1}" srcId="{71A938B8-01F9-4FCE-9754-8EFB318B7866}" destId="{0D0DF278-0785-4D05-AC25-C7C06D865269}" srcOrd="0" destOrd="0" parTransId="{6834D3AA-37C7-47BE-AB09-48B9807F518B}" sibTransId="{D8F0E968-5153-418F-9F8E-C16195FEEB8E}"/>
    <dgm:cxn modelId="{1F090646-C679-441B-ACBE-4CA14A942CB0}" type="presOf" srcId="{D7266EC2-0E33-4102-A70F-486E7183924E}" destId="{28EA0969-EACA-4ADB-9D89-FDA808C66823}" srcOrd="1" destOrd="0" presId="urn:microsoft.com/office/officeart/2005/8/layout/list1"/>
    <dgm:cxn modelId="{C6550A4A-F760-4EC7-A4FA-A1FABFA130B9}" type="presOf" srcId="{5B5C6C3C-FEAD-45A5-8FB5-B4D5D6773E88}" destId="{5EB2F8B5-CA3F-4EBA-B566-21BA56026645}" srcOrd="0" destOrd="0" presId="urn:microsoft.com/office/officeart/2005/8/layout/list1"/>
    <dgm:cxn modelId="{08FB076C-C744-442B-82B9-EB908113463F}" type="presOf" srcId="{4FBB0414-2182-4A2A-9D10-1F56A0333713}" destId="{F52CB099-74EB-4255-8B6D-8B4A4049E4A7}" srcOrd="0" destOrd="1" presId="urn:microsoft.com/office/officeart/2005/8/layout/list1"/>
    <dgm:cxn modelId="{1FDBA74D-960B-48AA-A0AA-4E160CA8E79F}" type="presOf" srcId="{0D0DF278-0785-4D05-AC25-C7C06D865269}" destId="{D179D53C-CFEC-4B9A-89A2-56662B485ADA}" srcOrd="0" destOrd="0" presId="urn:microsoft.com/office/officeart/2005/8/layout/list1"/>
    <dgm:cxn modelId="{0D3AEF53-B15E-4F3D-9746-81775010F7CF}" srcId="{08882D52-BC84-438C-B636-546BCA7C5108}" destId="{0A22307A-25A7-4E8B-8EF2-FB02211EAA13}" srcOrd="1" destOrd="0" parTransId="{B35F535F-F351-45F8-B5C4-6F2647BCA259}" sibTransId="{4DEF8CCA-C09E-46B5-9B26-8EB3D239F013}"/>
    <dgm:cxn modelId="{C6D29959-22DA-4434-8002-C05CABC29D72}" srcId="{D7266EC2-0E33-4102-A70F-486E7183924E}" destId="{4FBB0414-2182-4A2A-9D10-1F56A0333713}" srcOrd="1" destOrd="0" parTransId="{328EC392-3B87-42BC-B9A3-C9744D231BF8}" sibTransId="{BE8B6369-D167-4560-86ED-E600B354BB17}"/>
    <dgm:cxn modelId="{1F5EDD59-872F-48D1-B818-8AD3E1AC98A7}" type="presOf" srcId="{B0447F7F-13D7-4348-9F21-50E5D435B70B}" destId="{D179D53C-CFEC-4B9A-89A2-56662B485ADA}" srcOrd="0" destOrd="1" presId="urn:microsoft.com/office/officeart/2005/8/layout/list1"/>
    <dgm:cxn modelId="{C5673B82-BFE3-4D62-9617-A3D8C5B6D768}" type="presOf" srcId="{08882D52-BC84-438C-B636-546BCA7C5108}" destId="{7F47EDFF-66C8-4231-B9AA-A969EA7516FD}" srcOrd="1" destOrd="0" presId="urn:microsoft.com/office/officeart/2005/8/layout/list1"/>
    <dgm:cxn modelId="{74143384-3FA4-4CEA-A1C4-00A744EF785F}" srcId="{08882D52-BC84-438C-B636-546BCA7C5108}" destId="{1834A723-BD37-4003-A273-41DA4126927D}" srcOrd="2" destOrd="0" parTransId="{9C324DB9-1AE3-4472-80C3-3519E1C891DE}" sibTransId="{09EA9D9D-8435-40CF-998F-F67174FF0472}"/>
    <dgm:cxn modelId="{AAEE0786-2E8A-4090-9752-4E6AC0267151}" srcId="{F480C943-7581-406E-977A-ACA1873C38A1}" destId="{71A938B8-01F9-4FCE-9754-8EFB318B7866}" srcOrd="0" destOrd="0" parTransId="{D5A7E6E6-151C-4156-91A4-0CD33C03493A}" sibTransId="{2EA10CC2-B32F-417B-8029-AB318B4F98AB}"/>
    <dgm:cxn modelId="{9E993F8D-B312-4648-855E-6B002B5E8C60}" srcId="{F480C943-7581-406E-977A-ACA1873C38A1}" destId="{D7266EC2-0E33-4102-A70F-486E7183924E}" srcOrd="1" destOrd="0" parTransId="{F229605C-70E4-4292-A4AE-8CDD4C25645E}" sibTransId="{7541F751-226D-417D-B690-FD578D2B4F9B}"/>
    <dgm:cxn modelId="{39B602A5-98FE-44C9-AD5A-6C9189F45F14}" srcId="{F480C943-7581-406E-977A-ACA1873C38A1}" destId="{08882D52-BC84-438C-B636-546BCA7C5108}" srcOrd="2" destOrd="0" parTransId="{59194D0D-F268-4ECA-9A30-BBDFED782D71}" sibTransId="{A9800E3C-51DB-4835-A01D-8E560DBDA13A}"/>
    <dgm:cxn modelId="{741282A6-E88B-460B-8A45-0164EC6B5896}" type="presOf" srcId="{1834A723-BD37-4003-A273-41DA4126927D}" destId="{5EB2F8B5-CA3F-4EBA-B566-21BA56026645}" srcOrd="0" destOrd="4" presId="urn:microsoft.com/office/officeart/2005/8/layout/list1"/>
    <dgm:cxn modelId="{7954BBA7-DF79-4A2B-853C-C94B0593F813}" type="presOf" srcId="{1D0AC457-9E3E-4196-BF40-5DEEF55B9665}" destId="{5EB2F8B5-CA3F-4EBA-B566-21BA56026645}" srcOrd="0" destOrd="2" presId="urn:microsoft.com/office/officeart/2005/8/layout/list1"/>
    <dgm:cxn modelId="{A99748B0-21F0-4D2B-B1D9-87A834C9F4A7}" srcId="{08882D52-BC84-438C-B636-546BCA7C5108}" destId="{5B5C6C3C-FEAD-45A5-8FB5-B4D5D6773E88}" srcOrd="0" destOrd="0" parTransId="{1558DB5A-7E0C-48E3-80F3-084ED31D8734}" sibTransId="{BB16BEA0-5D2A-406B-9C70-C9026278EAEC}"/>
    <dgm:cxn modelId="{F457E1BF-0648-41B6-AA39-136F413A2A84}" srcId="{5B5C6C3C-FEAD-45A5-8FB5-B4D5D6773E88}" destId="{1905B316-3EB7-474D-9BCA-FE693789342E}" srcOrd="0" destOrd="0" parTransId="{C7BA9CCD-1DDF-44EC-A6FB-93A86D9D0389}" sibTransId="{938C19E6-6D8D-4E06-8853-E182031F7870}"/>
    <dgm:cxn modelId="{D68599C1-4A2A-4AF8-AFCB-73D052FABD5E}" type="presOf" srcId="{01216C2D-E798-41CE-A414-4F379B02F662}" destId="{F52CB099-74EB-4255-8B6D-8B4A4049E4A7}" srcOrd="0" destOrd="0" presId="urn:microsoft.com/office/officeart/2005/8/layout/list1"/>
    <dgm:cxn modelId="{4683DFD5-C89F-4785-A553-1BBC8F88249F}" type="presOf" srcId="{1905B316-3EB7-474D-9BCA-FE693789342E}" destId="{5EB2F8B5-CA3F-4EBA-B566-21BA56026645}" srcOrd="0" destOrd="1" presId="urn:microsoft.com/office/officeart/2005/8/layout/list1"/>
    <dgm:cxn modelId="{446635D6-17FD-40F1-BAD1-63DB4EEE1E0B}" srcId="{D7266EC2-0E33-4102-A70F-486E7183924E}" destId="{01216C2D-E798-41CE-A414-4F379B02F662}" srcOrd="0" destOrd="0" parTransId="{652C9E10-2AB4-4152-98CF-665D7E6BF373}" sibTransId="{F45F3FEB-D987-4510-BC6A-B952C7E15058}"/>
    <dgm:cxn modelId="{971B1BE4-DDD3-4137-8B78-211E9B7894D0}" srcId="{71A938B8-01F9-4FCE-9754-8EFB318B7866}" destId="{B0447F7F-13D7-4348-9F21-50E5D435B70B}" srcOrd="1" destOrd="0" parTransId="{888F97E3-4D5E-4052-938C-59A7BD5D1173}" sibTransId="{4B698647-07F8-4EEE-A392-E96AF764FE9C}"/>
    <dgm:cxn modelId="{1AC27FF6-F668-46D5-9577-6B42923FA84C}" type="presOf" srcId="{F480C943-7581-406E-977A-ACA1873C38A1}" destId="{E905C45D-8904-4445-81D9-DC2A79FFF1AF}" srcOrd="0" destOrd="0" presId="urn:microsoft.com/office/officeart/2005/8/layout/list1"/>
    <dgm:cxn modelId="{A726F0FE-F403-440A-A16B-0E2B45D2A8AD}" type="presOf" srcId="{D7266EC2-0E33-4102-A70F-486E7183924E}" destId="{CC22C34E-9FD8-4692-A184-AA768350D20D}" srcOrd="0" destOrd="0" presId="urn:microsoft.com/office/officeart/2005/8/layout/list1"/>
    <dgm:cxn modelId="{695D7A49-328E-4F8E-B936-E90130803190}" type="presParOf" srcId="{E905C45D-8904-4445-81D9-DC2A79FFF1AF}" destId="{37A53378-419A-418A-94B9-E011FA298843}" srcOrd="0" destOrd="0" presId="urn:microsoft.com/office/officeart/2005/8/layout/list1"/>
    <dgm:cxn modelId="{9A694A2E-0479-4EC6-B5E1-5B5E8AEB10EF}" type="presParOf" srcId="{37A53378-419A-418A-94B9-E011FA298843}" destId="{F6D96878-840C-412D-9C4F-64CE96286ED8}" srcOrd="0" destOrd="0" presId="urn:microsoft.com/office/officeart/2005/8/layout/list1"/>
    <dgm:cxn modelId="{5DBDAEB5-04DF-4852-AD1D-6628B2A419F0}" type="presParOf" srcId="{37A53378-419A-418A-94B9-E011FA298843}" destId="{5BBD3919-B024-4F7B-9EE2-573171197B7C}" srcOrd="1" destOrd="0" presId="urn:microsoft.com/office/officeart/2005/8/layout/list1"/>
    <dgm:cxn modelId="{58DE4587-2A38-44A6-A7B9-D8278136DEBC}" type="presParOf" srcId="{E905C45D-8904-4445-81D9-DC2A79FFF1AF}" destId="{D17027EE-3A04-40A8-A696-4A5F1DE3A63C}" srcOrd="1" destOrd="0" presId="urn:microsoft.com/office/officeart/2005/8/layout/list1"/>
    <dgm:cxn modelId="{EBA43896-A9BE-4D12-8C5B-C495C3F10622}" type="presParOf" srcId="{E905C45D-8904-4445-81D9-DC2A79FFF1AF}" destId="{D179D53C-CFEC-4B9A-89A2-56662B485ADA}" srcOrd="2" destOrd="0" presId="urn:microsoft.com/office/officeart/2005/8/layout/list1"/>
    <dgm:cxn modelId="{57EEC5F9-1908-4630-8FDF-100570459A9E}" type="presParOf" srcId="{E905C45D-8904-4445-81D9-DC2A79FFF1AF}" destId="{1D1EDE13-BC9C-4116-B7CA-D2E1BE86585A}" srcOrd="3" destOrd="0" presId="urn:microsoft.com/office/officeart/2005/8/layout/list1"/>
    <dgm:cxn modelId="{899A47BB-D1CC-4369-97AE-CF4CB29A7AFB}" type="presParOf" srcId="{E905C45D-8904-4445-81D9-DC2A79FFF1AF}" destId="{6DEF3D16-E4D7-465D-B436-3595737D410F}" srcOrd="4" destOrd="0" presId="urn:microsoft.com/office/officeart/2005/8/layout/list1"/>
    <dgm:cxn modelId="{E3F9E683-321C-4C62-A611-14C399AAD69A}" type="presParOf" srcId="{6DEF3D16-E4D7-465D-B436-3595737D410F}" destId="{CC22C34E-9FD8-4692-A184-AA768350D20D}" srcOrd="0" destOrd="0" presId="urn:microsoft.com/office/officeart/2005/8/layout/list1"/>
    <dgm:cxn modelId="{27806AC1-ACD8-4231-A067-B69103E00721}" type="presParOf" srcId="{6DEF3D16-E4D7-465D-B436-3595737D410F}" destId="{28EA0969-EACA-4ADB-9D89-FDA808C66823}" srcOrd="1" destOrd="0" presId="urn:microsoft.com/office/officeart/2005/8/layout/list1"/>
    <dgm:cxn modelId="{9EB43386-CDB6-41AD-9E4D-473C71FC239F}" type="presParOf" srcId="{E905C45D-8904-4445-81D9-DC2A79FFF1AF}" destId="{D86D57A7-BBA1-43E4-8C1B-2AE01775A600}" srcOrd="5" destOrd="0" presId="urn:microsoft.com/office/officeart/2005/8/layout/list1"/>
    <dgm:cxn modelId="{231C189E-55B5-4807-9C93-49E45E5BC69D}" type="presParOf" srcId="{E905C45D-8904-4445-81D9-DC2A79FFF1AF}" destId="{F52CB099-74EB-4255-8B6D-8B4A4049E4A7}" srcOrd="6" destOrd="0" presId="urn:microsoft.com/office/officeart/2005/8/layout/list1"/>
    <dgm:cxn modelId="{9AF9AB2F-1D03-45D6-8577-A2DD06E17A7C}" type="presParOf" srcId="{E905C45D-8904-4445-81D9-DC2A79FFF1AF}" destId="{48BCBD36-5A1E-44C9-9BDF-2313E97E53D4}" srcOrd="7" destOrd="0" presId="urn:microsoft.com/office/officeart/2005/8/layout/list1"/>
    <dgm:cxn modelId="{40B2E4FB-5613-4F04-AD3C-AE838684CEAC}" type="presParOf" srcId="{E905C45D-8904-4445-81D9-DC2A79FFF1AF}" destId="{693971E3-7336-489E-BB9B-2156DC0E0DB0}" srcOrd="8" destOrd="0" presId="urn:microsoft.com/office/officeart/2005/8/layout/list1"/>
    <dgm:cxn modelId="{DCD52AF8-7543-475A-9B5C-54489A51F281}" type="presParOf" srcId="{693971E3-7336-489E-BB9B-2156DC0E0DB0}" destId="{2A718D48-49F1-43AB-B6FF-3F456143A217}" srcOrd="0" destOrd="0" presId="urn:microsoft.com/office/officeart/2005/8/layout/list1"/>
    <dgm:cxn modelId="{43FD39EA-967A-47AA-BC68-6159ABCC632E}" type="presParOf" srcId="{693971E3-7336-489E-BB9B-2156DC0E0DB0}" destId="{7F47EDFF-66C8-4231-B9AA-A969EA7516FD}" srcOrd="1" destOrd="0" presId="urn:microsoft.com/office/officeart/2005/8/layout/list1"/>
    <dgm:cxn modelId="{D9A589A6-CCBA-4C97-9AEB-C7A6326D0D95}" type="presParOf" srcId="{E905C45D-8904-4445-81D9-DC2A79FFF1AF}" destId="{0BE5B423-0946-4E97-B4A3-EDF2D7647E09}" srcOrd="9" destOrd="0" presId="urn:microsoft.com/office/officeart/2005/8/layout/list1"/>
    <dgm:cxn modelId="{06C20FEE-99A9-426A-B1F5-DFCEDB38D30A}" type="presParOf" srcId="{E905C45D-8904-4445-81D9-DC2A79FFF1AF}" destId="{5EB2F8B5-CA3F-4EBA-B566-21BA56026645}"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F480C943-7581-406E-977A-ACA1873C38A1}" type="doc">
      <dgm:prSet loTypeId="urn:microsoft.com/office/officeart/2005/8/layout/list1" loCatId="list" qsTypeId="urn:microsoft.com/office/officeart/2005/8/quickstyle/simple1" qsCatId="simple" csTypeId="urn:microsoft.com/office/officeart/2005/8/colors/colorful5" csCatId="colorful" phldr="1"/>
      <dgm:spPr/>
      <dgm:t>
        <a:bodyPr/>
        <a:lstStyle/>
        <a:p>
          <a:endParaRPr lang="fr-BE"/>
        </a:p>
      </dgm:t>
    </dgm:pt>
    <dgm:pt modelId="{71A938B8-01F9-4FCE-9754-8EFB318B7866}">
      <dgm:prSet phldrT="[Texte]" custT="1"/>
      <dgm:spPr/>
      <dgm:t>
        <a:bodyPr/>
        <a:lstStyle/>
        <a:p>
          <a:r>
            <a:rPr lang="fr-BE" sz="1200" b="1">
              <a:latin typeface="Tenorite" panose="00000500000000000000" pitchFamily="2" charset="0"/>
            </a:rPr>
            <a:t>Opportunités d’emploi (Janvier 2022 à octobre 2022) </a:t>
          </a:r>
        </a:p>
      </dgm:t>
    </dgm:pt>
    <dgm:pt modelId="{D5A7E6E6-151C-4156-91A4-0CD33C03493A}" type="parTrans" cxnId="{AAEE0786-2E8A-4090-9752-4E6AC0267151}">
      <dgm:prSet/>
      <dgm:spPr/>
      <dgm:t>
        <a:bodyPr/>
        <a:lstStyle/>
        <a:p>
          <a:endParaRPr lang="fr-BE" sz="1200" b="0">
            <a:latin typeface="Tenorite" panose="00000500000000000000" pitchFamily="2" charset="0"/>
          </a:endParaRPr>
        </a:p>
      </dgm:t>
    </dgm:pt>
    <dgm:pt modelId="{2EA10CC2-B32F-417B-8029-AB318B4F98AB}" type="sibTrans" cxnId="{AAEE0786-2E8A-4090-9752-4E6AC0267151}">
      <dgm:prSet/>
      <dgm:spPr/>
      <dgm:t>
        <a:bodyPr/>
        <a:lstStyle/>
        <a:p>
          <a:endParaRPr lang="fr-BE" sz="1200" b="0">
            <a:latin typeface="Tenorite" panose="00000500000000000000" pitchFamily="2" charset="0"/>
          </a:endParaRPr>
        </a:p>
      </dgm:t>
    </dgm:pt>
    <dgm:pt modelId="{B0447F7F-13D7-4348-9F21-50E5D435B70B}">
      <dgm:prSet custT="1"/>
      <dgm:spPr/>
      <dgm:t>
        <a:bodyPr/>
        <a:lstStyle/>
        <a:p>
          <a:r>
            <a:rPr lang="fr-BE" sz="1200" b="0">
              <a:latin typeface="Tenorite" panose="00000500000000000000" pitchFamily="2" charset="0"/>
            </a:rPr>
            <a:t>Hausse des opportunités d’emploi gérées par Le Forem (21 OE publiées en 2021) </a:t>
          </a:r>
        </a:p>
      </dgm:t>
    </dgm:pt>
    <dgm:pt modelId="{888F97E3-4D5E-4052-938C-59A7BD5D1173}" type="parTrans" cxnId="{971B1BE4-DDD3-4137-8B78-211E9B7894D0}">
      <dgm:prSet/>
      <dgm:spPr/>
      <dgm:t>
        <a:bodyPr/>
        <a:lstStyle/>
        <a:p>
          <a:endParaRPr lang="fr-BE" sz="1200" b="0">
            <a:latin typeface="Tenorite" panose="00000500000000000000" pitchFamily="2" charset="0"/>
          </a:endParaRPr>
        </a:p>
      </dgm:t>
    </dgm:pt>
    <dgm:pt modelId="{4B698647-07F8-4EEE-A392-E96AF764FE9C}" type="sibTrans" cxnId="{971B1BE4-DDD3-4137-8B78-211E9B7894D0}">
      <dgm:prSet/>
      <dgm:spPr/>
      <dgm:t>
        <a:bodyPr/>
        <a:lstStyle/>
        <a:p>
          <a:endParaRPr lang="fr-BE" sz="1200" b="0">
            <a:latin typeface="Tenorite" panose="00000500000000000000" pitchFamily="2" charset="0"/>
          </a:endParaRPr>
        </a:p>
      </dgm:t>
    </dgm:pt>
    <dgm:pt modelId="{D7266EC2-0E33-4102-A70F-486E7183924E}">
      <dgm:prSet custT="1"/>
      <dgm:spPr/>
      <dgm:t>
        <a:bodyPr/>
        <a:lstStyle/>
        <a:p>
          <a:r>
            <a:rPr lang="fr-BE" sz="1200" b="1">
              <a:latin typeface="Tenorite" panose="00000500000000000000" pitchFamily="2" charset="0"/>
            </a:rPr>
            <a:t>Tension marché du travail</a:t>
          </a:r>
        </a:p>
      </dgm:t>
    </dgm:pt>
    <dgm:pt modelId="{F229605C-70E4-4292-A4AE-8CDD4C25645E}" type="parTrans" cxnId="{9E993F8D-B312-4648-855E-6B002B5E8C60}">
      <dgm:prSet/>
      <dgm:spPr/>
      <dgm:t>
        <a:bodyPr/>
        <a:lstStyle/>
        <a:p>
          <a:endParaRPr lang="fr-BE" sz="1200" b="0">
            <a:latin typeface="Tenorite" panose="00000500000000000000" pitchFamily="2" charset="0"/>
          </a:endParaRPr>
        </a:p>
      </dgm:t>
    </dgm:pt>
    <dgm:pt modelId="{7541F751-226D-417D-B690-FD578D2B4F9B}" type="sibTrans" cxnId="{9E993F8D-B312-4648-855E-6B002B5E8C60}">
      <dgm:prSet/>
      <dgm:spPr/>
      <dgm:t>
        <a:bodyPr/>
        <a:lstStyle/>
        <a:p>
          <a:endParaRPr lang="fr-BE" sz="1200" b="0">
            <a:latin typeface="Tenorite" panose="00000500000000000000" pitchFamily="2" charset="0"/>
          </a:endParaRPr>
        </a:p>
      </dgm:t>
    </dgm:pt>
    <dgm:pt modelId="{01216C2D-E798-41CE-A414-4F379B02F662}">
      <dgm:prSet custT="1"/>
      <dgm:spPr/>
      <dgm:t>
        <a:bodyPr/>
        <a:lstStyle/>
        <a:p>
          <a:r>
            <a:rPr lang="fr-BE" sz="1200" b="0">
              <a:latin typeface="Tenorite" panose="00000500000000000000" pitchFamily="2" charset="0"/>
            </a:rPr>
            <a:t>Métier en pénurie 2023 en Wallonie</a:t>
          </a:r>
        </a:p>
      </dgm:t>
    </dgm:pt>
    <dgm:pt modelId="{652C9E10-2AB4-4152-98CF-665D7E6BF373}" type="parTrans" cxnId="{446635D6-17FD-40F1-BAD1-63DB4EEE1E0B}">
      <dgm:prSet/>
      <dgm:spPr/>
      <dgm:t>
        <a:bodyPr/>
        <a:lstStyle/>
        <a:p>
          <a:endParaRPr lang="fr-BE" sz="1200" b="0">
            <a:latin typeface="Tenorite" panose="00000500000000000000" pitchFamily="2" charset="0"/>
          </a:endParaRPr>
        </a:p>
      </dgm:t>
    </dgm:pt>
    <dgm:pt modelId="{F45F3FEB-D987-4510-BC6A-B952C7E15058}" type="sibTrans" cxnId="{446635D6-17FD-40F1-BAD1-63DB4EEE1E0B}">
      <dgm:prSet/>
      <dgm:spPr/>
      <dgm:t>
        <a:bodyPr/>
        <a:lstStyle/>
        <a:p>
          <a:endParaRPr lang="fr-BE" sz="1200" b="0">
            <a:latin typeface="Tenorite" panose="00000500000000000000" pitchFamily="2" charset="0"/>
          </a:endParaRPr>
        </a:p>
      </dgm:t>
    </dgm:pt>
    <dgm:pt modelId="{08882D52-BC84-438C-B636-546BCA7C5108}">
      <dgm:prSet custT="1"/>
      <dgm:spPr/>
      <dgm:t>
        <a:bodyPr/>
        <a:lstStyle/>
        <a:p>
          <a:r>
            <a:rPr lang="fr-BE" sz="1200" b="1">
              <a:latin typeface="Tenorite" panose="00000500000000000000" pitchFamily="2" charset="0"/>
            </a:rPr>
            <a:t>Enseignement &amp; Formation</a:t>
          </a:r>
        </a:p>
      </dgm:t>
    </dgm:pt>
    <dgm:pt modelId="{59194D0D-F268-4ECA-9A30-BBDFED782D71}" type="parTrans" cxnId="{39B602A5-98FE-44C9-AD5A-6C9189F45F14}">
      <dgm:prSet/>
      <dgm:spPr/>
      <dgm:t>
        <a:bodyPr/>
        <a:lstStyle/>
        <a:p>
          <a:endParaRPr lang="fr-BE" sz="1200" b="0">
            <a:latin typeface="Tenorite" panose="00000500000000000000" pitchFamily="2" charset="0"/>
          </a:endParaRPr>
        </a:p>
      </dgm:t>
    </dgm:pt>
    <dgm:pt modelId="{A9800E3C-51DB-4835-A01D-8E560DBDA13A}" type="sibTrans" cxnId="{39B602A5-98FE-44C9-AD5A-6C9189F45F14}">
      <dgm:prSet/>
      <dgm:spPr/>
      <dgm:t>
        <a:bodyPr/>
        <a:lstStyle/>
        <a:p>
          <a:endParaRPr lang="fr-BE" sz="1200" b="0">
            <a:latin typeface="Tenorite" panose="00000500000000000000" pitchFamily="2" charset="0"/>
          </a:endParaRPr>
        </a:p>
      </dgm:t>
    </dgm:pt>
    <dgm:pt modelId="{5B5C6C3C-FEAD-45A5-8FB5-B4D5D6773E88}">
      <dgm:prSet custT="1"/>
      <dgm:spPr/>
      <dgm:t>
        <a:bodyPr/>
        <a:lstStyle/>
        <a:p>
          <a:pPr>
            <a:buFont typeface="Arial" panose="020B0604020202020204" pitchFamily="34" charset="0"/>
            <a:buChar char="•"/>
          </a:pPr>
          <a:r>
            <a:rPr lang="fr-BE" sz="1200" b="1">
              <a:latin typeface="Tenorite" panose="00000500000000000000" pitchFamily="2" charset="0"/>
            </a:rPr>
            <a:t>Enseignement :</a:t>
          </a:r>
          <a:endParaRPr lang="fr-BE" sz="1200" b="0">
            <a:latin typeface="Tenorite" panose="00000500000000000000" pitchFamily="2" charset="0"/>
          </a:endParaRPr>
        </a:p>
      </dgm:t>
    </dgm:pt>
    <dgm:pt modelId="{1558DB5A-7E0C-48E3-80F3-084ED31D8734}" type="parTrans" cxnId="{A99748B0-21F0-4D2B-B1D9-87A834C9F4A7}">
      <dgm:prSet/>
      <dgm:spPr/>
      <dgm:t>
        <a:bodyPr/>
        <a:lstStyle/>
        <a:p>
          <a:endParaRPr lang="fr-BE" sz="1200" b="0">
            <a:latin typeface="Tenorite" panose="00000500000000000000" pitchFamily="2" charset="0"/>
          </a:endParaRPr>
        </a:p>
      </dgm:t>
    </dgm:pt>
    <dgm:pt modelId="{BB16BEA0-5D2A-406B-9C70-C9026278EAEC}" type="sibTrans" cxnId="{A99748B0-21F0-4D2B-B1D9-87A834C9F4A7}">
      <dgm:prSet/>
      <dgm:spPr/>
      <dgm:t>
        <a:bodyPr/>
        <a:lstStyle/>
        <a:p>
          <a:endParaRPr lang="fr-BE" sz="1200" b="0">
            <a:latin typeface="Tenorite" panose="00000500000000000000" pitchFamily="2" charset="0"/>
          </a:endParaRPr>
        </a:p>
      </dgm:t>
    </dgm:pt>
    <dgm:pt modelId="{0D0DF278-0785-4D05-AC25-C7C06D865269}">
      <dgm:prSet custT="1"/>
      <dgm:spPr/>
      <dgm:t>
        <a:bodyPr/>
        <a:lstStyle/>
        <a:p>
          <a:r>
            <a:rPr lang="fr-BE" sz="1200">
              <a:latin typeface="Tenorite" panose="00000500000000000000" pitchFamily="2" charset="0"/>
            </a:rPr>
            <a:t>28 opportunités d’emploi pour le métier</a:t>
          </a:r>
          <a:endParaRPr lang="fr-BE" sz="1200" b="0">
            <a:latin typeface="Tenorite" panose="00000500000000000000" pitchFamily="2" charset="0"/>
          </a:endParaRPr>
        </a:p>
      </dgm:t>
    </dgm:pt>
    <dgm:pt modelId="{6834D3AA-37C7-47BE-AB09-48B9807F518B}" type="parTrans" cxnId="{95F9F642-78B6-4B11-B7DB-E1AB5C5E55D1}">
      <dgm:prSet/>
      <dgm:spPr/>
      <dgm:t>
        <a:bodyPr/>
        <a:lstStyle/>
        <a:p>
          <a:endParaRPr lang="fr-BE" sz="1200">
            <a:latin typeface="Tenorite" panose="00000500000000000000" pitchFamily="2" charset="0"/>
          </a:endParaRPr>
        </a:p>
      </dgm:t>
    </dgm:pt>
    <dgm:pt modelId="{D8F0E968-5153-418F-9F8E-C16195FEEB8E}" type="sibTrans" cxnId="{95F9F642-78B6-4B11-B7DB-E1AB5C5E55D1}">
      <dgm:prSet/>
      <dgm:spPr/>
      <dgm:t>
        <a:bodyPr/>
        <a:lstStyle/>
        <a:p>
          <a:endParaRPr lang="fr-BE" sz="1200">
            <a:latin typeface="Tenorite" panose="00000500000000000000" pitchFamily="2" charset="0"/>
          </a:endParaRPr>
        </a:p>
      </dgm:t>
    </dgm:pt>
    <dgm:pt modelId="{4FBB0414-2182-4A2A-9D10-1F56A0333713}">
      <dgm:prSet custT="1"/>
      <dgm:spPr/>
      <dgm:t>
        <a:bodyPr/>
        <a:lstStyle/>
        <a:p>
          <a:r>
            <a:rPr lang="fr-BE" sz="1200" b="0">
              <a:latin typeface="Tenorite" panose="00000500000000000000" pitchFamily="2" charset="0"/>
            </a:rPr>
            <a:t>Métier porteur sur le marché de l’emploi wallon 2022</a:t>
          </a:r>
        </a:p>
      </dgm:t>
    </dgm:pt>
    <dgm:pt modelId="{328EC392-3B87-42BC-B9A3-C9744D231BF8}" type="parTrans" cxnId="{C6D29959-22DA-4434-8002-C05CABC29D72}">
      <dgm:prSet/>
      <dgm:spPr/>
      <dgm:t>
        <a:bodyPr/>
        <a:lstStyle/>
        <a:p>
          <a:endParaRPr lang="fr-BE"/>
        </a:p>
      </dgm:t>
    </dgm:pt>
    <dgm:pt modelId="{BE8B6369-D167-4560-86ED-E600B354BB17}" type="sibTrans" cxnId="{C6D29959-22DA-4434-8002-C05CABC29D72}">
      <dgm:prSet/>
      <dgm:spPr/>
      <dgm:t>
        <a:bodyPr/>
        <a:lstStyle/>
        <a:p>
          <a:endParaRPr lang="fr-BE"/>
        </a:p>
      </dgm:t>
    </dgm:pt>
    <dgm:pt modelId="{F26E629A-2086-4744-A75C-57C5054F5B8B}">
      <dgm:prSet custT="1"/>
      <dgm:spPr/>
      <dgm:t>
        <a:bodyPr/>
        <a:lstStyle/>
        <a:p>
          <a:pPr>
            <a:buFont typeface="Arial" panose="020B0604020202020204" pitchFamily="34" charset="0"/>
            <a:buNone/>
          </a:pPr>
          <a:r>
            <a:rPr lang="fr-BE" sz="1200" b="0">
              <a:latin typeface="Tenorite" panose="00000500000000000000" pitchFamily="2" charset="0"/>
            </a:rPr>
            <a:t>Aucune filière dans le PE, 1 filière en ALT 45</a:t>
          </a:r>
        </a:p>
      </dgm:t>
    </dgm:pt>
    <dgm:pt modelId="{32A6D80A-826A-4B48-84F0-933463D21ACB}" type="parTrans" cxnId="{AAA9D9D9-4FE0-4841-850B-7BB09F776F8C}">
      <dgm:prSet/>
      <dgm:spPr/>
      <dgm:t>
        <a:bodyPr/>
        <a:lstStyle/>
        <a:p>
          <a:endParaRPr lang="fr-BE"/>
        </a:p>
      </dgm:t>
    </dgm:pt>
    <dgm:pt modelId="{ED15C214-F98E-4900-ADB9-CEC97058FD67}" type="sibTrans" cxnId="{AAA9D9D9-4FE0-4841-850B-7BB09F776F8C}">
      <dgm:prSet/>
      <dgm:spPr/>
      <dgm:t>
        <a:bodyPr/>
        <a:lstStyle/>
        <a:p>
          <a:endParaRPr lang="fr-BE"/>
        </a:p>
      </dgm:t>
    </dgm:pt>
    <dgm:pt modelId="{4530C9E5-5C2F-46A4-9B3E-311E7319FC0F}">
      <dgm:prSet custT="1"/>
      <dgm:spPr/>
      <dgm:t>
        <a:bodyPr/>
        <a:lstStyle/>
        <a:p>
          <a:pPr>
            <a:buFont typeface="Arial" panose="020B0604020202020204" pitchFamily="34" charset="0"/>
            <a:buChar char="•"/>
          </a:pPr>
          <a:r>
            <a:rPr lang="fr-BE" sz="1200" b="0">
              <a:latin typeface="Tenorite" panose="00000500000000000000" pitchFamily="2" charset="0"/>
            </a:rPr>
            <a:t>Production profil SFMQ : 2014</a:t>
          </a:r>
        </a:p>
      </dgm:t>
    </dgm:pt>
    <dgm:pt modelId="{5DE1765F-10BF-4540-908E-9190740D9B2E}" type="parTrans" cxnId="{2C9733B9-E5E9-4D3C-9599-E79FB4F7CADD}">
      <dgm:prSet/>
      <dgm:spPr/>
    </dgm:pt>
    <dgm:pt modelId="{C455E4A8-6695-4B41-9CAF-5159DF58CC9E}" type="sibTrans" cxnId="{2C9733B9-E5E9-4D3C-9599-E79FB4F7CADD}">
      <dgm:prSet/>
      <dgm:spPr/>
    </dgm:pt>
    <dgm:pt modelId="{167F8BD6-BC4B-4258-8617-CC4805E6D38D}">
      <dgm:prSet custT="1"/>
      <dgm:spPr/>
      <dgm:t>
        <a:bodyPr/>
        <a:lstStyle/>
        <a:p>
          <a:pPr>
            <a:buFont typeface="Arial" panose="020B0604020202020204" pitchFamily="34" charset="0"/>
            <a:buChar char="•"/>
          </a:pPr>
          <a:r>
            <a:rPr lang="fr-BE" sz="1200" b="0" dirty="0">
              <a:latin typeface="Tenorite" panose="00000500000000000000" pitchFamily="2" charset="0"/>
            </a:rPr>
            <a:t>Perte des filière à l’IFAPME</a:t>
          </a:r>
        </a:p>
      </dgm:t>
    </dgm:pt>
    <dgm:pt modelId="{47D12FCC-393E-43D8-8F98-077741E600B6}" type="parTrans" cxnId="{13FFA774-0150-4C5F-9DD6-733C342D623D}">
      <dgm:prSet/>
      <dgm:spPr/>
      <dgm:t>
        <a:bodyPr/>
        <a:lstStyle/>
        <a:p>
          <a:endParaRPr lang="fr-BE"/>
        </a:p>
      </dgm:t>
    </dgm:pt>
    <dgm:pt modelId="{6D21C467-4E4B-4800-A44A-1D39F06523B9}" type="sibTrans" cxnId="{13FFA774-0150-4C5F-9DD6-733C342D623D}">
      <dgm:prSet/>
      <dgm:spPr/>
      <dgm:t>
        <a:bodyPr/>
        <a:lstStyle/>
        <a:p>
          <a:endParaRPr lang="fr-BE"/>
        </a:p>
      </dgm:t>
    </dgm:pt>
    <dgm:pt modelId="{E905C45D-8904-4445-81D9-DC2A79FFF1AF}" type="pres">
      <dgm:prSet presAssocID="{F480C943-7581-406E-977A-ACA1873C38A1}" presName="linear" presStyleCnt="0">
        <dgm:presLayoutVars>
          <dgm:dir/>
          <dgm:animLvl val="lvl"/>
          <dgm:resizeHandles val="exact"/>
        </dgm:presLayoutVars>
      </dgm:prSet>
      <dgm:spPr/>
    </dgm:pt>
    <dgm:pt modelId="{37A53378-419A-418A-94B9-E011FA298843}" type="pres">
      <dgm:prSet presAssocID="{71A938B8-01F9-4FCE-9754-8EFB318B7866}" presName="parentLin" presStyleCnt="0"/>
      <dgm:spPr/>
    </dgm:pt>
    <dgm:pt modelId="{F6D96878-840C-412D-9C4F-64CE96286ED8}" type="pres">
      <dgm:prSet presAssocID="{71A938B8-01F9-4FCE-9754-8EFB318B7866}" presName="parentLeftMargin" presStyleLbl="node1" presStyleIdx="0" presStyleCnt="3"/>
      <dgm:spPr/>
    </dgm:pt>
    <dgm:pt modelId="{5BBD3919-B024-4F7B-9EE2-573171197B7C}" type="pres">
      <dgm:prSet presAssocID="{71A938B8-01F9-4FCE-9754-8EFB318B7866}" presName="parentText" presStyleLbl="node1" presStyleIdx="0" presStyleCnt="3" custLinFactNeighborX="-369" custLinFactNeighborY="6067">
        <dgm:presLayoutVars>
          <dgm:chMax val="0"/>
          <dgm:bulletEnabled val="1"/>
        </dgm:presLayoutVars>
      </dgm:prSet>
      <dgm:spPr>
        <a:prstGeom prst="rect">
          <a:avLst/>
        </a:prstGeom>
      </dgm:spPr>
    </dgm:pt>
    <dgm:pt modelId="{D17027EE-3A04-40A8-A696-4A5F1DE3A63C}" type="pres">
      <dgm:prSet presAssocID="{71A938B8-01F9-4FCE-9754-8EFB318B7866}" presName="negativeSpace" presStyleCnt="0"/>
      <dgm:spPr/>
    </dgm:pt>
    <dgm:pt modelId="{D179D53C-CFEC-4B9A-89A2-56662B485ADA}" type="pres">
      <dgm:prSet presAssocID="{71A938B8-01F9-4FCE-9754-8EFB318B7866}" presName="childText" presStyleLbl="conFgAcc1" presStyleIdx="0" presStyleCnt="3">
        <dgm:presLayoutVars>
          <dgm:bulletEnabled val="1"/>
        </dgm:presLayoutVars>
      </dgm:prSet>
      <dgm:spPr/>
    </dgm:pt>
    <dgm:pt modelId="{1D1EDE13-BC9C-4116-B7CA-D2E1BE86585A}" type="pres">
      <dgm:prSet presAssocID="{2EA10CC2-B32F-417B-8029-AB318B4F98AB}" presName="spaceBetweenRectangles" presStyleCnt="0"/>
      <dgm:spPr/>
    </dgm:pt>
    <dgm:pt modelId="{6DEF3D16-E4D7-465D-B436-3595737D410F}" type="pres">
      <dgm:prSet presAssocID="{D7266EC2-0E33-4102-A70F-486E7183924E}" presName="parentLin" presStyleCnt="0"/>
      <dgm:spPr/>
    </dgm:pt>
    <dgm:pt modelId="{CC22C34E-9FD8-4692-A184-AA768350D20D}" type="pres">
      <dgm:prSet presAssocID="{D7266EC2-0E33-4102-A70F-486E7183924E}" presName="parentLeftMargin" presStyleLbl="node1" presStyleIdx="0" presStyleCnt="3"/>
      <dgm:spPr/>
    </dgm:pt>
    <dgm:pt modelId="{28EA0969-EACA-4ADB-9D89-FDA808C66823}" type="pres">
      <dgm:prSet presAssocID="{D7266EC2-0E33-4102-A70F-486E7183924E}" presName="parentText" presStyleLbl="node1" presStyleIdx="1" presStyleCnt="3" custLinFactNeighborX="-369" custLinFactNeighborY="3882">
        <dgm:presLayoutVars>
          <dgm:chMax val="0"/>
          <dgm:bulletEnabled val="1"/>
        </dgm:presLayoutVars>
      </dgm:prSet>
      <dgm:spPr>
        <a:prstGeom prst="rect">
          <a:avLst/>
        </a:prstGeom>
      </dgm:spPr>
    </dgm:pt>
    <dgm:pt modelId="{D86D57A7-BBA1-43E4-8C1B-2AE01775A600}" type="pres">
      <dgm:prSet presAssocID="{D7266EC2-0E33-4102-A70F-486E7183924E}" presName="negativeSpace" presStyleCnt="0"/>
      <dgm:spPr/>
    </dgm:pt>
    <dgm:pt modelId="{F52CB099-74EB-4255-8B6D-8B4A4049E4A7}" type="pres">
      <dgm:prSet presAssocID="{D7266EC2-0E33-4102-A70F-486E7183924E}" presName="childText" presStyleLbl="conFgAcc1" presStyleIdx="1" presStyleCnt="3">
        <dgm:presLayoutVars>
          <dgm:bulletEnabled val="1"/>
        </dgm:presLayoutVars>
      </dgm:prSet>
      <dgm:spPr/>
    </dgm:pt>
    <dgm:pt modelId="{48BCBD36-5A1E-44C9-9BDF-2313E97E53D4}" type="pres">
      <dgm:prSet presAssocID="{7541F751-226D-417D-B690-FD578D2B4F9B}" presName="spaceBetweenRectangles" presStyleCnt="0"/>
      <dgm:spPr/>
    </dgm:pt>
    <dgm:pt modelId="{693971E3-7336-489E-BB9B-2156DC0E0DB0}" type="pres">
      <dgm:prSet presAssocID="{08882D52-BC84-438C-B636-546BCA7C5108}" presName="parentLin" presStyleCnt="0"/>
      <dgm:spPr/>
    </dgm:pt>
    <dgm:pt modelId="{2A718D48-49F1-43AB-B6FF-3F456143A217}" type="pres">
      <dgm:prSet presAssocID="{08882D52-BC84-438C-B636-546BCA7C5108}" presName="parentLeftMargin" presStyleLbl="node1" presStyleIdx="1" presStyleCnt="3"/>
      <dgm:spPr/>
    </dgm:pt>
    <dgm:pt modelId="{7F47EDFF-66C8-4231-B9AA-A969EA7516FD}" type="pres">
      <dgm:prSet presAssocID="{08882D52-BC84-438C-B636-546BCA7C5108}" presName="parentText" presStyleLbl="node1" presStyleIdx="2" presStyleCnt="3">
        <dgm:presLayoutVars>
          <dgm:chMax val="0"/>
          <dgm:bulletEnabled val="1"/>
        </dgm:presLayoutVars>
      </dgm:prSet>
      <dgm:spPr>
        <a:prstGeom prst="rect">
          <a:avLst/>
        </a:prstGeom>
      </dgm:spPr>
    </dgm:pt>
    <dgm:pt modelId="{0BE5B423-0946-4E97-B4A3-EDF2D7647E09}" type="pres">
      <dgm:prSet presAssocID="{08882D52-BC84-438C-B636-546BCA7C5108}" presName="negativeSpace" presStyleCnt="0"/>
      <dgm:spPr/>
    </dgm:pt>
    <dgm:pt modelId="{5EB2F8B5-CA3F-4EBA-B566-21BA56026645}" type="pres">
      <dgm:prSet presAssocID="{08882D52-BC84-438C-B636-546BCA7C5108}" presName="childText" presStyleLbl="conFgAcc1" presStyleIdx="2" presStyleCnt="3">
        <dgm:presLayoutVars>
          <dgm:bulletEnabled val="1"/>
        </dgm:presLayoutVars>
      </dgm:prSet>
      <dgm:spPr/>
    </dgm:pt>
  </dgm:ptLst>
  <dgm:cxnLst>
    <dgm:cxn modelId="{64DC6505-0477-452F-80FB-196AAC8E38BF}" type="presOf" srcId="{71A938B8-01F9-4FCE-9754-8EFB318B7866}" destId="{5BBD3919-B024-4F7B-9EE2-573171197B7C}" srcOrd="1" destOrd="0" presId="urn:microsoft.com/office/officeart/2005/8/layout/list1"/>
    <dgm:cxn modelId="{3B6FC40E-1FA5-44D0-8CC9-E20D8218C851}" type="presOf" srcId="{F26E629A-2086-4744-A75C-57C5054F5B8B}" destId="{5EB2F8B5-CA3F-4EBA-B566-21BA56026645}" srcOrd="0" destOrd="1" presId="urn:microsoft.com/office/officeart/2005/8/layout/list1"/>
    <dgm:cxn modelId="{7B35D721-7B19-4987-BE11-2B4D05D9EA26}" type="presOf" srcId="{08882D52-BC84-438C-B636-546BCA7C5108}" destId="{2A718D48-49F1-43AB-B6FF-3F456143A217}" srcOrd="0" destOrd="0" presId="urn:microsoft.com/office/officeart/2005/8/layout/list1"/>
    <dgm:cxn modelId="{7CCEFE5B-0495-4EA3-A61E-CECDA2CED75D}" type="presOf" srcId="{71A938B8-01F9-4FCE-9754-8EFB318B7866}" destId="{F6D96878-840C-412D-9C4F-64CE96286ED8}" srcOrd="0" destOrd="0" presId="urn:microsoft.com/office/officeart/2005/8/layout/list1"/>
    <dgm:cxn modelId="{95F9F642-78B6-4B11-B7DB-E1AB5C5E55D1}" srcId="{71A938B8-01F9-4FCE-9754-8EFB318B7866}" destId="{0D0DF278-0785-4D05-AC25-C7C06D865269}" srcOrd="0" destOrd="0" parTransId="{6834D3AA-37C7-47BE-AB09-48B9807F518B}" sibTransId="{D8F0E968-5153-418F-9F8E-C16195FEEB8E}"/>
    <dgm:cxn modelId="{1F090646-C679-441B-ACBE-4CA14A942CB0}" type="presOf" srcId="{D7266EC2-0E33-4102-A70F-486E7183924E}" destId="{28EA0969-EACA-4ADB-9D89-FDA808C66823}" srcOrd="1" destOrd="0" presId="urn:microsoft.com/office/officeart/2005/8/layout/list1"/>
    <dgm:cxn modelId="{C6550A4A-F760-4EC7-A4FA-A1FABFA130B9}" type="presOf" srcId="{5B5C6C3C-FEAD-45A5-8FB5-B4D5D6773E88}" destId="{5EB2F8B5-CA3F-4EBA-B566-21BA56026645}" srcOrd="0" destOrd="0" presId="urn:microsoft.com/office/officeart/2005/8/layout/list1"/>
    <dgm:cxn modelId="{08FB076C-C744-442B-82B9-EB908113463F}" type="presOf" srcId="{4FBB0414-2182-4A2A-9D10-1F56A0333713}" destId="{F52CB099-74EB-4255-8B6D-8B4A4049E4A7}" srcOrd="0" destOrd="1" presId="urn:microsoft.com/office/officeart/2005/8/layout/list1"/>
    <dgm:cxn modelId="{1FDBA74D-960B-48AA-A0AA-4E160CA8E79F}" type="presOf" srcId="{0D0DF278-0785-4D05-AC25-C7C06D865269}" destId="{D179D53C-CFEC-4B9A-89A2-56662B485ADA}" srcOrd="0" destOrd="0" presId="urn:microsoft.com/office/officeart/2005/8/layout/list1"/>
    <dgm:cxn modelId="{FCC0F952-4BC9-478E-AAA6-BECA809D9873}" type="presOf" srcId="{167F8BD6-BC4B-4258-8617-CC4805E6D38D}" destId="{5EB2F8B5-CA3F-4EBA-B566-21BA56026645}" srcOrd="0" destOrd="2" presId="urn:microsoft.com/office/officeart/2005/8/layout/list1"/>
    <dgm:cxn modelId="{13FFA774-0150-4C5F-9DD6-733C342D623D}" srcId="{08882D52-BC84-438C-B636-546BCA7C5108}" destId="{167F8BD6-BC4B-4258-8617-CC4805E6D38D}" srcOrd="1" destOrd="0" parTransId="{47D12FCC-393E-43D8-8F98-077741E600B6}" sibTransId="{6D21C467-4E4B-4800-A44A-1D39F06523B9}"/>
    <dgm:cxn modelId="{C6D29959-22DA-4434-8002-C05CABC29D72}" srcId="{D7266EC2-0E33-4102-A70F-486E7183924E}" destId="{4FBB0414-2182-4A2A-9D10-1F56A0333713}" srcOrd="1" destOrd="0" parTransId="{328EC392-3B87-42BC-B9A3-C9744D231BF8}" sibTransId="{BE8B6369-D167-4560-86ED-E600B354BB17}"/>
    <dgm:cxn modelId="{1F5EDD59-872F-48D1-B818-8AD3E1AC98A7}" type="presOf" srcId="{B0447F7F-13D7-4348-9F21-50E5D435B70B}" destId="{D179D53C-CFEC-4B9A-89A2-56662B485ADA}" srcOrd="0" destOrd="1" presId="urn:microsoft.com/office/officeart/2005/8/layout/list1"/>
    <dgm:cxn modelId="{C5673B82-BFE3-4D62-9617-A3D8C5B6D768}" type="presOf" srcId="{08882D52-BC84-438C-B636-546BCA7C5108}" destId="{7F47EDFF-66C8-4231-B9AA-A969EA7516FD}" srcOrd="1" destOrd="0" presId="urn:microsoft.com/office/officeart/2005/8/layout/list1"/>
    <dgm:cxn modelId="{AAEE0786-2E8A-4090-9752-4E6AC0267151}" srcId="{F480C943-7581-406E-977A-ACA1873C38A1}" destId="{71A938B8-01F9-4FCE-9754-8EFB318B7866}" srcOrd="0" destOrd="0" parTransId="{D5A7E6E6-151C-4156-91A4-0CD33C03493A}" sibTransId="{2EA10CC2-B32F-417B-8029-AB318B4F98AB}"/>
    <dgm:cxn modelId="{9E993F8D-B312-4648-855E-6B002B5E8C60}" srcId="{F480C943-7581-406E-977A-ACA1873C38A1}" destId="{D7266EC2-0E33-4102-A70F-486E7183924E}" srcOrd="1" destOrd="0" parTransId="{F229605C-70E4-4292-A4AE-8CDD4C25645E}" sibTransId="{7541F751-226D-417D-B690-FD578D2B4F9B}"/>
    <dgm:cxn modelId="{39B602A5-98FE-44C9-AD5A-6C9189F45F14}" srcId="{F480C943-7581-406E-977A-ACA1873C38A1}" destId="{08882D52-BC84-438C-B636-546BCA7C5108}" srcOrd="2" destOrd="0" parTransId="{59194D0D-F268-4ECA-9A30-BBDFED782D71}" sibTransId="{A9800E3C-51DB-4835-A01D-8E560DBDA13A}"/>
    <dgm:cxn modelId="{A99748B0-21F0-4D2B-B1D9-87A834C9F4A7}" srcId="{08882D52-BC84-438C-B636-546BCA7C5108}" destId="{5B5C6C3C-FEAD-45A5-8FB5-B4D5D6773E88}" srcOrd="0" destOrd="0" parTransId="{1558DB5A-7E0C-48E3-80F3-084ED31D8734}" sibTransId="{BB16BEA0-5D2A-406B-9C70-C9026278EAEC}"/>
    <dgm:cxn modelId="{2C9733B9-E5E9-4D3C-9599-E79FB4F7CADD}" srcId="{08882D52-BC84-438C-B636-546BCA7C5108}" destId="{4530C9E5-5C2F-46A4-9B3E-311E7319FC0F}" srcOrd="2" destOrd="0" parTransId="{5DE1765F-10BF-4540-908E-9190740D9B2E}" sibTransId="{C455E4A8-6695-4B41-9CAF-5159DF58CC9E}"/>
    <dgm:cxn modelId="{D68599C1-4A2A-4AF8-AFCB-73D052FABD5E}" type="presOf" srcId="{01216C2D-E798-41CE-A414-4F379B02F662}" destId="{F52CB099-74EB-4255-8B6D-8B4A4049E4A7}" srcOrd="0" destOrd="0" presId="urn:microsoft.com/office/officeart/2005/8/layout/list1"/>
    <dgm:cxn modelId="{446635D6-17FD-40F1-BAD1-63DB4EEE1E0B}" srcId="{D7266EC2-0E33-4102-A70F-486E7183924E}" destId="{01216C2D-E798-41CE-A414-4F379B02F662}" srcOrd="0" destOrd="0" parTransId="{652C9E10-2AB4-4152-98CF-665D7E6BF373}" sibTransId="{F45F3FEB-D987-4510-BC6A-B952C7E15058}"/>
    <dgm:cxn modelId="{AAA9D9D9-4FE0-4841-850B-7BB09F776F8C}" srcId="{5B5C6C3C-FEAD-45A5-8FB5-B4D5D6773E88}" destId="{F26E629A-2086-4744-A75C-57C5054F5B8B}" srcOrd="0" destOrd="0" parTransId="{32A6D80A-826A-4B48-84F0-933463D21ACB}" sibTransId="{ED15C214-F98E-4900-ADB9-CEC97058FD67}"/>
    <dgm:cxn modelId="{971B1BE4-DDD3-4137-8B78-211E9B7894D0}" srcId="{71A938B8-01F9-4FCE-9754-8EFB318B7866}" destId="{B0447F7F-13D7-4348-9F21-50E5D435B70B}" srcOrd="1" destOrd="0" parTransId="{888F97E3-4D5E-4052-938C-59A7BD5D1173}" sibTransId="{4B698647-07F8-4EEE-A392-E96AF764FE9C}"/>
    <dgm:cxn modelId="{1AC27FF6-F668-46D5-9577-6B42923FA84C}" type="presOf" srcId="{F480C943-7581-406E-977A-ACA1873C38A1}" destId="{E905C45D-8904-4445-81D9-DC2A79FFF1AF}" srcOrd="0" destOrd="0" presId="urn:microsoft.com/office/officeart/2005/8/layout/list1"/>
    <dgm:cxn modelId="{2DC749F8-BF3F-45B1-9684-D6DBAD5541C2}" type="presOf" srcId="{4530C9E5-5C2F-46A4-9B3E-311E7319FC0F}" destId="{5EB2F8B5-CA3F-4EBA-B566-21BA56026645}" srcOrd="0" destOrd="3" presId="urn:microsoft.com/office/officeart/2005/8/layout/list1"/>
    <dgm:cxn modelId="{A726F0FE-F403-440A-A16B-0E2B45D2A8AD}" type="presOf" srcId="{D7266EC2-0E33-4102-A70F-486E7183924E}" destId="{CC22C34E-9FD8-4692-A184-AA768350D20D}" srcOrd="0" destOrd="0" presId="urn:microsoft.com/office/officeart/2005/8/layout/list1"/>
    <dgm:cxn modelId="{695D7A49-328E-4F8E-B936-E90130803190}" type="presParOf" srcId="{E905C45D-8904-4445-81D9-DC2A79FFF1AF}" destId="{37A53378-419A-418A-94B9-E011FA298843}" srcOrd="0" destOrd="0" presId="urn:microsoft.com/office/officeart/2005/8/layout/list1"/>
    <dgm:cxn modelId="{9A694A2E-0479-4EC6-B5E1-5B5E8AEB10EF}" type="presParOf" srcId="{37A53378-419A-418A-94B9-E011FA298843}" destId="{F6D96878-840C-412D-9C4F-64CE96286ED8}" srcOrd="0" destOrd="0" presId="urn:microsoft.com/office/officeart/2005/8/layout/list1"/>
    <dgm:cxn modelId="{5DBDAEB5-04DF-4852-AD1D-6628B2A419F0}" type="presParOf" srcId="{37A53378-419A-418A-94B9-E011FA298843}" destId="{5BBD3919-B024-4F7B-9EE2-573171197B7C}" srcOrd="1" destOrd="0" presId="urn:microsoft.com/office/officeart/2005/8/layout/list1"/>
    <dgm:cxn modelId="{58DE4587-2A38-44A6-A7B9-D8278136DEBC}" type="presParOf" srcId="{E905C45D-8904-4445-81D9-DC2A79FFF1AF}" destId="{D17027EE-3A04-40A8-A696-4A5F1DE3A63C}" srcOrd="1" destOrd="0" presId="urn:microsoft.com/office/officeart/2005/8/layout/list1"/>
    <dgm:cxn modelId="{EBA43896-A9BE-4D12-8C5B-C495C3F10622}" type="presParOf" srcId="{E905C45D-8904-4445-81D9-DC2A79FFF1AF}" destId="{D179D53C-CFEC-4B9A-89A2-56662B485ADA}" srcOrd="2" destOrd="0" presId="urn:microsoft.com/office/officeart/2005/8/layout/list1"/>
    <dgm:cxn modelId="{57EEC5F9-1908-4630-8FDF-100570459A9E}" type="presParOf" srcId="{E905C45D-8904-4445-81D9-DC2A79FFF1AF}" destId="{1D1EDE13-BC9C-4116-B7CA-D2E1BE86585A}" srcOrd="3" destOrd="0" presId="urn:microsoft.com/office/officeart/2005/8/layout/list1"/>
    <dgm:cxn modelId="{899A47BB-D1CC-4369-97AE-CF4CB29A7AFB}" type="presParOf" srcId="{E905C45D-8904-4445-81D9-DC2A79FFF1AF}" destId="{6DEF3D16-E4D7-465D-B436-3595737D410F}" srcOrd="4" destOrd="0" presId="urn:microsoft.com/office/officeart/2005/8/layout/list1"/>
    <dgm:cxn modelId="{E3F9E683-321C-4C62-A611-14C399AAD69A}" type="presParOf" srcId="{6DEF3D16-E4D7-465D-B436-3595737D410F}" destId="{CC22C34E-9FD8-4692-A184-AA768350D20D}" srcOrd="0" destOrd="0" presId="urn:microsoft.com/office/officeart/2005/8/layout/list1"/>
    <dgm:cxn modelId="{27806AC1-ACD8-4231-A067-B69103E00721}" type="presParOf" srcId="{6DEF3D16-E4D7-465D-B436-3595737D410F}" destId="{28EA0969-EACA-4ADB-9D89-FDA808C66823}" srcOrd="1" destOrd="0" presId="urn:microsoft.com/office/officeart/2005/8/layout/list1"/>
    <dgm:cxn modelId="{9EB43386-CDB6-41AD-9E4D-473C71FC239F}" type="presParOf" srcId="{E905C45D-8904-4445-81D9-DC2A79FFF1AF}" destId="{D86D57A7-BBA1-43E4-8C1B-2AE01775A600}" srcOrd="5" destOrd="0" presId="urn:microsoft.com/office/officeart/2005/8/layout/list1"/>
    <dgm:cxn modelId="{231C189E-55B5-4807-9C93-49E45E5BC69D}" type="presParOf" srcId="{E905C45D-8904-4445-81D9-DC2A79FFF1AF}" destId="{F52CB099-74EB-4255-8B6D-8B4A4049E4A7}" srcOrd="6" destOrd="0" presId="urn:microsoft.com/office/officeart/2005/8/layout/list1"/>
    <dgm:cxn modelId="{9AF9AB2F-1D03-45D6-8577-A2DD06E17A7C}" type="presParOf" srcId="{E905C45D-8904-4445-81D9-DC2A79FFF1AF}" destId="{48BCBD36-5A1E-44C9-9BDF-2313E97E53D4}" srcOrd="7" destOrd="0" presId="urn:microsoft.com/office/officeart/2005/8/layout/list1"/>
    <dgm:cxn modelId="{40B2E4FB-5613-4F04-AD3C-AE838684CEAC}" type="presParOf" srcId="{E905C45D-8904-4445-81D9-DC2A79FFF1AF}" destId="{693971E3-7336-489E-BB9B-2156DC0E0DB0}" srcOrd="8" destOrd="0" presId="urn:microsoft.com/office/officeart/2005/8/layout/list1"/>
    <dgm:cxn modelId="{DCD52AF8-7543-475A-9B5C-54489A51F281}" type="presParOf" srcId="{693971E3-7336-489E-BB9B-2156DC0E0DB0}" destId="{2A718D48-49F1-43AB-B6FF-3F456143A217}" srcOrd="0" destOrd="0" presId="urn:microsoft.com/office/officeart/2005/8/layout/list1"/>
    <dgm:cxn modelId="{43FD39EA-967A-47AA-BC68-6159ABCC632E}" type="presParOf" srcId="{693971E3-7336-489E-BB9B-2156DC0E0DB0}" destId="{7F47EDFF-66C8-4231-B9AA-A969EA7516FD}" srcOrd="1" destOrd="0" presId="urn:microsoft.com/office/officeart/2005/8/layout/list1"/>
    <dgm:cxn modelId="{D9A589A6-CCBA-4C97-9AEB-C7A6326D0D95}" type="presParOf" srcId="{E905C45D-8904-4445-81D9-DC2A79FFF1AF}" destId="{0BE5B423-0946-4E97-B4A3-EDF2D7647E09}" srcOrd="9" destOrd="0" presId="urn:microsoft.com/office/officeart/2005/8/layout/list1"/>
    <dgm:cxn modelId="{06C20FEE-99A9-426A-B1F5-DFCEDB38D30A}" type="presParOf" srcId="{E905C45D-8904-4445-81D9-DC2A79FFF1AF}" destId="{5EB2F8B5-CA3F-4EBA-B566-21BA56026645}"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F480C943-7581-406E-977A-ACA1873C38A1}" type="doc">
      <dgm:prSet loTypeId="urn:microsoft.com/office/officeart/2005/8/layout/list1" loCatId="list" qsTypeId="urn:microsoft.com/office/officeart/2005/8/quickstyle/simple1" qsCatId="simple" csTypeId="urn:microsoft.com/office/officeart/2005/8/colors/colorful5" csCatId="colorful" phldr="1"/>
      <dgm:spPr/>
      <dgm:t>
        <a:bodyPr/>
        <a:lstStyle/>
        <a:p>
          <a:endParaRPr lang="fr-BE"/>
        </a:p>
      </dgm:t>
    </dgm:pt>
    <dgm:pt modelId="{71A938B8-01F9-4FCE-9754-8EFB318B7866}">
      <dgm:prSet phldrT="[Texte]" custT="1"/>
      <dgm:spPr/>
      <dgm:t>
        <a:bodyPr/>
        <a:lstStyle/>
        <a:p>
          <a:r>
            <a:rPr lang="fr-BE" sz="1200" b="1">
              <a:latin typeface="Tenorite" panose="00000500000000000000" pitchFamily="2" charset="0"/>
            </a:rPr>
            <a:t>Opportunités d’emploi (Janvier 2022 à octobre 2022) </a:t>
          </a:r>
        </a:p>
      </dgm:t>
    </dgm:pt>
    <dgm:pt modelId="{D5A7E6E6-151C-4156-91A4-0CD33C03493A}" type="parTrans" cxnId="{AAEE0786-2E8A-4090-9752-4E6AC0267151}">
      <dgm:prSet/>
      <dgm:spPr/>
      <dgm:t>
        <a:bodyPr/>
        <a:lstStyle/>
        <a:p>
          <a:endParaRPr lang="fr-BE" sz="1200" b="0">
            <a:latin typeface="Tenorite" panose="00000500000000000000" pitchFamily="2" charset="0"/>
          </a:endParaRPr>
        </a:p>
      </dgm:t>
    </dgm:pt>
    <dgm:pt modelId="{2EA10CC2-B32F-417B-8029-AB318B4F98AB}" type="sibTrans" cxnId="{AAEE0786-2E8A-4090-9752-4E6AC0267151}">
      <dgm:prSet/>
      <dgm:spPr/>
      <dgm:t>
        <a:bodyPr/>
        <a:lstStyle/>
        <a:p>
          <a:endParaRPr lang="fr-BE" sz="1200" b="0">
            <a:latin typeface="Tenorite" panose="00000500000000000000" pitchFamily="2" charset="0"/>
          </a:endParaRPr>
        </a:p>
      </dgm:t>
    </dgm:pt>
    <dgm:pt modelId="{B0447F7F-13D7-4348-9F21-50E5D435B70B}">
      <dgm:prSet custT="1"/>
      <dgm:spPr/>
      <dgm:t>
        <a:bodyPr/>
        <a:lstStyle/>
        <a:p>
          <a:r>
            <a:rPr lang="fr-BE" sz="1200" b="0">
              <a:latin typeface="Tenorite" panose="00000500000000000000" pitchFamily="2" charset="0"/>
            </a:rPr>
            <a:t>Hausse des opportunités d’emploi gérées par Le Forem (1183 OE publiées en 2021) </a:t>
          </a:r>
        </a:p>
      </dgm:t>
    </dgm:pt>
    <dgm:pt modelId="{888F97E3-4D5E-4052-938C-59A7BD5D1173}" type="parTrans" cxnId="{971B1BE4-DDD3-4137-8B78-211E9B7894D0}">
      <dgm:prSet/>
      <dgm:spPr/>
      <dgm:t>
        <a:bodyPr/>
        <a:lstStyle/>
        <a:p>
          <a:endParaRPr lang="fr-BE" sz="1200" b="0">
            <a:latin typeface="Tenorite" panose="00000500000000000000" pitchFamily="2" charset="0"/>
          </a:endParaRPr>
        </a:p>
      </dgm:t>
    </dgm:pt>
    <dgm:pt modelId="{4B698647-07F8-4EEE-A392-E96AF764FE9C}" type="sibTrans" cxnId="{971B1BE4-DDD3-4137-8B78-211E9B7894D0}">
      <dgm:prSet/>
      <dgm:spPr/>
      <dgm:t>
        <a:bodyPr/>
        <a:lstStyle/>
        <a:p>
          <a:endParaRPr lang="fr-BE" sz="1200" b="0">
            <a:latin typeface="Tenorite" panose="00000500000000000000" pitchFamily="2" charset="0"/>
          </a:endParaRPr>
        </a:p>
      </dgm:t>
    </dgm:pt>
    <dgm:pt modelId="{D7266EC2-0E33-4102-A70F-486E7183924E}">
      <dgm:prSet custT="1"/>
      <dgm:spPr/>
      <dgm:t>
        <a:bodyPr/>
        <a:lstStyle/>
        <a:p>
          <a:r>
            <a:rPr lang="fr-BE" sz="1200" b="1">
              <a:latin typeface="Tenorite" panose="00000500000000000000" pitchFamily="2" charset="0"/>
            </a:rPr>
            <a:t>Tension marché du travail</a:t>
          </a:r>
        </a:p>
      </dgm:t>
    </dgm:pt>
    <dgm:pt modelId="{F229605C-70E4-4292-A4AE-8CDD4C25645E}" type="parTrans" cxnId="{9E993F8D-B312-4648-855E-6B002B5E8C60}">
      <dgm:prSet/>
      <dgm:spPr/>
      <dgm:t>
        <a:bodyPr/>
        <a:lstStyle/>
        <a:p>
          <a:endParaRPr lang="fr-BE" sz="1200" b="0">
            <a:latin typeface="Tenorite" panose="00000500000000000000" pitchFamily="2" charset="0"/>
          </a:endParaRPr>
        </a:p>
      </dgm:t>
    </dgm:pt>
    <dgm:pt modelId="{7541F751-226D-417D-B690-FD578D2B4F9B}" type="sibTrans" cxnId="{9E993F8D-B312-4648-855E-6B002B5E8C60}">
      <dgm:prSet/>
      <dgm:spPr/>
      <dgm:t>
        <a:bodyPr/>
        <a:lstStyle/>
        <a:p>
          <a:endParaRPr lang="fr-BE" sz="1200" b="0">
            <a:latin typeface="Tenorite" panose="00000500000000000000" pitchFamily="2" charset="0"/>
          </a:endParaRPr>
        </a:p>
      </dgm:t>
    </dgm:pt>
    <dgm:pt modelId="{01216C2D-E798-41CE-A414-4F379B02F662}">
      <dgm:prSet custT="1"/>
      <dgm:spPr/>
      <dgm:t>
        <a:bodyPr/>
        <a:lstStyle/>
        <a:p>
          <a:r>
            <a:rPr lang="fr-BE" sz="1200" b="0">
              <a:latin typeface="Tenorite" panose="00000500000000000000" pitchFamily="2" charset="0"/>
            </a:rPr>
            <a:t>Métier en pénurie 2023 en Wallonie</a:t>
          </a:r>
        </a:p>
      </dgm:t>
    </dgm:pt>
    <dgm:pt modelId="{652C9E10-2AB4-4152-98CF-665D7E6BF373}" type="parTrans" cxnId="{446635D6-17FD-40F1-BAD1-63DB4EEE1E0B}">
      <dgm:prSet/>
      <dgm:spPr/>
      <dgm:t>
        <a:bodyPr/>
        <a:lstStyle/>
        <a:p>
          <a:endParaRPr lang="fr-BE" sz="1200" b="0">
            <a:latin typeface="Tenorite" panose="00000500000000000000" pitchFamily="2" charset="0"/>
          </a:endParaRPr>
        </a:p>
      </dgm:t>
    </dgm:pt>
    <dgm:pt modelId="{F45F3FEB-D987-4510-BC6A-B952C7E15058}" type="sibTrans" cxnId="{446635D6-17FD-40F1-BAD1-63DB4EEE1E0B}">
      <dgm:prSet/>
      <dgm:spPr/>
      <dgm:t>
        <a:bodyPr/>
        <a:lstStyle/>
        <a:p>
          <a:endParaRPr lang="fr-BE" sz="1200" b="0">
            <a:latin typeface="Tenorite" panose="00000500000000000000" pitchFamily="2" charset="0"/>
          </a:endParaRPr>
        </a:p>
      </dgm:t>
    </dgm:pt>
    <dgm:pt modelId="{08882D52-BC84-438C-B636-546BCA7C5108}">
      <dgm:prSet custT="1"/>
      <dgm:spPr/>
      <dgm:t>
        <a:bodyPr/>
        <a:lstStyle/>
        <a:p>
          <a:r>
            <a:rPr lang="fr-BE" sz="1200" b="1">
              <a:latin typeface="Tenorite" panose="00000500000000000000" pitchFamily="2" charset="0"/>
            </a:rPr>
            <a:t>Enseignement &amp; Formation</a:t>
          </a:r>
        </a:p>
      </dgm:t>
    </dgm:pt>
    <dgm:pt modelId="{59194D0D-F268-4ECA-9A30-BBDFED782D71}" type="parTrans" cxnId="{39B602A5-98FE-44C9-AD5A-6C9189F45F14}">
      <dgm:prSet/>
      <dgm:spPr/>
      <dgm:t>
        <a:bodyPr/>
        <a:lstStyle/>
        <a:p>
          <a:endParaRPr lang="fr-BE" sz="1200" b="0">
            <a:latin typeface="Tenorite" panose="00000500000000000000" pitchFamily="2" charset="0"/>
          </a:endParaRPr>
        </a:p>
      </dgm:t>
    </dgm:pt>
    <dgm:pt modelId="{A9800E3C-51DB-4835-A01D-8E560DBDA13A}" type="sibTrans" cxnId="{39B602A5-98FE-44C9-AD5A-6C9189F45F14}">
      <dgm:prSet/>
      <dgm:spPr/>
      <dgm:t>
        <a:bodyPr/>
        <a:lstStyle/>
        <a:p>
          <a:endParaRPr lang="fr-BE" sz="1200" b="0">
            <a:latin typeface="Tenorite" panose="00000500000000000000" pitchFamily="2" charset="0"/>
          </a:endParaRPr>
        </a:p>
      </dgm:t>
    </dgm:pt>
    <dgm:pt modelId="{5B5C6C3C-FEAD-45A5-8FB5-B4D5D6773E88}">
      <dgm:prSet custT="1"/>
      <dgm:spPr/>
      <dgm:t>
        <a:bodyPr/>
        <a:lstStyle/>
        <a:p>
          <a:pPr>
            <a:buFont typeface="Arial" panose="020B0604020202020204" pitchFamily="34" charset="0"/>
            <a:buChar char="•"/>
          </a:pPr>
          <a:r>
            <a:rPr lang="fr-BE" sz="1200" b="0">
              <a:latin typeface="Tenorite" panose="00000500000000000000" pitchFamily="2" charset="0"/>
            </a:rPr>
            <a:t>Ouverture d’une nouvelle filière à l’IFAPME (site de Braine-le-Comte)</a:t>
          </a:r>
        </a:p>
      </dgm:t>
    </dgm:pt>
    <dgm:pt modelId="{1558DB5A-7E0C-48E3-80F3-084ED31D8734}" type="parTrans" cxnId="{A99748B0-21F0-4D2B-B1D9-87A834C9F4A7}">
      <dgm:prSet/>
      <dgm:spPr/>
      <dgm:t>
        <a:bodyPr/>
        <a:lstStyle/>
        <a:p>
          <a:endParaRPr lang="fr-BE" sz="1200" b="0">
            <a:latin typeface="Tenorite" panose="00000500000000000000" pitchFamily="2" charset="0"/>
          </a:endParaRPr>
        </a:p>
      </dgm:t>
    </dgm:pt>
    <dgm:pt modelId="{BB16BEA0-5D2A-406B-9C70-C9026278EAEC}" type="sibTrans" cxnId="{A99748B0-21F0-4D2B-B1D9-87A834C9F4A7}">
      <dgm:prSet/>
      <dgm:spPr/>
      <dgm:t>
        <a:bodyPr/>
        <a:lstStyle/>
        <a:p>
          <a:endParaRPr lang="fr-BE" sz="1200" b="0">
            <a:latin typeface="Tenorite" panose="00000500000000000000" pitchFamily="2" charset="0"/>
          </a:endParaRPr>
        </a:p>
      </dgm:t>
    </dgm:pt>
    <dgm:pt modelId="{0D0DF278-0785-4D05-AC25-C7C06D865269}">
      <dgm:prSet custT="1"/>
      <dgm:spPr/>
      <dgm:t>
        <a:bodyPr/>
        <a:lstStyle/>
        <a:p>
          <a:r>
            <a:rPr lang="fr-BE" sz="1200">
              <a:latin typeface="Tenorite" panose="00000500000000000000" pitchFamily="2" charset="0"/>
            </a:rPr>
            <a:t>1536 opportunités d’emploi pour le métier</a:t>
          </a:r>
          <a:endParaRPr lang="fr-BE" sz="1200" b="0">
            <a:latin typeface="Tenorite" panose="00000500000000000000" pitchFamily="2" charset="0"/>
          </a:endParaRPr>
        </a:p>
      </dgm:t>
    </dgm:pt>
    <dgm:pt modelId="{6834D3AA-37C7-47BE-AB09-48B9807F518B}" type="parTrans" cxnId="{95F9F642-78B6-4B11-B7DB-E1AB5C5E55D1}">
      <dgm:prSet/>
      <dgm:spPr/>
      <dgm:t>
        <a:bodyPr/>
        <a:lstStyle/>
        <a:p>
          <a:endParaRPr lang="fr-BE" sz="1200">
            <a:latin typeface="Tenorite" panose="00000500000000000000" pitchFamily="2" charset="0"/>
          </a:endParaRPr>
        </a:p>
      </dgm:t>
    </dgm:pt>
    <dgm:pt modelId="{D8F0E968-5153-418F-9F8E-C16195FEEB8E}" type="sibTrans" cxnId="{95F9F642-78B6-4B11-B7DB-E1AB5C5E55D1}">
      <dgm:prSet/>
      <dgm:spPr/>
      <dgm:t>
        <a:bodyPr/>
        <a:lstStyle/>
        <a:p>
          <a:endParaRPr lang="fr-BE" sz="1200">
            <a:latin typeface="Tenorite" panose="00000500000000000000" pitchFamily="2" charset="0"/>
          </a:endParaRPr>
        </a:p>
      </dgm:t>
    </dgm:pt>
    <dgm:pt modelId="{4FBB0414-2182-4A2A-9D10-1F56A0333713}">
      <dgm:prSet custT="1"/>
      <dgm:spPr/>
      <dgm:t>
        <a:bodyPr/>
        <a:lstStyle/>
        <a:p>
          <a:r>
            <a:rPr lang="fr-BE" sz="1200" b="0">
              <a:latin typeface="Tenorite" panose="00000500000000000000" pitchFamily="2" charset="0"/>
            </a:rPr>
            <a:t>Métier porteur sur le marché de l’emploi wallon 2022</a:t>
          </a:r>
        </a:p>
      </dgm:t>
    </dgm:pt>
    <dgm:pt modelId="{328EC392-3B87-42BC-B9A3-C9744D231BF8}" type="parTrans" cxnId="{C6D29959-22DA-4434-8002-C05CABC29D72}">
      <dgm:prSet/>
      <dgm:spPr/>
      <dgm:t>
        <a:bodyPr/>
        <a:lstStyle/>
        <a:p>
          <a:endParaRPr lang="fr-BE"/>
        </a:p>
      </dgm:t>
    </dgm:pt>
    <dgm:pt modelId="{BE8B6369-D167-4560-86ED-E600B354BB17}" type="sibTrans" cxnId="{C6D29959-22DA-4434-8002-C05CABC29D72}">
      <dgm:prSet/>
      <dgm:spPr/>
      <dgm:t>
        <a:bodyPr/>
        <a:lstStyle/>
        <a:p>
          <a:endParaRPr lang="fr-BE"/>
        </a:p>
      </dgm:t>
    </dgm:pt>
    <dgm:pt modelId="{80649C48-5394-4D11-9B56-5227073225C3}">
      <dgm:prSet custT="1"/>
      <dgm:spPr/>
      <dgm:t>
        <a:bodyPr/>
        <a:lstStyle/>
        <a:p>
          <a:pPr>
            <a:buFont typeface="Arial" panose="020B0604020202020204" pitchFamily="34" charset="0"/>
            <a:buNone/>
          </a:pPr>
          <a:endParaRPr lang="fr-BE" sz="1200" b="0">
            <a:latin typeface="Tenorite" panose="00000500000000000000" pitchFamily="2" charset="0"/>
          </a:endParaRPr>
        </a:p>
      </dgm:t>
    </dgm:pt>
    <dgm:pt modelId="{9618BC52-3F5E-42C2-BDF2-3E8A4CDF13B3}" type="parTrans" cxnId="{E0CFC150-626D-4D67-983F-CCF31D90C4F7}">
      <dgm:prSet/>
      <dgm:spPr/>
      <dgm:t>
        <a:bodyPr/>
        <a:lstStyle/>
        <a:p>
          <a:endParaRPr lang="fr-BE"/>
        </a:p>
      </dgm:t>
    </dgm:pt>
    <dgm:pt modelId="{13F733A9-585B-4A9A-8247-B3EA2EE28DC9}" type="sibTrans" cxnId="{E0CFC150-626D-4D67-983F-CCF31D90C4F7}">
      <dgm:prSet/>
      <dgm:spPr/>
      <dgm:t>
        <a:bodyPr/>
        <a:lstStyle/>
        <a:p>
          <a:endParaRPr lang="fr-BE"/>
        </a:p>
      </dgm:t>
    </dgm:pt>
    <dgm:pt modelId="{76C35FDF-41DD-4CD7-9AF6-937E2CE6171B}">
      <dgm:prSet custT="1"/>
      <dgm:spPr/>
      <dgm:t>
        <a:bodyPr/>
        <a:lstStyle/>
        <a:p>
          <a:pPr>
            <a:buFont typeface="Arial" panose="020B0604020202020204" pitchFamily="34" charset="0"/>
            <a:buChar char="•"/>
          </a:pPr>
          <a:r>
            <a:rPr lang="fr-BE" sz="1200" b="0">
              <a:latin typeface="Tenorite" panose="00000500000000000000" pitchFamily="2" charset="0"/>
            </a:rPr>
            <a:t>Nouvelle offre en domotique au CDC Environnement</a:t>
          </a:r>
        </a:p>
      </dgm:t>
    </dgm:pt>
    <dgm:pt modelId="{1E402BE9-D653-41CC-A420-A9613981A6DC}" type="parTrans" cxnId="{E6A67BEB-BA28-4AF2-B77B-15B04CB54173}">
      <dgm:prSet/>
      <dgm:spPr/>
      <dgm:t>
        <a:bodyPr/>
        <a:lstStyle/>
        <a:p>
          <a:endParaRPr lang="fr-BE"/>
        </a:p>
      </dgm:t>
    </dgm:pt>
    <dgm:pt modelId="{8B5CC757-BA2D-4365-ABFA-3FAD7BE5B867}" type="sibTrans" cxnId="{E6A67BEB-BA28-4AF2-B77B-15B04CB54173}">
      <dgm:prSet/>
      <dgm:spPr/>
      <dgm:t>
        <a:bodyPr/>
        <a:lstStyle/>
        <a:p>
          <a:endParaRPr lang="fr-BE"/>
        </a:p>
      </dgm:t>
    </dgm:pt>
    <dgm:pt modelId="{64802994-B36B-4488-818E-018683B4CF4A}">
      <dgm:prSet custT="1"/>
      <dgm:spPr/>
      <dgm:t>
        <a:bodyPr/>
        <a:lstStyle/>
        <a:p>
          <a:pPr>
            <a:buFont typeface="Arial" panose="020B0604020202020204" pitchFamily="34" charset="0"/>
            <a:buChar char="•"/>
          </a:pPr>
          <a:r>
            <a:rPr lang="fr-BE" sz="1200" b="0">
              <a:latin typeface="Tenorite" panose="00000500000000000000" pitchFamily="2" charset="0"/>
            </a:rPr>
            <a:t>Production profil SFMQ : 2014</a:t>
          </a:r>
        </a:p>
      </dgm:t>
    </dgm:pt>
    <dgm:pt modelId="{846F8CB0-8996-43D3-BFD4-11FBF006F7F9}" type="parTrans" cxnId="{44745AB1-C708-4445-9A41-BFE0D6CBB1FE}">
      <dgm:prSet/>
      <dgm:spPr/>
      <dgm:t>
        <a:bodyPr/>
        <a:lstStyle/>
        <a:p>
          <a:endParaRPr lang="fr-BE"/>
        </a:p>
      </dgm:t>
    </dgm:pt>
    <dgm:pt modelId="{54AF8CF1-2021-4EAD-BC8A-82ECBCFC70CE}" type="sibTrans" cxnId="{44745AB1-C708-4445-9A41-BFE0D6CBB1FE}">
      <dgm:prSet/>
      <dgm:spPr/>
      <dgm:t>
        <a:bodyPr/>
        <a:lstStyle/>
        <a:p>
          <a:endParaRPr lang="fr-BE"/>
        </a:p>
      </dgm:t>
    </dgm:pt>
    <dgm:pt modelId="{C310358C-01C7-4858-B911-8D0356851479}">
      <dgm:prSet custT="1"/>
      <dgm:spPr/>
      <dgm:t>
        <a:bodyPr/>
        <a:lstStyle/>
        <a:p>
          <a:pPr>
            <a:buFont typeface="Arial" panose="020B0604020202020204" pitchFamily="34" charset="0"/>
            <a:buChar char="•"/>
          </a:pPr>
          <a:r>
            <a:rPr lang="fr-BE" sz="1200" b="0">
              <a:latin typeface="Tenorite" panose="00000500000000000000" pitchFamily="2" charset="0"/>
            </a:rPr>
            <a:t>Enseignement : </a:t>
          </a:r>
        </a:p>
      </dgm:t>
    </dgm:pt>
    <dgm:pt modelId="{645B6B04-D990-41CC-9A53-0B6C0F2D5921}" type="parTrans" cxnId="{4BC001B7-76C1-4368-AAD7-4E6EBED80130}">
      <dgm:prSet/>
      <dgm:spPr/>
      <dgm:t>
        <a:bodyPr/>
        <a:lstStyle/>
        <a:p>
          <a:endParaRPr lang="fr-BE"/>
        </a:p>
      </dgm:t>
    </dgm:pt>
    <dgm:pt modelId="{B3A3CA42-B0A1-4748-A60D-DDA4A92AD9C0}" type="sibTrans" cxnId="{4BC001B7-76C1-4368-AAD7-4E6EBED80130}">
      <dgm:prSet/>
      <dgm:spPr/>
      <dgm:t>
        <a:bodyPr/>
        <a:lstStyle/>
        <a:p>
          <a:endParaRPr lang="fr-BE"/>
        </a:p>
      </dgm:t>
    </dgm:pt>
    <dgm:pt modelId="{C526A5F5-1163-416A-8A32-43A74F383D69}">
      <dgm:prSet custT="1"/>
      <dgm:spPr/>
      <dgm:t>
        <a:bodyPr/>
        <a:lstStyle/>
        <a:p>
          <a:pPr>
            <a:buFont typeface="Arial" panose="020B0604020202020204" pitchFamily="34" charset="0"/>
            <a:buChar char="•"/>
          </a:pPr>
          <a:r>
            <a:rPr lang="fr-BE" sz="1200" b="0">
              <a:latin typeface="Tenorite" panose="00000500000000000000" pitchFamily="2" charset="0"/>
            </a:rPr>
            <a:t>6 filières de d’enseignement en difficulté de recrutement</a:t>
          </a:r>
        </a:p>
      </dgm:t>
    </dgm:pt>
    <dgm:pt modelId="{925AEFF2-BF02-4838-9361-01EE7223D2C0}" type="parTrans" cxnId="{6EC1555E-1C0C-43A0-8D80-D17ECBA581E5}">
      <dgm:prSet/>
      <dgm:spPr/>
      <dgm:t>
        <a:bodyPr/>
        <a:lstStyle/>
        <a:p>
          <a:endParaRPr lang="fr-BE"/>
        </a:p>
      </dgm:t>
    </dgm:pt>
    <dgm:pt modelId="{0EF20D8C-29DA-4A03-9119-CA13F03AEA6E}" type="sibTrans" cxnId="{6EC1555E-1C0C-43A0-8D80-D17ECBA581E5}">
      <dgm:prSet/>
      <dgm:spPr/>
      <dgm:t>
        <a:bodyPr/>
        <a:lstStyle/>
        <a:p>
          <a:endParaRPr lang="fr-BE"/>
        </a:p>
      </dgm:t>
    </dgm:pt>
    <dgm:pt modelId="{E905C45D-8904-4445-81D9-DC2A79FFF1AF}" type="pres">
      <dgm:prSet presAssocID="{F480C943-7581-406E-977A-ACA1873C38A1}" presName="linear" presStyleCnt="0">
        <dgm:presLayoutVars>
          <dgm:dir/>
          <dgm:animLvl val="lvl"/>
          <dgm:resizeHandles val="exact"/>
        </dgm:presLayoutVars>
      </dgm:prSet>
      <dgm:spPr/>
    </dgm:pt>
    <dgm:pt modelId="{37A53378-419A-418A-94B9-E011FA298843}" type="pres">
      <dgm:prSet presAssocID="{71A938B8-01F9-4FCE-9754-8EFB318B7866}" presName="parentLin" presStyleCnt="0"/>
      <dgm:spPr/>
    </dgm:pt>
    <dgm:pt modelId="{F6D96878-840C-412D-9C4F-64CE96286ED8}" type="pres">
      <dgm:prSet presAssocID="{71A938B8-01F9-4FCE-9754-8EFB318B7866}" presName="parentLeftMargin" presStyleLbl="node1" presStyleIdx="0" presStyleCnt="3"/>
      <dgm:spPr/>
    </dgm:pt>
    <dgm:pt modelId="{5BBD3919-B024-4F7B-9EE2-573171197B7C}" type="pres">
      <dgm:prSet presAssocID="{71A938B8-01F9-4FCE-9754-8EFB318B7866}" presName="parentText" presStyleLbl="node1" presStyleIdx="0" presStyleCnt="3" custLinFactNeighborX="-369" custLinFactNeighborY="6067">
        <dgm:presLayoutVars>
          <dgm:chMax val="0"/>
          <dgm:bulletEnabled val="1"/>
        </dgm:presLayoutVars>
      </dgm:prSet>
      <dgm:spPr>
        <a:prstGeom prst="rect">
          <a:avLst/>
        </a:prstGeom>
      </dgm:spPr>
    </dgm:pt>
    <dgm:pt modelId="{D17027EE-3A04-40A8-A696-4A5F1DE3A63C}" type="pres">
      <dgm:prSet presAssocID="{71A938B8-01F9-4FCE-9754-8EFB318B7866}" presName="negativeSpace" presStyleCnt="0"/>
      <dgm:spPr/>
    </dgm:pt>
    <dgm:pt modelId="{D179D53C-CFEC-4B9A-89A2-56662B485ADA}" type="pres">
      <dgm:prSet presAssocID="{71A938B8-01F9-4FCE-9754-8EFB318B7866}" presName="childText" presStyleLbl="conFgAcc1" presStyleIdx="0" presStyleCnt="3">
        <dgm:presLayoutVars>
          <dgm:bulletEnabled val="1"/>
        </dgm:presLayoutVars>
      </dgm:prSet>
      <dgm:spPr/>
    </dgm:pt>
    <dgm:pt modelId="{1D1EDE13-BC9C-4116-B7CA-D2E1BE86585A}" type="pres">
      <dgm:prSet presAssocID="{2EA10CC2-B32F-417B-8029-AB318B4F98AB}" presName="spaceBetweenRectangles" presStyleCnt="0"/>
      <dgm:spPr/>
    </dgm:pt>
    <dgm:pt modelId="{6DEF3D16-E4D7-465D-B436-3595737D410F}" type="pres">
      <dgm:prSet presAssocID="{D7266EC2-0E33-4102-A70F-486E7183924E}" presName="parentLin" presStyleCnt="0"/>
      <dgm:spPr/>
    </dgm:pt>
    <dgm:pt modelId="{CC22C34E-9FD8-4692-A184-AA768350D20D}" type="pres">
      <dgm:prSet presAssocID="{D7266EC2-0E33-4102-A70F-486E7183924E}" presName="parentLeftMargin" presStyleLbl="node1" presStyleIdx="0" presStyleCnt="3"/>
      <dgm:spPr/>
    </dgm:pt>
    <dgm:pt modelId="{28EA0969-EACA-4ADB-9D89-FDA808C66823}" type="pres">
      <dgm:prSet presAssocID="{D7266EC2-0E33-4102-A70F-486E7183924E}" presName="parentText" presStyleLbl="node1" presStyleIdx="1" presStyleCnt="3" custLinFactNeighborX="-369" custLinFactNeighborY="3882">
        <dgm:presLayoutVars>
          <dgm:chMax val="0"/>
          <dgm:bulletEnabled val="1"/>
        </dgm:presLayoutVars>
      </dgm:prSet>
      <dgm:spPr>
        <a:prstGeom prst="rect">
          <a:avLst/>
        </a:prstGeom>
      </dgm:spPr>
    </dgm:pt>
    <dgm:pt modelId="{D86D57A7-BBA1-43E4-8C1B-2AE01775A600}" type="pres">
      <dgm:prSet presAssocID="{D7266EC2-0E33-4102-A70F-486E7183924E}" presName="negativeSpace" presStyleCnt="0"/>
      <dgm:spPr/>
    </dgm:pt>
    <dgm:pt modelId="{F52CB099-74EB-4255-8B6D-8B4A4049E4A7}" type="pres">
      <dgm:prSet presAssocID="{D7266EC2-0E33-4102-A70F-486E7183924E}" presName="childText" presStyleLbl="conFgAcc1" presStyleIdx="1" presStyleCnt="3">
        <dgm:presLayoutVars>
          <dgm:bulletEnabled val="1"/>
        </dgm:presLayoutVars>
      </dgm:prSet>
      <dgm:spPr/>
    </dgm:pt>
    <dgm:pt modelId="{48BCBD36-5A1E-44C9-9BDF-2313E97E53D4}" type="pres">
      <dgm:prSet presAssocID="{7541F751-226D-417D-B690-FD578D2B4F9B}" presName="spaceBetweenRectangles" presStyleCnt="0"/>
      <dgm:spPr/>
    </dgm:pt>
    <dgm:pt modelId="{693971E3-7336-489E-BB9B-2156DC0E0DB0}" type="pres">
      <dgm:prSet presAssocID="{08882D52-BC84-438C-B636-546BCA7C5108}" presName="parentLin" presStyleCnt="0"/>
      <dgm:spPr/>
    </dgm:pt>
    <dgm:pt modelId="{2A718D48-49F1-43AB-B6FF-3F456143A217}" type="pres">
      <dgm:prSet presAssocID="{08882D52-BC84-438C-B636-546BCA7C5108}" presName="parentLeftMargin" presStyleLbl="node1" presStyleIdx="1" presStyleCnt="3"/>
      <dgm:spPr/>
    </dgm:pt>
    <dgm:pt modelId="{7F47EDFF-66C8-4231-B9AA-A969EA7516FD}" type="pres">
      <dgm:prSet presAssocID="{08882D52-BC84-438C-B636-546BCA7C5108}" presName="parentText" presStyleLbl="node1" presStyleIdx="2" presStyleCnt="3">
        <dgm:presLayoutVars>
          <dgm:chMax val="0"/>
          <dgm:bulletEnabled val="1"/>
        </dgm:presLayoutVars>
      </dgm:prSet>
      <dgm:spPr>
        <a:prstGeom prst="rect">
          <a:avLst/>
        </a:prstGeom>
      </dgm:spPr>
    </dgm:pt>
    <dgm:pt modelId="{0BE5B423-0946-4E97-B4A3-EDF2D7647E09}" type="pres">
      <dgm:prSet presAssocID="{08882D52-BC84-438C-B636-546BCA7C5108}" presName="negativeSpace" presStyleCnt="0"/>
      <dgm:spPr/>
    </dgm:pt>
    <dgm:pt modelId="{5EB2F8B5-CA3F-4EBA-B566-21BA56026645}" type="pres">
      <dgm:prSet presAssocID="{08882D52-BC84-438C-B636-546BCA7C5108}" presName="childText" presStyleLbl="conFgAcc1" presStyleIdx="2" presStyleCnt="3">
        <dgm:presLayoutVars>
          <dgm:bulletEnabled val="1"/>
        </dgm:presLayoutVars>
      </dgm:prSet>
      <dgm:spPr/>
    </dgm:pt>
  </dgm:ptLst>
  <dgm:cxnLst>
    <dgm:cxn modelId="{64DC6505-0477-452F-80FB-196AAC8E38BF}" type="presOf" srcId="{71A938B8-01F9-4FCE-9754-8EFB318B7866}" destId="{5BBD3919-B024-4F7B-9EE2-573171197B7C}" srcOrd="1" destOrd="0" presId="urn:microsoft.com/office/officeart/2005/8/layout/list1"/>
    <dgm:cxn modelId="{7B35D721-7B19-4987-BE11-2B4D05D9EA26}" type="presOf" srcId="{08882D52-BC84-438C-B636-546BCA7C5108}" destId="{2A718D48-49F1-43AB-B6FF-3F456143A217}" srcOrd="0" destOrd="0" presId="urn:microsoft.com/office/officeart/2005/8/layout/list1"/>
    <dgm:cxn modelId="{A119C62C-5A5B-45B6-8D96-FD5DCF168309}" type="presOf" srcId="{64802994-B36B-4488-818E-018683B4CF4A}" destId="{5EB2F8B5-CA3F-4EBA-B566-21BA56026645}" srcOrd="0" destOrd="4" presId="urn:microsoft.com/office/officeart/2005/8/layout/list1"/>
    <dgm:cxn modelId="{A9455B2E-8BC6-4A75-8758-8433D13D0E78}" type="presOf" srcId="{C526A5F5-1163-416A-8A32-43A74F383D69}" destId="{5EB2F8B5-CA3F-4EBA-B566-21BA56026645}" srcOrd="0" destOrd="1" presId="urn:microsoft.com/office/officeart/2005/8/layout/list1"/>
    <dgm:cxn modelId="{EA3C395B-4DE9-4EB4-A6AC-BD8A29EBA669}" type="presOf" srcId="{80649C48-5394-4D11-9B56-5227073225C3}" destId="{5EB2F8B5-CA3F-4EBA-B566-21BA56026645}" srcOrd="0" destOrd="5" presId="urn:microsoft.com/office/officeart/2005/8/layout/list1"/>
    <dgm:cxn modelId="{7CCEFE5B-0495-4EA3-A61E-CECDA2CED75D}" type="presOf" srcId="{71A938B8-01F9-4FCE-9754-8EFB318B7866}" destId="{F6D96878-840C-412D-9C4F-64CE96286ED8}" srcOrd="0" destOrd="0" presId="urn:microsoft.com/office/officeart/2005/8/layout/list1"/>
    <dgm:cxn modelId="{B8E71B5E-CFB2-4BA4-975E-2426A1161369}" type="presOf" srcId="{C310358C-01C7-4858-B911-8D0356851479}" destId="{5EB2F8B5-CA3F-4EBA-B566-21BA56026645}" srcOrd="0" destOrd="0" presId="urn:microsoft.com/office/officeart/2005/8/layout/list1"/>
    <dgm:cxn modelId="{6EC1555E-1C0C-43A0-8D80-D17ECBA581E5}" srcId="{C310358C-01C7-4858-B911-8D0356851479}" destId="{C526A5F5-1163-416A-8A32-43A74F383D69}" srcOrd="0" destOrd="0" parTransId="{925AEFF2-BF02-4838-9361-01EE7223D2C0}" sibTransId="{0EF20D8C-29DA-4A03-9119-CA13F03AEA6E}"/>
    <dgm:cxn modelId="{95F9F642-78B6-4B11-B7DB-E1AB5C5E55D1}" srcId="{71A938B8-01F9-4FCE-9754-8EFB318B7866}" destId="{0D0DF278-0785-4D05-AC25-C7C06D865269}" srcOrd="0" destOrd="0" parTransId="{6834D3AA-37C7-47BE-AB09-48B9807F518B}" sibTransId="{D8F0E968-5153-418F-9F8E-C16195FEEB8E}"/>
    <dgm:cxn modelId="{1F090646-C679-441B-ACBE-4CA14A942CB0}" type="presOf" srcId="{D7266EC2-0E33-4102-A70F-486E7183924E}" destId="{28EA0969-EACA-4ADB-9D89-FDA808C66823}" srcOrd="1" destOrd="0" presId="urn:microsoft.com/office/officeart/2005/8/layout/list1"/>
    <dgm:cxn modelId="{C6550A4A-F760-4EC7-A4FA-A1FABFA130B9}" type="presOf" srcId="{5B5C6C3C-FEAD-45A5-8FB5-B4D5D6773E88}" destId="{5EB2F8B5-CA3F-4EBA-B566-21BA56026645}" srcOrd="0" destOrd="2" presId="urn:microsoft.com/office/officeart/2005/8/layout/list1"/>
    <dgm:cxn modelId="{08FB076C-C744-442B-82B9-EB908113463F}" type="presOf" srcId="{4FBB0414-2182-4A2A-9D10-1F56A0333713}" destId="{F52CB099-74EB-4255-8B6D-8B4A4049E4A7}" srcOrd="0" destOrd="1" presId="urn:microsoft.com/office/officeart/2005/8/layout/list1"/>
    <dgm:cxn modelId="{1FDBA74D-960B-48AA-A0AA-4E160CA8E79F}" type="presOf" srcId="{0D0DF278-0785-4D05-AC25-C7C06D865269}" destId="{D179D53C-CFEC-4B9A-89A2-56662B485ADA}" srcOrd="0" destOrd="0" presId="urn:microsoft.com/office/officeart/2005/8/layout/list1"/>
    <dgm:cxn modelId="{E0CFC150-626D-4D67-983F-CCF31D90C4F7}" srcId="{64802994-B36B-4488-818E-018683B4CF4A}" destId="{80649C48-5394-4D11-9B56-5227073225C3}" srcOrd="0" destOrd="0" parTransId="{9618BC52-3F5E-42C2-BDF2-3E8A4CDF13B3}" sibTransId="{13F733A9-585B-4A9A-8247-B3EA2EE28DC9}"/>
    <dgm:cxn modelId="{C6D29959-22DA-4434-8002-C05CABC29D72}" srcId="{D7266EC2-0E33-4102-A70F-486E7183924E}" destId="{4FBB0414-2182-4A2A-9D10-1F56A0333713}" srcOrd="1" destOrd="0" parTransId="{328EC392-3B87-42BC-B9A3-C9744D231BF8}" sibTransId="{BE8B6369-D167-4560-86ED-E600B354BB17}"/>
    <dgm:cxn modelId="{1F5EDD59-872F-48D1-B818-8AD3E1AC98A7}" type="presOf" srcId="{B0447F7F-13D7-4348-9F21-50E5D435B70B}" destId="{D179D53C-CFEC-4B9A-89A2-56662B485ADA}" srcOrd="0" destOrd="1" presId="urn:microsoft.com/office/officeart/2005/8/layout/list1"/>
    <dgm:cxn modelId="{C5673B82-BFE3-4D62-9617-A3D8C5B6D768}" type="presOf" srcId="{08882D52-BC84-438C-B636-546BCA7C5108}" destId="{7F47EDFF-66C8-4231-B9AA-A969EA7516FD}" srcOrd="1" destOrd="0" presId="urn:microsoft.com/office/officeart/2005/8/layout/list1"/>
    <dgm:cxn modelId="{AAEE0786-2E8A-4090-9752-4E6AC0267151}" srcId="{F480C943-7581-406E-977A-ACA1873C38A1}" destId="{71A938B8-01F9-4FCE-9754-8EFB318B7866}" srcOrd="0" destOrd="0" parTransId="{D5A7E6E6-151C-4156-91A4-0CD33C03493A}" sibTransId="{2EA10CC2-B32F-417B-8029-AB318B4F98AB}"/>
    <dgm:cxn modelId="{9E993F8D-B312-4648-855E-6B002B5E8C60}" srcId="{F480C943-7581-406E-977A-ACA1873C38A1}" destId="{D7266EC2-0E33-4102-A70F-486E7183924E}" srcOrd="1" destOrd="0" parTransId="{F229605C-70E4-4292-A4AE-8CDD4C25645E}" sibTransId="{7541F751-226D-417D-B690-FD578D2B4F9B}"/>
    <dgm:cxn modelId="{90FCF592-7647-4390-B659-030836390740}" type="presOf" srcId="{76C35FDF-41DD-4CD7-9AF6-937E2CE6171B}" destId="{5EB2F8B5-CA3F-4EBA-B566-21BA56026645}" srcOrd="0" destOrd="3" presId="urn:microsoft.com/office/officeart/2005/8/layout/list1"/>
    <dgm:cxn modelId="{39B602A5-98FE-44C9-AD5A-6C9189F45F14}" srcId="{F480C943-7581-406E-977A-ACA1873C38A1}" destId="{08882D52-BC84-438C-B636-546BCA7C5108}" srcOrd="2" destOrd="0" parTransId="{59194D0D-F268-4ECA-9A30-BBDFED782D71}" sibTransId="{A9800E3C-51DB-4835-A01D-8E560DBDA13A}"/>
    <dgm:cxn modelId="{A99748B0-21F0-4D2B-B1D9-87A834C9F4A7}" srcId="{08882D52-BC84-438C-B636-546BCA7C5108}" destId="{5B5C6C3C-FEAD-45A5-8FB5-B4D5D6773E88}" srcOrd="1" destOrd="0" parTransId="{1558DB5A-7E0C-48E3-80F3-084ED31D8734}" sibTransId="{BB16BEA0-5D2A-406B-9C70-C9026278EAEC}"/>
    <dgm:cxn modelId="{44745AB1-C708-4445-9A41-BFE0D6CBB1FE}" srcId="{08882D52-BC84-438C-B636-546BCA7C5108}" destId="{64802994-B36B-4488-818E-018683B4CF4A}" srcOrd="3" destOrd="0" parTransId="{846F8CB0-8996-43D3-BFD4-11FBF006F7F9}" sibTransId="{54AF8CF1-2021-4EAD-BC8A-82ECBCFC70CE}"/>
    <dgm:cxn modelId="{4BC001B7-76C1-4368-AAD7-4E6EBED80130}" srcId="{08882D52-BC84-438C-B636-546BCA7C5108}" destId="{C310358C-01C7-4858-B911-8D0356851479}" srcOrd="0" destOrd="0" parTransId="{645B6B04-D990-41CC-9A53-0B6C0F2D5921}" sibTransId="{B3A3CA42-B0A1-4748-A60D-DDA4A92AD9C0}"/>
    <dgm:cxn modelId="{D68599C1-4A2A-4AF8-AFCB-73D052FABD5E}" type="presOf" srcId="{01216C2D-E798-41CE-A414-4F379B02F662}" destId="{F52CB099-74EB-4255-8B6D-8B4A4049E4A7}" srcOrd="0" destOrd="0" presId="urn:microsoft.com/office/officeart/2005/8/layout/list1"/>
    <dgm:cxn modelId="{446635D6-17FD-40F1-BAD1-63DB4EEE1E0B}" srcId="{D7266EC2-0E33-4102-A70F-486E7183924E}" destId="{01216C2D-E798-41CE-A414-4F379B02F662}" srcOrd="0" destOrd="0" parTransId="{652C9E10-2AB4-4152-98CF-665D7E6BF373}" sibTransId="{F45F3FEB-D987-4510-BC6A-B952C7E15058}"/>
    <dgm:cxn modelId="{971B1BE4-DDD3-4137-8B78-211E9B7894D0}" srcId="{71A938B8-01F9-4FCE-9754-8EFB318B7866}" destId="{B0447F7F-13D7-4348-9F21-50E5D435B70B}" srcOrd="1" destOrd="0" parTransId="{888F97E3-4D5E-4052-938C-59A7BD5D1173}" sibTransId="{4B698647-07F8-4EEE-A392-E96AF764FE9C}"/>
    <dgm:cxn modelId="{E6A67BEB-BA28-4AF2-B77B-15B04CB54173}" srcId="{08882D52-BC84-438C-B636-546BCA7C5108}" destId="{76C35FDF-41DD-4CD7-9AF6-937E2CE6171B}" srcOrd="2" destOrd="0" parTransId="{1E402BE9-D653-41CC-A420-A9613981A6DC}" sibTransId="{8B5CC757-BA2D-4365-ABFA-3FAD7BE5B867}"/>
    <dgm:cxn modelId="{1AC27FF6-F668-46D5-9577-6B42923FA84C}" type="presOf" srcId="{F480C943-7581-406E-977A-ACA1873C38A1}" destId="{E905C45D-8904-4445-81D9-DC2A79FFF1AF}" srcOrd="0" destOrd="0" presId="urn:microsoft.com/office/officeart/2005/8/layout/list1"/>
    <dgm:cxn modelId="{A726F0FE-F403-440A-A16B-0E2B45D2A8AD}" type="presOf" srcId="{D7266EC2-0E33-4102-A70F-486E7183924E}" destId="{CC22C34E-9FD8-4692-A184-AA768350D20D}" srcOrd="0" destOrd="0" presId="urn:microsoft.com/office/officeart/2005/8/layout/list1"/>
    <dgm:cxn modelId="{695D7A49-328E-4F8E-B936-E90130803190}" type="presParOf" srcId="{E905C45D-8904-4445-81D9-DC2A79FFF1AF}" destId="{37A53378-419A-418A-94B9-E011FA298843}" srcOrd="0" destOrd="0" presId="urn:microsoft.com/office/officeart/2005/8/layout/list1"/>
    <dgm:cxn modelId="{9A694A2E-0479-4EC6-B5E1-5B5E8AEB10EF}" type="presParOf" srcId="{37A53378-419A-418A-94B9-E011FA298843}" destId="{F6D96878-840C-412D-9C4F-64CE96286ED8}" srcOrd="0" destOrd="0" presId="urn:microsoft.com/office/officeart/2005/8/layout/list1"/>
    <dgm:cxn modelId="{5DBDAEB5-04DF-4852-AD1D-6628B2A419F0}" type="presParOf" srcId="{37A53378-419A-418A-94B9-E011FA298843}" destId="{5BBD3919-B024-4F7B-9EE2-573171197B7C}" srcOrd="1" destOrd="0" presId="urn:microsoft.com/office/officeart/2005/8/layout/list1"/>
    <dgm:cxn modelId="{58DE4587-2A38-44A6-A7B9-D8278136DEBC}" type="presParOf" srcId="{E905C45D-8904-4445-81D9-DC2A79FFF1AF}" destId="{D17027EE-3A04-40A8-A696-4A5F1DE3A63C}" srcOrd="1" destOrd="0" presId="urn:microsoft.com/office/officeart/2005/8/layout/list1"/>
    <dgm:cxn modelId="{EBA43896-A9BE-4D12-8C5B-C495C3F10622}" type="presParOf" srcId="{E905C45D-8904-4445-81D9-DC2A79FFF1AF}" destId="{D179D53C-CFEC-4B9A-89A2-56662B485ADA}" srcOrd="2" destOrd="0" presId="urn:microsoft.com/office/officeart/2005/8/layout/list1"/>
    <dgm:cxn modelId="{57EEC5F9-1908-4630-8FDF-100570459A9E}" type="presParOf" srcId="{E905C45D-8904-4445-81D9-DC2A79FFF1AF}" destId="{1D1EDE13-BC9C-4116-B7CA-D2E1BE86585A}" srcOrd="3" destOrd="0" presId="urn:microsoft.com/office/officeart/2005/8/layout/list1"/>
    <dgm:cxn modelId="{899A47BB-D1CC-4369-97AE-CF4CB29A7AFB}" type="presParOf" srcId="{E905C45D-8904-4445-81D9-DC2A79FFF1AF}" destId="{6DEF3D16-E4D7-465D-B436-3595737D410F}" srcOrd="4" destOrd="0" presId="urn:microsoft.com/office/officeart/2005/8/layout/list1"/>
    <dgm:cxn modelId="{E3F9E683-321C-4C62-A611-14C399AAD69A}" type="presParOf" srcId="{6DEF3D16-E4D7-465D-B436-3595737D410F}" destId="{CC22C34E-9FD8-4692-A184-AA768350D20D}" srcOrd="0" destOrd="0" presId="urn:microsoft.com/office/officeart/2005/8/layout/list1"/>
    <dgm:cxn modelId="{27806AC1-ACD8-4231-A067-B69103E00721}" type="presParOf" srcId="{6DEF3D16-E4D7-465D-B436-3595737D410F}" destId="{28EA0969-EACA-4ADB-9D89-FDA808C66823}" srcOrd="1" destOrd="0" presId="urn:microsoft.com/office/officeart/2005/8/layout/list1"/>
    <dgm:cxn modelId="{9EB43386-CDB6-41AD-9E4D-473C71FC239F}" type="presParOf" srcId="{E905C45D-8904-4445-81D9-DC2A79FFF1AF}" destId="{D86D57A7-BBA1-43E4-8C1B-2AE01775A600}" srcOrd="5" destOrd="0" presId="urn:microsoft.com/office/officeart/2005/8/layout/list1"/>
    <dgm:cxn modelId="{231C189E-55B5-4807-9C93-49E45E5BC69D}" type="presParOf" srcId="{E905C45D-8904-4445-81D9-DC2A79FFF1AF}" destId="{F52CB099-74EB-4255-8B6D-8B4A4049E4A7}" srcOrd="6" destOrd="0" presId="urn:microsoft.com/office/officeart/2005/8/layout/list1"/>
    <dgm:cxn modelId="{9AF9AB2F-1D03-45D6-8577-A2DD06E17A7C}" type="presParOf" srcId="{E905C45D-8904-4445-81D9-DC2A79FFF1AF}" destId="{48BCBD36-5A1E-44C9-9BDF-2313E97E53D4}" srcOrd="7" destOrd="0" presId="urn:microsoft.com/office/officeart/2005/8/layout/list1"/>
    <dgm:cxn modelId="{40B2E4FB-5613-4F04-AD3C-AE838684CEAC}" type="presParOf" srcId="{E905C45D-8904-4445-81D9-DC2A79FFF1AF}" destId="{693971E3-7336-489E-BB9B-2156DC0E0DB0}" srcOrd="8" destOrd="0" presId="urn:microsoft.com/office/officeart/2005/8/layout/list1"/>
    <dgm:cxn modelId="{DCD52AF8-7543-475A-9B5C-54489A51F281}" type="presParOf" srcId="{693971E3-7336-489E-BB9B-2156DC0E0DB0}" destId="{2A718D48-49F1-43AB-B6FF-3F456143A217}" srcOrd="0" destOrd="0" presId="urn:microsoft.com/office/officeart/2005/8/layout/list1"/>
    <dgm:cxn modelId="{43FD39EA-967A-47AA-BC68-6159ABCC632E}" type="presParOf" srcId="{693971E3-7336-489E-BB9B-2156DC0E0DB0}" destId="{7F47EDFF-66C8-4231-B9AA-A969EA7516FD}" srcOrd="1" destOrd="0" presId="urn:microsoft.com/office/officeart/2005/8/layout/list1"/>
    <dgm:cxn modelId="{D9A589A6-CCBA-4C97-9AEB-C7A6326D0D95}" type="presParOf" srcId="{E905C45D-8904-4445-81D9-DC2A79FFF1AF}" destId="{0BE5B423-0946-4E97-B4A3-EDF2D7647E09}" srcOrd="9" destOrd="0" presId="urn:microsoft.com/office/officeart/2005/8/layout/list1"/>
    <dgm:cxn modelId="{06C20FEE-99A9-426A-B1F5-DFCEDB38D30A}" type="presParOf" srcId="{E905C45D-8904-4445-81D9-DC2A79FFF1AF}" destId="{5EB2F8B5-CA3F-4EBA-B566-21BA56026645}"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F480C943-7581-406E-977A-ACA1873C38A1}" type="doc">
      <dgm:prSet loTypeId="urn:microsoft.com/office/officeart/2005/8/layout/list1" loCatId="list" qsTypeId="urn:microsoft.com/office/officeart/2005/8/quickstyle/simple1" qsCatId="simple" csTypeId="urn:microsoft.com/office/officeart/2005/8/colors/colorful5" csCatId="colorful" phldr="1"/>
      <dgm:spPr/>
      <dgm:t>
        <a:bodyPr/>
        <a:lstStyle/>
        <a:p>
          <a:endParaRPr lang="fr-BE"/>
        </a:p>
      </dgm:t>
    </dgm:pt>
    <dgm:pt modelId="{71A938B8-01F9-4FCE-9754-8EFB318B7866}">
      <dgm:prSet phldrT="[Texte]" custT="1"/>
      <dgm:spPr/>
      <dgm:t>
        <a:bodyPr/>
        <a:lstStyle/>
        <a:p>
          <a:r>
            <a:rPr lang="fr-BE" sz="1200" b="1">
              <a:latin typeface="Tenorite" panose="00000500000000000000" pitchFamily="2" charset="0"/>
            </a:rPr>
            <a:t>Opportunités d’emploi (Janvier 2022 à octobre 2022) </a:t>
          </a:r>
        </a:p>
      </dgm:t>
    </dgm:pt>
    <dgm:pt modelId="{D5A7E6E6-151C-4156-91A4-0CD33C03493A}" type="parTrans" cxnId="{AAEE0786-2E8A-4090-9752-4E6AC0267151}">
      <dgm:prSet/>
      <dgm:spPr/>
      <dgm:t>
        <a:bodyPr/>
        <a:lstStyle/>
        <a:p>
          <a:endParaRPr lang="fr-BE" sz="1200" b="0">
            <a:latin typeface="Tenorite" panose="00000500000000000000" pitchFamily="2" charset="0"/>
          </a:endParaRPr>
        </a:p>
      </dgm:t>
    </dgm:pt>
    <dgm:pt modelId="{2EA10CC2-B32F-417B-8029-AB318B4F98AB}" type="sibTrans" cxnId="{AAEE0786-2E8A-4090-9752-4E6AC0267151}">
      <dgm:prSet/>
      <dgm:spPr/>
      <dgm:t>
        <a:bodyPr/>
        <a:lstStyle/>
        <a:p>
          <a:endParaRPr lang="fr-BE" sz="1200" b="0">
            <a:latin typeface="Tenorite" panose="00000500000000000000" pitchFamily="2" charset="0"/>
          </a:endParaRPr>
        </a:p>
      </dgm:t>
    </dgm:pt>
    <dgm:pt modelId="{B0447F7F-13D7-4348-9F21-50E5D435B70B}">
      <dgm:prSet custT="1"/>
      <dgm:spPr/>
      <dgm:t>
        <a:bodyPr/>
        <a:lstStyle/>
        <a:p>
          <a:r>
            <a:rPr lang="fr-BE" sz="1200" b="0">
              <a:latin typeface="Tenorite" panose="00000500000000000000" pitchFamily="2" charset="0"/>
            </a:rPr>
            <a:t>Hausse des opportunités d’emploi gérées par Le Forem (165 OE publiées en 2021) </a:t>
          </a:r>
        </a:p>
      </dgm:t>
    </dgm:pt>
    <dgm:pt modelId="{888F97E3-4D5E-4052-938C-59A7BD5D1173}" type="parTrans" cxnId="{971B1BE4-DDD3-4137-8B78-211E9B7894D0}">
      <dgm:prSet/>
      <dgm:spPr/>
      <dgm:t>
        <a:bodyPr/>
        <a:lstStyle/>
        <a:p>
          <a:endParaRPr lang="fr-BE" sz="1200" b="0">
            <a:latin typeface="Tenorite" panose="00000500000000000000" pitchFamily="2" charset="0"/>
          </a:endParaRPr>
        </a:p>
      </dgm:t>
    </dgm:pt>
    <dgm:pt modelId="{4B698647-07F8-4EEE-A392-E96AF764FE9C}" type="sibTrans" cxnId="{971B1BE4-DDD3-4137-8B78-211E9B7894D0}">
      <dgm:prSet/>
      <dgm:spPr/>
      <dgm:t>
        <a:bodyPr/>
        <a:lstStyle/>
        <a:p>
          <a:endParaRPr lang="fr-BE" sz="1200" b="0">
            <a:latin typeface="Tenorite" panose="00000500000000000000" pitchFamily="2" charset="0"/>
          </a:endParaRPr>
        </a:p>
      </dgm:t>
    </dgm:pt>
    <dgm:pt modelId="{D7266EC2-0E33-4102-A70F-486E7183924E}">
      <dgm:prSet custT="1"/>
      <dgm:spPr/>
      <dgm:t>
        <a:bodyPr/>
        <a:lstStyle/>
        <a:p>
          <a:r>
            <a:rPr lang="fr-BE" sz="1200" b="1">
              <a:latin typeface="Tenorite" panose="00000500000000000000" pitchFamily="2" charset="0"/>
            </a:rPr>
            <a:t>Tension marché du travail</a:t>
          </a:r>
        </a:p>
      </dgm:t>
    </dgm:pt>
    <dgm:pt modelId="{F229605C-70E4-4292-A4AE-8CDD4C25645E}" type="parTrans" cxnId="{9E993F8D-B312-4648-855E-6B002B5E8C60}">
      <dgm:prSet/>
      <dgm:spPr/>
      <dgm:t>
        <a:bodyPr/>
        <a:lstStyle/>
        <a:p>
          <a:endParaRPr lang="fr-BE" sz="1200" b="0">
            <a:latin typeface="Tenorite" panose="00000500000000000000" pitchFamily="2" charset="0"/>
          </a:endParaRPr>
        </a:p>
      </dgm:t>
    </dgm:pt>
    <dgm:pt modelId="{7541F751-226D-417D-B690-FD578D2B4F9B}" type="sibTrans" cxnId="{9E993F8D-B312-4648-855E-6B002B5E8C60}">
      <dgm:prSet/>
      <dgm:spPr/>
      <dgm:t>
        <a:bodyPr/>
        <a:lstStyle/>
        <a:p>
          <a:endParaRPr lang="fr-BE" sz="1200" b="0">
            <a:latin typeface="Tenorite" panose="00000500000000000000" pitchFamily="2" charset="0"/>
          </a:endParaRPr>
        </a:p>
      </dgm:t>
    </dgm:pt>
    <dgm:pt modelId="{01216C2D-E798-41CE-A414-4F379B02F662}">
      <dgm:prSet custT="1"/>
      <dgm:spPr/>
      <dgm:t>
        <a:bodyPr/>
        <a:lstStyle/>
        <a:p>
          <a:r>
            <a:rPr lang="fr-BE" sz="1200" b="0">
              <a:latin typeface="Tenorite" panose="00000500000000000000" pitchFamily="2" charset="0"/>
            </a:rPr>
            <a:t>Métier en pénurie 2023 en Wallonie</a:t>
          </a:r>
        </a:p>
      </dgm:t>
    </dgm:pt>
    <dgm:pt modelId="{652C9E10-2AB4-4152-98CF-665D7E6BF373}" type="parTrans" cxnId="{446635D6-17FD-40F1-BAD1-63DB4EEE1E0B}">
      <dgm:prSet/>
      <dgm:spPr/>
      <dgm:t>
        <a:bodyPr/>
        <a:lstStyle/>
        <a:p>
          <a:endParaRPr lang="fr-BE" sz="1200" b="0">
            <a:latin typeface="Tenorite" panose="00000500000000000000" pitchFamily="2" charset="0"/>
          </a:endParaRPr>
        </a:p>
      </dgm:t>
    </dgm:pt>
    <dgm:pt modelId="{F45F3FEB-D987-4510-BC6A-B952C7E15058}" type="sibTrans" cxnId="{446635D6-17FD-40F1-BAD1-63DB4EEE1E0B}">
      <dgm:prSet/>
      <dgm:spPr/>
      <dgm:t>
        <a:bodyPr/>
        <a:lstStyle/>
        <a:p>
          <a:endParaRPr lang="fr-BE" sz="1200" b="0">
            <a:latin typeface="Tenorite" panose="00000500000000000000" pitchFamily="2" charset="0"/>
          </a:endParaRPr>
        </a:p>
      </dgm:t>
    </dgm:pt>
    <dgm:pt modelId="{08882D52-BC84-438C-B636-546BCA7C5108}">
      <dgm:prSet custT="1"/>
      <dgm:spPr/>
      <dgm:t>
        <a:bodyPr/>
        <a:lstStyle/>
        <a:p>
          <a:r>
            <a:rPr lang="fr-BE" sz="1200" b="1">
              <a:latin typeface="Tenorite" panose="00000500000000000000" pitchFamily="2" charset="0"/>
            </a:rPr>
            <a:t>Enseignement &amp; Formation</a:t>
          </a:r>
        </a:p>
      </dgm:t>
    </dgm:pt>
    <dgm:pt modelId="{59194D0D-F268-4ECA-9A30-BBDFED782D71}" type="parTrans" cxnId="{39B602A5-98FE-44C9-AD5A-6C9189F45F14}">
      <dgm:prSet/>
      <dgm:spPr/>
      <dgm:t>
        <a:bodyPr/>
        <a:lstStyle/>
        <a:p>
          <a:endParaRPr lang="fr-BE" sz="1200" b="0">
            <a:latin typeface="Tenorite" panose="00000500000000000000" pitchFamily="2" charset="0"/>
          </a:endParaRPr>
        </a:p>
      </dgm:t>
    </dgm:pt>
    <dgm:pt modelId="{A9800E3C-51DB-4835-A01D-8E560DBDA13A}" type="sibTrans" cxnId="{39B602A5-98FE-44C9-AD5A-6C9189F45F14}">
      <dgm:prSet/>
      <dgm:spPr/>
      <dgm:t>
        <a:bodyPr/>
        <a:lstStyle/>
        <a:p>
          <a:endParaRPr lang="fr-BE" sz="1200" b="0">
            <a:latin typeface="Tenorite" panose="00000500000000000000" pitchFamily="2" charset="0"/>
          </a:endParaRPr>
        </a:p>
      </dgm:t>
    </dgm:pt>
    <dgm:pt modelId="{5B5C6C3C-FEAD-45A5-8FB5-B4D5D6773E88}">
      <dgm:prSet custT="1"/>
      <dgm:spPr/>
      <dgm:t>
        <a:bodyPr/>
        <a:lstStyle/>
        <a:p>
          <a:pPr>
            <a:buFont typeface="Arial" panose="020B0604020202020204" pitchFamily="34" charset="0"/>
            <a:buChar char="•"/>
          </a:pPr>
          <a:r>
            <a:rPr lang="fr-BE" sz="1200" b="1">
              <a:latin typeface="Tenorite" panose="00000500000000000000" pitchFamily="2" charset="0"/>
            </a:rPr>
            <a:t>Enseignement</a:t>
          </a:r>
        </a:p>
      </dgm:t>
    </dgm:pt>
    <dgm:pt modelId="{1558DB5A-7E0C-48E3-80F3-084ED31D8734}" type="parTrans" cxnId="{A99748B0-21F0-4D2B-B1D9-87A834C9F4A7}">
      <dgm:prSet/>
      <dgm:spPr/>
      <dgm:t>
        <a:bodyPr/>
        <a:lstStyle/>
        <a:p>
          <a:endParaRPr lang="fr-BE" sz="1200" b="0">
            <a:latin typeface="Tenorite" panose="00000500000000000000" pitchFamily="2" charset="0"/>
          </a:endParaRPr>
        </a:p>
      </dgm:t>
    </dgm:pt>
    <dgm:pt modelId="{BB16BEA0-5D2A-406B-9C70-C9026278EAEC}" type="sibTrans" cxnId="{A99748B0-21F0-4D2B-B1D9-87A834C9F4A7}">
      <dgm:prSet/>
      <dgm:spPr/>
      <dgm:t>
        <a:bodyPr/>
        <a:lstStyle/>
        <a:p>
          <a:endParaRPr lang="fr-BE" sz="1200" b="0">
            <a:latin typeface="Tenorite" panose="00000500000000000000" pitchFamily="2" charset="0"/>
          </a:endParaRPr>
        </a:p>
      </dgm:t>
    </dgm:pt>
    <dgm:pt modelId="{0D0DF278-0785-4D05-AC25-C7C06D865269}">
      <dgm:prSet custT="1"/>
      <dgm:spPr/>
      <dgm:t>
        <a:bodyPr/>
        <a:lstStyle/>
        <a:p>
          <a:r>
            <a:rPr lang="fr-BE" sz="1200">
              <a:latin typeface="Tenorite" panose="00000500000000000000" pitchFamily="2" charset="0"/>
            </a:rPr>
            <a:t>197 opportunités d’emploi pour le métier</a:t>
          </a:r>
          <a:endParaRPr lang="fr-BE" sz="1200" b="0">
            <a:latin typeface="Tenorite" panose="00000500000000000000" pitchFamily="2" charset="0"/>
          </a:endParaRPr>
        </a:p>
      </dgm:t>
    </dgm:pt>
    <dgm:pt modelId="{6834D3AA-37C7-47BE-AB09-48B9807F518B}" type="parTrans" cxnId="{95F9F642-78B6-4B11-B7DB-E1AB5C5E55D1}">
      <dgm:prSet/>
      <dgm:spPr/>
      <dgm:t>
        <a:bodyPr/>
        <a:lstStyle/>
        <a:p>
          <a:endParaRPr lang="fr-BE" sz="1200">
            <a:latin typeface="Tenorite" panose="00000500000000000000" pitchFamily="2" charset="0"/>
          </a:endParaRPr>
        </a:p>
      </dgm:t>
    </dgm:pt>
    <dgm:pt modelId="{D8F0E968-5153-418F-9F8E-C16195FEEB8E}" type="sibTrans" cxnId="{95F9F642-78B6-4B11-B7DB-E1AB5C5E55D1}">
      <dgm:prSet/>
      <dgm:spPr/>
      <dgm:t>
        <a:bodyPr/>
        <a:lstStyle/>
        <a:p>
          <a:endParaRPr lang="fr-BE" sz="1200">
            <a:latin typeface="Tenorite" panose="00000500000000000000" pitchFamily="2" charset="0"/>
          </a:endParaRPr>
        </a:p>
      </dgm:t>
    </dgm:pt>
    <dgm:pt modelId="{80649C48-5394-4D11-9B56-5227073225C3}">
      <dgm:prSet custT="1"/>
      <dgm:spPr/>
      <dgm:t>
        <a:bodyPr/>
        <a:lstStyle/>
        <a:p>
          <a:pPr>
            <a:buFont typeface="Arial" panose="020B0604020202020204" pitchFamily="34" charset="0"/>
            <a:buNone/>
          </a:pPr>
          <a:endParaRPr lang="fr-BE" sz="1200" b="0">
            <a:latin typeface="Tenorite" panose="00000500000000000000" pitchFamily="2" charset="0"/>
          </a:endParaRPr>
        </a:p>
      </dgm:t>
    </dgm:pt>
    <dgm:pt modelId="{9618BC52-3F5E-42C2-BDF2-3E8A4CDF13B3}" type="parTrans" cxnId="{E0CFC150-626D-4D67-983F-CCF31D90C4F7}">
      <dgm:prSet/>
      <dgm:spPr/>
      <dgm:t>
        <a:bodyPr/>
        <a:lstStyle/>
        <a:p>
          <a:endParaRPr lang="fr-BE"/>
        </a:p>
      </dgm:t>
    </dgm:pt>
    <dgm:pt modelId="{13F733A9-585B-4A9A-8247-B3EA2EE28DC9}" type="sibTrans" cxnId="{E0CFC150-626D-4D67-983F-CCF31D90C4F7}">
      <dgm:prSet/>
      <dgm:spPr/>
      <dgm:t>
        <a:bodyPr/>
        <a:lstStyle/>
        <a:p>
          <a:endParaRPr lang="fr-BE"/>
        </a:p>
      </dgm:t>
    </dgm:pt>
    <dgm:pt modelId="{76C35FDF-41DD-4CD7-9AF6-937E2CE6171B}">
      <dgm:prSet custT="1"/>
      <dgm:spPr/>
      <dgm:t>
        <a:bodyPr/>
        <a:lstStyle/>
        <a:p>
          <a:pPr>
            <a:buFont typeface="Arial" panose="020B0604020202020204" pitchFamily="34" charset="0"/>
            <a:buChar char="•"/>
          </a:pPr>
          <a:r>
            <a:rPr lang="fr-BE" sz="1200" b="0">
              <a:latin typeface="Tenorite" panose="00000500000000000000" pitchFamily="2" charset="0"/>
            </a:rPr>
            <a:t>Nouvelles offres au CDC Environnement</a:t>
          </a:r>
        </a:p>
      </dgm:t>
    </dgm:pt>
    <dgm:pt modelId="{1E402BE9-D653-41CC-A420-A9613981A6DC}" type="parTrans" cxnId="{E6A67BEB-BA28-4AF2-B77B-15B04CB54173}">
      <dgm:prSet/>
      <dgm:spPr/>
      <dgm:t>
        <a:bodyPr/>
        <a:lstStyle/>
        <a:p>
          <a:endParaRPr lang="fr-BE"/>
        </a:p>
      </dgm:t>
    </dgm:pt>
    <dgm:pt modelId="{8B5CC757-BA2D-4365-ABFA-3FAD7BE5B867}" type="sibTrans" cxnId="{E6A67BEB-BA28-4AF2-B77B-15B04CB54173}">
      <dgm:prSet/>
      <dgm:spPr/>
      <dgm:t>
        <a:bodyPr/>
        <a:lstStyle/>
        <a:p>
          <a:endParaRPr lang="fr-BE"/>
        </a:p>
      </dgm:t>
    </dgm:pt>
    <dgm:pt modelId="{82C8A361-3AA6-4B0D-8147-05D344850708}">
      <dgm:prSet custT="1"/>
      <dgm:spPr/>
      <dgm:t>
        <a:bodyPr/>
        <a:lstStyle/>
        <a:p>
          <a:pPr>
            <a:buFont typeface="Arial" panose="020B0604020202020204" pitchFamily="34" charset="0"/>
            <a:buChar char="•"/>
          </a:pPr>
          <a:r>
            <a:rPr lang="fr-BE" sz="1200" b="0">
              <a:latin typeface="Tenorite" panose="00000500000000000000" pitchFamily="2" charset="0"/>
            </a:rPr>
            <a:t>Perte d’une filière à l’IFAPME</a:t>
          </a:r>
        </a:p>
      </dgm:t>
    </dgm:pt>
    <dgm:pt modelId="{C1F60409-8232-4F21-80BB-DD056737FF9C}" type="parTrans" cxnId="{40049E97-5660-417F-8926-34EBC1508EEA}">
      <dgm:prSet/>
      <dgm:spPr/>
    </dgm:pt>
    <dgm:pt modelId="{B3E7E485-914A-4473-8272-325A7503CAC2}" type="sibTrans" cxnId="{40049E97-5660-417F-8926-34EBC1508EEA}">
      <dgm:prSet/>
      <dgm:spPr/>
    </dgm:pt>
    <dgm:pt modelId="{4FBB0414-2182-4A2A-9D10-1F56A0333713}">
      <dgm:prSet custT="1"/>
      <dgm:spPr/>
      <dgm:t>
        <a:bodyPr/>
        <a:lstStyle/>
        <a:p>
          <a:r>
            <a:rPr lang="fr-BE" sz="1200" b="0">
              <a:latin typeface="Tenorite" panose="00000500000000000000" pitchFamily="2" charset="0"/>
            </a:rPr>
            <a:t>Métier porteur sur le marché de l’emploi wallon 2022</a:t>
          </a:r>
        </a:p>
      </dgm:t>
    </dgm:pt>
    <dgm:pt modelId="{BE8B6369-D167-4560-86ED-E600B354BB17}" type="sibTrans" cxnId="{C6D29959-22DA-4434-8002-C05CABC29D72}">
      <dgm:prSet/>
      <dgm:spPr/>
      <dgm:t>
        <a:bodyPr/>
        <a:lstStyle/>
        <a:p>
          <a:endParaRPr lang="fr-BE"/>
        </a:p>
      </dgm:t>
    </dgm:pt>
    <dgm:pt modelId="{328EC392-3B87-42BC-B9A3-C9744D231BF8}" type="parTrans" cxnId="{C6D29959-22DA-4434-8002-C05CABC29D72}">
      <dgm:prSet/>
      <dgm:spPr/>
      <dgm:t>
        <a:bodyPr/>
        <a:lstStyle/>
        <a:p>
          <a:endParaRPr lang="fr-BE"/>
        </a:p>
      </dgm:t>
    </dgm:pt>
    <dgm:pt modelId="{C0DED8A2-F158-4E03-8E88-45560CC126A5}">
      <dgm:prSet custT="1"/>
      <dgm:spPr/>
      <dgm:t>
        <a:bodyPr/>
        <a:lstStyle/>
        <a:p>
          <a:pPr>
            <a:buFont typeface="Arial" panose="020B0604020202020204" pitchFamily="34" charset="0"/>
            <a:buChar char="•"/>
          </a:pPr>
          <a:r>
            <a:rPr lang="fr-BE" sz="1200" b="0">
              <a:latin typeface="Tenorite" panose="00000500000000000000" pitchFamily="2" charset="0"/>
            </a:rPr>
            <a:t>Production profil SFMQ : 2021</a:t>
          </a:r>
        </a:p>
      </dgm:t>
    </dgm:pt>
    <dgm:pt modelId="{757B1586-76B0-44D2-B27E-FF17FCC50FE0}" type="parTrans" cxnId="{77824459-23CE-4E1E-8C74-EB4B928D9CA2}">
      <dgm:prSet/>
      <dgm:spPr/>
    </dgm:pt>
    <dgm:pt modelId="{91EE6775-9E4E-4604-8211-472451317DA2}" type="sibTrans" cxnId="{77824459-23CE-4E1E-8C74-EB4B928D9CA2}">
      <dgm:prSet/>
      <dgm:spPr/>
    </dgm:pt>
    <dgm:pt modelId="{B14CA17D-C146-4B34-AAB2-8507079B48F0}">
      <dgm:prSet custT="1"/>
      <dgm:spPr/>
      <dgm:t>
        <a:bodyPr/>
        <a:lstStyle/>
        <a:p>
          <a:pPr>
            <a:buFont typeface="Arial" panose="020B0604020202020204" pitchFamily="34" charset="0"/>
            <a:buChar char="•"/>
          </a:pPr>
          <a:r>
            <a:rPr lang="fr-BE" sz="1200" b="1">
              <a:latin typeface="Tenorite" panose="00000500000000000000" pitchFamily="2" charset="0"/>
            </a:rPr>
            <a:t>3 filières de l’enseignement en difficulté de recrutement</a:t>
          </a:r>
        </a:p>
      </dgm:t>
    </dgm:pt>
    <dgm:pt modelId="{41F34B66-55D2-4589-AD07-55B5645C783C}" type="parTrans" cxnId="{4F810018-C301-47A0-9834-4BF47DE13F9D}">
      <dgm:prSet/>
      <dgm:spPr/>
    </dgm:pt>
    <dgm:pt modelId="{87F24F9B-716A-4655-80FE-1FA3D44AA71F}" type="sibTrans" cxnId="{4F810018-C301-47A0-9834-4BF47DE13F9D}">
      <dgm:prSet/>
      <dgm:spPr/>
    </dgm:pt>
    <dgm:pt modelId="{E905C45D-8904-4445-81D9-DC2A79FFF1AF}" type="pres">
      <dgm:prSet presAssocID="{F480C943-7581-406E-977A-ACA1873C38A1}" presName="linear" presStyleCnt="0">
        <dgm:presLayoutVars>
          <dgm:dir/>
          <dgm:animLvl val="lvl"/>
          <dgm:resizeHandles val="exact"/>
        </dgm:presLayoutVars>
      </dgm:prSet>
      <dgm:spPr/>
    </dgm:pt>
    <dgm:pt modelId="{37A53378-419A-418A-94B9-E011FA298843}" type="pres">
      <dgm:prSet presAssocID="{71A938B8-01F9-4FCE-9754-8EFB318B7866}" presName="parentLin" presStyleCnt="0"/>
      <dgm:spPr/>
    </dgm:pt>
    <dgm:pt modelId="{F6D96878-840C-412D-9C4F-64CE96286ED8}" type="pres">
      <dgm:prSet presAssocID="{71A938B8-01F9-4FCE-9754-8EFB318B7866}" presName="parentLeftMargin" presStyleLbl="node1" presStyleIdx="0" presStyleCnt="3"/>
      <dgm:spPr/>
    </dgm:pt>
    <dgm:pt modelId="{5BBD3919-B024-4F7B-9EE2-573171197B7C}" type="pres">
      <dgm:prSet presAssocID="{71A938B8-01F9-4FCE-9754-8EFB318B7866}" presName="parentText" presStyleLbl="node1" presStyleIdx="0" presStyleCnt="3" custLinFactNeighborX="-369" custLinFactNeighborY="6067">
        <dgm:presLayoutVars>
          <dgm:chMax val="0"/>
          <dgm:bulletEnabled val="1"/>
        </dgm:presLayoutVars>
      </dgm:prSet>
      <dgm:spPr>
        <a:prstGeom prst="rect">
          <a:avLst/>
        </a:prstGeom>
      </dgm:spPr>
    </dgm:pt>
    <dgm:pt modelId="{D17027EE-3A04-40A8-A696-4A5F1DE3A63C}" type="pres">
      <dgm:prSet presAssocID="{71A938B8-01F9-4FCE-9754-8EFB318B7866}" presName="negativeSpace" presStyleCnt="0"/>
      <dgm:spPr/>
    </dgm:pt>
    <dgm:pt modelId="{D179D53C-CFEC-4B9A-89A2-56662B485ADA}" type="pres">
      <dgm:prSet presAssocID="{71A938B8-01F9-4FCE-9754-8EFB318B7866}" presName="childText" presStyleLbl="conFgAcc1" presStyleIdx="0" presStyleCnt="3">
        <dgm:presLayoutVars>
          <dgm:bulletEnabled val="1"/>
        </dgm:presLayoutVars>
      </dgm:prSet>
      <dgm:spPr/>
    </dgm:pt>
    <dgm:pt modelId="{1D1EDE13-BC9C-4116-B7CA-D2E1BE86585A}" type="pres">
      <dgm:prSet presAssocID="{2EA10CC2-B32F-417B-8029-AB318B4F98AB}" presName="spaceBetweenRectangles" presStyleCnt="0"/>
      <dgm:spPr/>
    </dgm:pt>
    <dgm:pt modelId="{6DEF3D16-E4D7-465D-B436-3595737D410F}" type="pres">
      <dgm:prSet presAssocID="{D7266EC2-0E33-4102-A70F-486E7183924E}" presName="parentLin" presStyleCnt="0"/>
      <dgm:spPr/>
    </dgm:pt>
    <dgm:pt modelId="{CC22C34E-9FD8-4692-A184-AA768350D20D}" type="pres">
      <dgm:prSet presAssocID="{D7266EC2-0E33-4102-A70F-486E7183924E}" presName="parentLeftMargin" presStyleLbl="node1" presStyleIdx="0" presStyleCnt="3"/>
      <dgm:spPr/>
    </dgm:pt>
    <dgm:pt modelId="{28EA0969-EACA-4ADB-9D89-FDA808C66823}" type="pres">
      <dgm:prSet presAssocID="{D7266EC2-0E33-4102-A70F-486E7183924E}" presName="parentText" presStyleLbl="node1" presStyleIdx="1" presStyleCnt="3" custLinFactNeighborX="-369" custLinFactNeighborY="3882">
        <dgm:presLayoutVars>
          <dgm:chMax val="0"/>
          <dgm:bulletEnabled val="1"/>
        </dgm:presLayoutVars>
      </dgm:prSet>
      <dgm:spPr>
        <a:prstGeom prst="rect">
          <a:avLst/>
        </a:prstGeom>
      </dgm:spPr>
    </dgm:pt>
    <dgm:pt modelId="{D86D57A7-BBA1-43E4-8C1B-2AE01775A600}" type="pres">
      <dgm:prSet presAssocID="{D7266EC2-0E33-4102-A70F-486E7183924E}" presName="negativeSpace" presStyleCnt="0"/>
      <dgm:spPr/>
    </dgm:pt>
    <dgm:pt modelId="{F52CB099-74EB-4255-8B6D-8B4A4049E4A7}" type="pres">
      <dgm:prSet presAssocID="{D7266EC2-0E33-4102-A70F-486E7183924E}" presName="childText" presStyleLbl="conFgAcc1" presStyleIdx="1" presStyleCnt="3" custLinFactNeighborX="-12173" custLinFactNeighborY="-9836">
        <dgm:presLayoutVars>
          <dgm:bulletEnabled val="1"/>
        </dgm:presLayoutVars>
      </dgm:prSet>
      <dgm:spPr/>
    </dgm:pt>
    <dgm:pt modelId="{48BCBD36-5A1E-44C9-9BDF-2313E97E53D4}" type="pres">
      <dgm:prSet presAssocID="{7541F751-226D-417D-B690-FD578D2B4F9B}" presName="spaceBetweenRectangles" presStyleCnt="0"/>
      <dgm:spPr/>
    </dgm:pt>
    <dgm:pt modelId="{693971E3-7336-489E-BB9B-2156DC0E0DB0}" type="pres">
      <dgm:prSet presAssocID="{08882D52-BC84-438C-B636-546BCA7C5108}" presName="parentLin" presStyleCnt="0"/>
      <dgm:spPr/>
    </dgm:pt>
    <dgm:pt modelId="{2A718D48-49F1-43AB-B6FF-3F456143A217}" type="pres">
      <dgm:prSet presAssocID="{08882D52-BC84-438C-B636-546BCA7C5108}" presName="parentLeftMargin" presStyleLbl="node1" presStyleIdx="1" presStyleCnt="3"/>
      <dgm:spPr/>
    </dgm:pt>
    <dgm:pt modelId="{7F47EDFF-66C8-4231-B9AA-A969EA7516FD}" type="pres">
      <dgm:prSet presAssocID="{08882D52-BC84-438C-B636-546BCA7C5108}" presName="parentText" presStyleLbl="node1" presStyleIdx="2" presStyleCnt="3">
        <dgm:presLayoutVars>
          <dgm:chMax val="0"/>
          <dgm:bulletEnabled val="1"/>
        </dgm:presLayoutVars>
      </dgm:prSet>
      <dgm:spPr>
        <a:prstGeom prst="rect">
          <a:avLst/>
        </a:prstGeom>
      </dgm:spPr>
    </dgm:pt>
    <dgm:pt modelId="{0BE5B423-0946-4E97-B4A3-EDF2D7647E09}" type="pres">
      <dgm:prSet presAssocID="{08882D52-BC84-438C-B636-546BCA7C5108}" presName="negativeSpace" presStyleCnt="0"/>
      <dgm:spPr/>
    </dgm:pt>
    <dgm:pt modelId="{5EB2F8B5-CA3F-4EBA-B566-21BA56026645}" type="pres">
      <dgm:prSet presAssocID="{08882D52-BC84-438C-B636-546BCA7C5108}" presName="childText" presStyleLbl="conFgAcc1" presStyleIdx="2" presStyleCnt="3">
        <dgm:presLayoutVars>
          <dgm:bulletEnabled val="1"/>
        </dgm:presLayoutVars>
      </dgm:prSet>
      <dgm:spPr/>
    </dgm:pt>
  </dgm:ptLst>
  <dgm:cxnLst>
    <dgm:cxn modelId="{64DC6505-0477-452F-80FB-196AAC8E38BF}" type="presOf" srcId="{71A938B8-01F9-4FCE-9754-8EFB318B7866}" destId="{5BBD3919-B024-4F7B-9EE2-573171197B7C}" srcOrd="1" destOrd="0" presId="urn:microsoft.com/office/officeart/2005/8/layout/list1"/>
    <dgm:cxn modelId="{4F810018-C301-47A0-9834-4BF47DE13F9D}" srcId="{5B5C6C3C-FEAD-45A5-8FB5-B4D5D6773E88}" destId="{B14CA17D-C146-4B34-AAB2-8507079B48F0}" srcOrd="0" destOrd="0" parTransId="{41F34B66-55D2-4589-AD07-55B5645C783C}" sibTransId="{87F24F9B-716A-4655-80FE-1FA3D44AA71F}"/>
    <dgm:cxn modelId="{BFE19C21-9D50-4ED0-ABB1-78FA96711784}" type="presOf" srcId="{82C8A361-3AA6-4B0D-8147-05D344850708}" destId="{5EB2F8B5-CA3F-4EBA-B566-21BA56026645}" srcOrd="0" destOrd="2" presId="urn:microsoft.com/office/officeart/2005/8/layout/list1"/>
    <dgm:cxn modelId="{7B35D721-7B19-4987-BE11-2B4D05D9EA26}" type="presOf" srcId="{08882D52-BC84-438C-B636-546BCA7C5108}" destId="{2A718D48-49F1-43AB-B6FF-3F456143A217}" srcOrd="0" destOrd="0" presId="urn:microsoft.com/office/officeart/2005/8/layout/list1"/>
    <dgm:cxn modelId="{EA3C395B-4DE9-4EB4-A6AC-BD8A29EBA669}" type="presOf" srcId="{80649C48-5394-4D11-9B56-5227073225C3}" destId="{5EB2F8B5-CA3F-4EBA-B566-21BA56026645}" srcOrd="0" destOrd="5" presId="urn:microsoft.com/office/officeart/2005/8/layout/list1"/>
    <dgm:cxn modelId="{7CCEFE5B-0495-4EA3-A61E-CECDA2CED75D}" type="presOf" srcId="{71A938B8-01F9-4FCE-9754-8EFB318B7866}" destId="{F6D96878-840C-412D-9C4F-64CE96286ED8}" srcOrd="0" destOrd="0" presId="urn:microsoft.com/office/officeart/2005/8/layout/list1"/>
    <dgm:cxn modelId="{95F9F642-78B6-4B11-B7DB-E1AB5C5E55D1}" srcId="{71A938B8-01F9-4FCE-9754-8EFB318B7866}" destId="{0D0DF278-0785-4D05-AC25-C7C06D865269}" srcOrd="0" destOrd="0" parTransId="{6834D3AA-37C7-47BE-AB09-48B9807F518B}" sibTransId="{D8F0E968-5153-418F-9F8E-C16195FEEB8E}"/>
    <dgm:cxn modelId="{77681A63-5B52-4974-95D8-44CB65D95F1C}" type="presOf" srcId="{B14CA17D-C146-4B34-AAB2-8507079B48F0}" destId="{5EB2F8B5-CA3F-4EBA-B566-21BA56026645}" srcOrd="0" destOrd="1" presId="urn:microsoft.com/office/officeart/2005/8/layout/list1"/>
    <dgm:cxn modelId="{1F090646-C679-441B-ACBE-4CA14A942CB0}" type="presOf" srcId="{D7266EC2-0E33-4102-A70F-486E7183924E}" destId="{28EA0969-EACA-4ADB-9D89-FDA808C66823}" srcOrd="1" destOrd="0" presId="urn:microsoft.com/office/officeart/2005/8/layout/list1"/>
    <dgm:cxn modelId="{C6550A4A-F760-4EC7-A4FA-A1FABFA130B9}" type="presOf" srcId="{5B5C6C3C-FEAD-45A5-8FB5-B4D5D6773E88}" destId="{5EB2F8B5-CA3F-4EBA-B566-21BA56026645}" srcOrd="0" destOrd="0" presId="urn:microsoft.com/office/officeart/2005/8/layout/list1"/>
    <dgm:cxn modelId="{08FB076C-C744-442B-82B9-EB908113463F}" type="presOf" srcId="{4FBB0414-2182-4A2A-9D10-1F56A0333713}" destId="{F52CB099-74EB-4255-8B6D-8B4A4049E4A7}" srcOrd="0" destOrd="1" presId="urn:microsoft.com/office/officeart/2005/8/layout/list1"/>
    <dgm:cxn modelId="{1FDBA74D-960B-48AA-A0AA-4E160CA8E79F}" type="presOf" srcId="{0D0DF278-0785-4D05-AC25-C7C06D865269}" destId="{D179D53C-CFEC-4B9A-89A2-56662B485ADA}" srcOrd="0" destOrd="0" presId="urn:microsoft.com/office/officeart/2005/8/layout/list1"/>
    <dgm:cxn modelId="{E0CFC150-626D-4D67-983F-CCF31D90C4F7}" srcId="{C0DED8A2-F158-4E03-8E88-45560CC126A5}" destId="{80649C48-5394-4D11-9B56-5227073225C3}" srcOrd="0" destOrd="0" parTransId="{9618BC52-3F5E-42C2-BDF2-3E8A4CDF13B3}" sibTransId="{13F733A9-585B-4A9A-8247-B3EA2EE28DC9}"/>
    <dgm:cxn modelId="{77824459-23CE-4E1E-8C74-EB4B928D9CA2}" srcId="{08882D52-BC84-438C-B636-546BCA7C5108}" destId="{C0DED8A2-F158-4E03-8E88-45560CC126A5}" srcOrd="3" destOrd="0" parTransId="{757B1586-76B0-44D2-B27E-FF17FCC50FE0}" sibTransId="{91EE6775-9E4E-4604-8211-472451317DA2}"/>
    <dgm:cxn modelId="{C6D29959-22DA-4434-8002-C05CABC29D72}" srcId="{D7266EC2-0E33-4102-A70F-486E7183924E}" destId="{4FBB0414-2182-4A2A-9D10-1F56A0333713}" srcOrd="1" destOrd="0" parTransId="{328EC392-3B87-42BC-B9A3-C9744D231BF8}" sibTransId="{BE8B6369-D167-4560-86ED-E600B354BB17}"/>
    <dgm:cxn modelId="{1F5EDD59-872F-48D1-B818-8AD3E1AC98A7}" type="presOf" srcId="{B0447F7F-13D7-4348-9F21-50E5D435B70B}" destId="{D179D53C-CFEC-4B9A-89A2-56662B485ADA}" srcOrd="0" destOrd="1" presId="urn:microsoft.com/office/officeart/2005/8/layout/list1"/>
    <dgm:cxn modelId="{C5673B82-BFE3-4D62-9617-A3D8C5B6D768}" type="presOf" srcId="{08882D52-BC84-438C-B636-546BCA7C5108}" destId="{7F47EDFF-66C8-4231-B9AA-A969EA7516FD}" srcOrd="1" destOrd="0" presId="urn:microsoft.com/office/officeart/2005/8/layout/list1"/>
    <dgm:cxn modelId="{AAEE0786-2E8A-4090-9752-4E6AC0267151}" srcId="{F480C943-7581-406E-977A-ACA1873C38A1}" destId="{71A938B8-01F9-4FCE-9754-8EFB318B7866}" srcOrd="0" destOrd="0" parTransId="{D5A7E6E6-151C-4156-91A4-0CD33C03493A}" sibTransId="{2EA10CC2-B32F-417B-8029-AB318B4F98AB}"/>
    <dgm:cxn modelId="{9E993F8D-B312-4648-855E-6B002B5E8C60}" srcId="{F480C943-7581-406E-977A-ACA1873C38A1}" destId="{D7266EC2-0E33-4102-A70F-486E7183924E}" srcOrd="1" destOrd="0" parTransId="{F229605C-70E4-4292-A4AE-8CDD4C25645E}" sibTransId="{7541F751-226D-417D-B690-FD578D2B4F9B}"/>
    <dgm:cxn modelId="{90FCF592-7647-4390-B659-030836390740}" type="presOf" srcId="{76C35FDF-41DD-4CD7-9AF6-937E2CE6171B}" destId="{5EB2F8B5-CA3F-4EBA-B566-21BA56026645}" srcOrd="0" destOrd="3" presId="urn:microsoft.com/office/officeart/2005/8/layout/list1"/>
    <dgm:cxn modelId="{40049E97-5660-417F-8926-34EBC1508EEA}" srcId="{08882D52-BC84-438C-B636-546BCA7C5108}" destId="{82C8A361-3AA6-4B0D-8147-05D344850708}" srcOrd="1" destOrd="0" parTransId="{C1F60409-8232-4F21-80BB-DD056737FF9C}" sibTransId="{B3E7E485-914A-4473-8272-325A7503CAC2}"/>
    <dgm:cxn modelId="{39B602A5-98FE-44C9-AD5A-6C9189F45F14}" srcId="{F480C943-7581-406E-977A-ACA1873C38A1}" destId="{08882D52-BC84-438C-B636-546BCA7C5108}" srcOrd="2" destOrd="0" parTransId="{59194D0D-F268-4ECA-9A30-BBDFED782D71}" sibTransId="{A9800E3C-51DB-4835-A01D-8E560DBDA13A}"/>
    <dgm:cxn modelId="{A99748B0-21F0-4D2B-B1D9-87A834C9F4A7}" srcId="{08882D52-BC84-438C-B636-546BCA7C5108}" destId="{5B5C6C3C-FEAD-45A5-8FB5-B4D5D6773E88}" srcOrd="0" destOrd="0" parTransId="{1558DB5A-7E0C-48E3-80F3-084ED31D8734}" sibTransId="{BB16BEA0-5D2A-406B-9C70-C9026278EAEC}"/>
    <dgm:cxn modelId="{B4DE7CBA-9B7A-4BA4-BE48-BAEBCF1DBC4E}" type="presOf" srcId="{C0DED8A2-F158-4E03-8E88-45560CC126A5}" destId="{5EB2F8B5-CA3F-4EBA-B566-21BA56026645}" srcOrd="0" destOrd="4" presId="urn:microsoft.com/office/officeart/2005/8/layout/list1"/>
    <dgm:cxn modelId="{D68599C1-4A2A-4AF8-AFCB-73D052FABD5E}" type="presOf" srcId="{01216C2D-E798-41CE-A414-4F379B02F662}" destId="{F52CB099-74EB-4255-8B6D-8B4A4049E4A7}" srcOrd="0" destOrd="0" presId="urn:microsoft.com/office/officeart/2005/8/layout/list1"/>
    <dgm:cxn modelId="{446635D6-17FD-40F1-BAD1-63DB4EEE1E0B}" srcId="{D7266EC2-0E33-4102-A70F-486E7183924E}" destId="{01216C2D-E798-41CE-A414-4F379B02F662}" srcOrd="0" destOrd="0" parTransId="{652C9E10-2AB4-4152-98CF-665D7E6BF373}" sibTransId="{F45F3FEB-D987-4510-BC6A-B952C7E15058}"/>
    <dgm:cxn modelId="{971B1BE4-DDD3-4137-8B78-211E9B7894D0}" srcId="{71A938B8-01F9-4FCE-9754-8EFB318B7866}" destId="{B0447F7F-13D7-4348-9F21-50E5D435B70B}" srcOrd="1" destOrd="0" parTransId="{888F97E3-4D5E-4052-938C-59A7BD5D1173}" sibTransId="{4B698647-07F8-4EEE-A392-E96AF764FE9C}"/>
    <dgm:cxn modelId="{E6A67BEB-BA28-4AF2-B77B-15B04CB54173}" srcId="{08882D52-BC84-438C-B636-546BCA7C5108}" destId="{76C35FDF-41DD-4CD7-9AF6-937E2CE6171B}" srcOrd="2" destOrd="0" parTransId="{1E402BE9-D653-41CC-A420-A9613981A6DC}" sibTransId="{8B5CC757-BA2D-4365-ABFA-3FAD7BE5B867}"/>
    <dgm:cxn modelId="{1AC27FF6-F668-46D5-9577-6B42923FA84C}" type="presOf" srcId="{F480C943-7581-406E-977A-ACA1873C38A1}" destId="{E905C45D-8904-4445-81D9-DC2A79FFF1AF}" srcOrd="0" destOrd="0" presId="urn:microsoft.com/office/officeart/2005/8/layout/list1"/>
    <dgm:cxn modelId="{A726F0FE-F403-440A-A16B-0E2B45D2A8AD}" type="presOf" srcId="{D7266EC2-0E33-4102-A70F-486E7183924E}" destId="{CC22C34E-9FD8-4692-A184-AA768350D20D}" srcOrd="0" destOrd="0" presId="urn:microsoft.com/office/officeart/2005/8/layout/list1"/>
    <dgm:cxn modelId="{695D7A49-328E-4F8E-B936-E90130803190}" type="presParOf" srcId="{E905C45D-8904-4445-81D9-DC2A79FFF1AF}" destId="{37A53378-419A-418A-94B9-E011FA298843}" srcOrd="0" destOrd="0" presId="urn:microsoft.com/office/officeart/2005/8/layout/list1"/>
    <dgm:cxn modelId="{9A694A2E-0479-4EC6-B5E1-5B5E8AEB10EF}" type="presParOf" srcId="{37A53378-419A-418A-94B9-E011FA298843}" destId="{F6D96878-840C-412D-9C4F-64CE96286ED8}" srcOrd="0" destOrd="0" presId="urn:microsoft.com/office/officeart/2005/8/layout/list1"/>
    <dgm:cxn modelId="{5DBDAEB5-04DF-4852-AD1D-6628B2A419F0}" type="presParOf" srcId="{37A53378-419A-418A-94B9-E011FA298843}" destId="{5BBD3919-B024-4F7B-9EE2-573171197B7C}" srcOrd="1" destOrd="0" presId="urn:microsoft.com/office/officeart/2005/8/layout/list1"/>
    <dgm:cxn modelId="{58DE4587-2A38-44A6-A7B9-D8278136DEBC}" type="presParOf" srcId="{E905C45D-8904-4445-81D9-DC2A79FFF1AF}" destId="{D17027EE-3A04-40A8-A696-4A5F1DE3A63C}" srcOrd="1" destOrd="0" presId="urn:microsoft.com/office/officeart/2005/8/layout/list1"/>
    <dgm:cxn modelId="{EBA43896-A9BE-4D12-8C5B-C495C3F10622}" type="presParOf" srcId="{E905C45D-8904-4445-81D9-DC2A79FFF1AF}" destId="{D179D53C-CFEC-4B9A-89A2-56662B485ADA}" srcOrd="2" destOrd="0" presId="urn:microsoft.com/office/officeart/2005/8/layout/list1"/>
    <dgm:cxn modelId="{57EEC5F9-1908-4630-8FDF-100570459A9E}" type="presParOf" srcId="{E905C45D-8904-4445-81D9-DC2A79FFF1AF}" destId="{1D1EDE13-BC9C-4116-B7CA-D2E1BE86585A}" srcOrd="3" destOrd="0" presId="urn:microsoft.com/office/officeart/2005/8/layout/list1"/>
    <dgm:cxn modelId="{899A47BB-D1CC-4369-97AE-CF4CB29A7AFB}" type="presParOf" srcId="{E905C45D-8904-4445-81D9-DC2A79FFF1AF}" destId="{6DEF3D16-E4D7-465D-B436-3595737D410F}" srcOrd="4" destOrd="0" presId="urn:microsoft.com/office/officeart/2005/8/layout/list1"/>
    <dgm:cxn modelId="{E3F9E683-321C-4C62-A611-14C399AAD69A}" type="presParOf" srcId="{6DEF3D16-E4D7-465D-B436-3595737D410F}" destId="{CC22C34E-9FD8-4692-A184-AA768350D20D}" srcOrd="0" destOrd="0" presId="urn:microsoft.com/office/officeart/2005/8/layout/list1"/>
    <dgm:cxn modelId="{27806AC1-ACD8-4231-A067-B69103E00721}" type="presParOf" srcId="{6DEF3D16-E4D7-465D-B436-3595737D410F}" destId="{28EA0969-EACA-4ADB-9D89-FDA808C66823}" srcOrd="1" destOrd="0" presId="urn:microsoft.com/office/officeart/2005/8/layout/list1"/>
    <dgm:cxn modelId="{9EB43386-CDB6-41AD-9E4D-473C71FC239F}" type="presParOf" srcId="{E905C45D-8904-4445-81D9-DC2A79FFF1AF}" destId="{D86D57A7-BBA1-43E4-8C1B-2AE01775A600}" srcOrd="5" destOrd="0" presId="urn:microsoft.com/office/officeart/2005/8/layout/list1"/>
    <dgm:cxn modelId="{231C189E-55B5-4807-9C93-49E45E5BC69D}" type="presParOf" srcId="{E905C45D-8904-4445-81D9-DC2A79FFF1AF}" destId="{F52CB099-74EB-4255-8B6D-8B4A4049E4A7}" srcOrd="6" destOrd="0" presId="urn:microsoft.com/office/officeart/2005/8/layout/list1"/>
    <dgm:cxn modelId="{9AF9AB2F-1D03-45D6-8577-A2DD06E17A7C}" type="presParOf" srcId="{E905C45D-8904-4445-81D9-DC2A79FFF1AF}" destId="{48BCBD36-5A1E-44C9-9BDF-2313E97E53D4}" srcOrd="7" destOrd="0" presId="urn:microsoft.com/office/officeart/2005/8/layout/list1"/>
    <dgm:cxn modelId="{40B2E4FB-5613-4F04-AD3C-AE838684CEAC}" type="presParOf" srcId="{E905C45D-8904-4445-81D9-DC2A79FFF1AF}" destId="{693971E3-7336-489E-BB9B-2156DC0E0DB0}" srcOrd="8" destOrd="0" presId="urn:microsoft.com/office/officeart/2005/8/layout/list1"/>
    <dgm:cxn modelId="{DCD52AF8-7543-475A-9B5C-54489A51F281}" type="presParOf" srcId="{693971E3-7336-489E-BB9B-2156DC0E0DB0}" destId="{2A718D48-49F1-43AB-B6FF-3F456143A217}" srcOrd="0" destOrd="0" presId="urn:microsoft.com/office/officeart/2005/8/layout/list1"/>
    <dgm:cxn modelId="{43FD39EA-967A-47AA-BC68-6159ABCC632E}" type="presParOf" srcId="{693971E3-7336-489E-BB9B-2156DC0E0DB0}" destId="{7F47EDFF-66C8-4231-B9AA-A969EA7516FD}" srcOrd="1" destOrd="0" presId="urn:microsoft.com/office/officeart/2005/8/layout/list1"/>
    <dgm:cxn modelId="{D9A589A6-CCBA-4C97-9AEB-C7A6326D0D95}" type="presParOf" srcId="{E905C45D-8904-4445-81D9-DC2A79FFF1AF}" destId="{0BE5B423-0946-4E97-B4A3-EDF2D7647E09}" srcOrd="9" destOrd="0" presId="urn:microsoft.com/office/officeart/2005/8/layout/list1"/>
    <dgm:cxn modelId="{06C20FEE-99A9-426A-B1F5-DFCEDB38D30A}" type="presParOf" srcId="{E905C45D-8904-4445-81D9-DC2A79FFF1AF}" destId="{5EB2F8B5-CA3F-4EBA-B566-21BA56026645}"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F480C943-7581-406E-977A-ACA1873C38A1}" type="doc">
      <dgm:prSet loTypeId="urn:microsoft.com/office/officeart/2005/8/layout/list1" loCatId="list" qsTypeId="urn:microsoft.com/office/officeart/2005/8/quickstyle/simple1" qsCatId="simple" csTypeId="urn:microsoft.com/office/officeart/2005/8/colors/colorful5" csCatId="colorful" phldr="1"/>
      <dgm:spPr/>
      <dgm:t>
        <a:bodyPr/>
        <a:lstStyle/>
        <a:p>
          <a:endParaRPr lang="fr-BE"/>
        </a:p>
      </dgm:t>
    </dgm:pt>
    <dgm:pt modelId="{71A938B8-01F9-4FCE-9754-8EFB318B7866}">
      <dgm:prSet phldrT="[Texte]" custT="1"/>
      <dgm:spPr/>
      <dgm:t>
        <a:bodyPr/>
        <a:lstStyle/>
        <a:p>
          <a:r>
            <a:rPr lang="fr-BE" sz="1200" b="1">
              <a:latin typeface="Tenorite" panose="00000500000000000000" pitchFamily="2" charset="0"/>
            </a:rPr>
            <a:t>Opportunités d’emploi (Janvier 2022 à octobre 2022) </a:t>
          </a:r>
        </a:p>
      </dgm:t>
    </dgm:pt>
    <dgm:pt modelId="{D5A7E6E6-151C-4156-91A4-0CD33C03493A}" type="parTrans" cxnId="{AAEE0786-2E8A-4090-9752-4E6AC0267151}">
      <dgm:prSet/>
      <dgm:spPr/>
      <dgm:t>
        <a:bodyPr/>
        <a:lstStyle/>
        <a:p>
          <a:endParaRPr lang="fr-BE" sz="1200" b="0">
            <a:latin typeface="Tenorite" panose="00000500000000000000" pitchFamily="2" charset="0"/>
          </a:endParaRPr>
        </a:p>
      </dgm:t>
    </dgm:pt>
    <dgm:pt modelId="{2EA10CC2-B32F-417B-8029-AB318B4F98AB}" type="sibTrans" cxnId="{AAEE0786-2E8A-4090-9752-4E6AC0267151}">
      <dgm:prSet/>
      <dgm:spPr/>
      <dgm:t>
        <a:bodyPr/>
        <a:lstStyle/>
        <a:p>
          <a:endParaRPr lang="fr-BE" sz="1200" b="0">
            <a:latin typeface="Tenorite" panose="00000500000000000000" pitchFamily="2" charset="0"/>
          </a:endParaRPr>
        </a:p>
      </dgm:t>
    </dgm:pt>
    <dgm:pt modelId="{D7266EC2-0E33-4102-A70F-486E7183924E}">
      <dgm:prSet custT="1"/>
      <dgm:spPr/>
      <dgm:t>
        <a:bodyPr/>
        <a:lstStyle/>
        <a:p>
          <a:r>
            <a:rPr lang="fr-BE" sz="1200" b="1">
              <a:latin typeface="Tenorite" panose="00000500000000000000" pitchFamily="2" charset="0"/>
            </a:rPr>
            <a:t>Tension marché du travail</a:t>
          </a:r>
        </a:p>
      </dgm:t>
    </dgm:pt>
    <dgm:pt modelId="{F229605C-70E4-4292-A4AE-8CDD4C25645E}" type="parTrans" cxnId="{9E993F8D-B312-4648-855E-6B002B5E8C60}">
      <dgm:prSet/>
      <dgm:spPr/>
      <dgm:t>
        <a:bodyPr/>
        <a:lstStyle/>
        <a:p>
          <a:endParaRPr lang="fr-BE" sz="1200" b="0">
            <a:latin typeface="Tenorite" panose="00000500000000000000" pitchFamily="2" charset="0"/>
          </a:endParaRPr>
        </a:p>
      </dgm:t>
    </dgm:pt>
    <dgm:pt modelId="{7541F751-226D-417D-B690-FD578D2B4F9B}" type="sibTrans" cxnId="{9E993F8D-B312-4648-855E-6B002B5E8C60}">
      <dgm:prSet/>
      <dgm:spPr/>
      <dgm:t>
        <a:bodyPr/>
        <a:lstStyle/>
        <a:p>
          <a:endParaRPr lang="fr-BE" sz="1200" b="0">
            <a:latin typeface="Tenorite" panose="00000500000000000000" pitchFamily="2" charset="0"/>
          </a:endParaRPr>
        </a:p>
      </dgm:t>
    </dgm:pt>
    <dgm:pt modelId="{01216C2D-E798-41CE-A414-4F379B02F662}">
      <dgm:prSet custT="1"/>
      <dgm:spPr/>
      <dgm:t>
        <a:bodyPr/>
        <a:lstStyle/>
        <a:p>
          <a:r>
            <a:rPr lang="fr-BE" sz="1200" b="0">
              <a:latin typeface="Tenorite" panose="00000500000000000000" pitchFamily="2" charset="0"/>
            </a:rPr>
            <a:t>Métier en pénurie 2023 en Wallonie</a:t>
          </a:r>
        </a:p>
      </dgm:t>
    </dgm:pt>
    <dgm:pt modelId="{652C9E10-2AB4-4152-98CF-665D7E6BF373}" type="parTrans" cxnId="{446635D6-17FD-40F1-BAD1-63DB4EEE1E0B}">
      <dgm:prSet/>
      <dgm:spPr/>
      <dgm:t>
        <a:bodyPr/>
        <a:lstStyle/>
        <a:p>
          <a:endParaRPr lang="fr-BE" sz="1200" b="0">
            <a:latin typeface="Tenorite" panose="00000500000000000000" pitchFamily="2" charset="0"/>
          </a:endParaRPr>
        </a:p>
      </dgm:t>
    </dgm:pt>
    <dgm:pt modelId="{F45F3FEB-D987-4510-BC6A-B952C7E15058}" type="sibTrans" cxnId="{446635D6-17FD-40F1-BAD1-63DB4EEE1E0B}">
      <dgm:prSet/>
      <dgm:spPr/>
      <dgm:t>
        <a:bodyPr/>
        <a:lstStyle/>
        <a:p>
          <a:endParaRPr lang="fr-BE" sz="1200" b="0">
            <a:latin typeface="Tenorite" panose="00000500000000000000" pitchFamily="2" charset="0"/>
          </a:endParaRPr>
        </a:p>
      </dgm:t>
    </dgm:pt>
    <dgm:pt modelId="{08882D52-BC84-438C-B636-546BCA7C5108}">
      <dgm:prSet custT="1"/>
      <dgm:spPr/>
      <dgm:t>
        <a:bodyPr/>
        <a:lstStyle/>
        <a:p>
          <a:r>
            <a:rPr lang="fr-BE" sz="1200" b="1">
              <a:latin typeface="Tenorite" panose="00000500000000000000" pitchFamily="2" charset="0"/>
            </a:rPr>
            <a:t>Enseignement &amp; Formation</a:t>
          </a:r>
        </a:p>
      </dgm:t>
    </dgm:pt>
    <dgm:pt modelId="{59194D0D-F268-4ECA-9A30-BBDFED782D71}" type="parTrans" cxnId="{39B602A5-98FE-44C9-AD5A-6C9189F45F14}">
      <dgm:prSet/>
      <dgm:spPr/>
      <dgm:t>
        <a:bodyPr/>
        <a:lstStyle/>
        <a:p>
          <a:endParaRPr lang="fr-BE" sz="1200" b="0">
            <a:latin typeface="Tenorite" panose="00000500000000000000" pitchFamily="2" charset="0"/>
          </a:endParaRPr>
        </a:p>
      </dgm:t>
    </dgm:pt>
    <dgm:pt modelId="{A9800E3C-51DB-4835-A01D-8E560DBDA13A}" type="sibTrans" cxnId="{39B602A5-98FE-44C9-AD5A-6C9189F45F14}">
      <dgm:prSet/>
      <dgm:spPr/>
      <dgm:t>
        <a:bodyPr/>
        <a:lstStyle/>
        <a:p>
          <a:endParaRPr lang="fr-BE" sz="1200" b="0">
            <a:latin typeface="Tenorite" panose="00000500000000000000" pitchFamily="2" charset="0"/>
          </a:endParaRPr>
        </a:p>
      </dgm:t>
    </dgm:pt>
    <dgm:pt modelId="{5B5C6C3C-FEAD-45A5-8FB5-B4D5D6773E88}">
      <dgm:prSet custT="1"/>
      <dgm:spPr/>
      <dgm:t>
        <a:bodyPr/>
        <a:lstStyle/>
        <a:p>
          <a:pPr>
            <a:buFont typeface="Arial" panose="020B0604020202020204" pitchFamily="34" charset="0"/>
            <a:buChar char="•"/>
          </a:pPr>
          <a:r>
            <a:rPr lang="fr-BE" sz="1200" b="0">
              <a:latin typeface="Tenorite" panose="00000500000000000000" pitchFamily="2" charset="0"/>
            </a:rPr>
            <a:t>Pas de filières sur le territoire</a:t>
          </a:r>
        </a:p>
      </dgm:t>
    </dgm:pt>
    <dgm:pt modelId="{1558DB5A-7E0C-48E3-80F3-084ED31D8734}" type="parTrans" cxnId="{A99748B0-21F0-4D2B-B1D9-87A834C9F4A7}">
      <dgm:prSet/>
      <dgm:spPr/>
      <dgm:t>
        <a:bodyPr/>
        <a:lstStyle/>
        <a:p>
          <a:endParaRPr lang="fr-BE" sz="1200" b="0">
            <a:latin typeface="Tenorite" panose="00000500000000000000" pitchFamily="2" charset="0"/>
          </a:endParaRPr>
        </a:p>
      </dgm:t>
    </dgm:pt>
    <dgm:pt modelId="{BB16BEA0-5D2A-406B-9C70-C9026278EAEC}" type="sibTrans" cxnId="{A99748B0-21F0-4D2B-B1D9-87A834C9F4A7}">
      <dgm:prSet/>
      <dgm:spPr/>
      <dgm:t>
        <a:bodyPr/>
        <a:lstStyle/>
        <a:p>
          <a:endParaRPr lang="fr-BE" sz="1200" b="0">
            <a:latin typeface="Tenorite" panose="00000500000000000000" pitchFamily="2" charset="0"/>
          </a:endParaRPr>
        </a:p>
      </dgm:t>
    </dgm:pt>
    <dgm:pt modelId="{0D0DF278-0785-4D05-AC25-C7C06D865269}">
      <dgm:prSet custT="1"/>
      <dgm:spPr/>
      <dgm:t>
        <a:bodyPr/>
        <a:lstStyle/>
        <a:p>
          <a:r>
            <a:rPr lang="fr-BE" sz="1200">
              <a:latin typeface="Tenorite" panose="00000500000000000000" pitchFamily="2" charset="0"/>
            </a:rPr>
            <a:t>Pas de données disponibles</a:t>
          </a:r>
          <a:endParaRPr lang="fr-BE" sz="1200" b="0">
            <a:latin typeface="Tenorite" panose="00000500000000000000" pitchFamily="2" charset="0"/>
          </a:endParaRPr>
        </a:p>
      </dgm:t>
    </dgm:pt>
    <dgm:pt modelId="{6834D3AA-37C7-47BE-AB09-48B9807F518B}" type="parTrans" cxnId="{95F9F642-78B6-4B11-B7DB-E1AB5C5E55D1}">
      <dgm:prSet/>
      <dgm:spPr/>
      <dgm:t>
        <a:bodyPr/>
        <a:lstStyle/>
        <a:p>
          <a:endParaRPr lang="fr-BE" sz="1200">
            <a:latin typeface="Tenorite" panose="00000500000000000000" pitchFamily="2" charset="0"/>
          </a:endParaRPr>
        </a:p>
      </dgm:t>
    </dgm:pt>
    <dgm:pt modelId="{D8F0E968-5153-418F-9F8E-C16195FEEB8E}" type="sibTrans" cxnId="{95F9F642-78B6-4B11-B7DB-E1AB5C5E55D1}">
      <dgm:prSet/>
      <dgm:spPr/>
      <dgm:t>
        <a:bodyPr/>
        <a:lstStyle/>
        <a:p>
          <a:endParaRPr lang="fr-BE" sz="1200">
            <a:latin typeface="Tenorite" panose="00000500000000000000" pitchFamily="2" charset="0"/>
          </a:endParaRPr>
        </a:p>
      </dgm:t>
    </dgm:pt>
    <dgm:pt modelId="{80649C48-5394-4D11-9B56-5227073225C3}">
      <dgm:prSet custT="1"/>
      <dgm:spPr/>
      <dgm:t>
        <a:bodyPr/>
        <a:lstStyle/>
        <a:p>
          <a:pPr>
            <a:buFont typeface="Arial" panose="020B0604020202020204" pitchFamily="34" charset="0"/>
            <a:buNone/>
          </a:pPr>
          <a:endParaRPr lang="fr-BE" sz="1200" b="0">
            <a:latin typeface="Tenorite" panose="00000500000000000000" pitchFamily="2" charset="0"/>
          </a:endParaRPr>
        </a:p>
      </dgm:t>
    </dgm:pt>
    <dgm:pt modelId="{9618BC52-3F5E-42C2-BDF2-3E8A4CDF13B3}" type="parTrans" cxnId="{E0CFC150-626D-4D67-983F-CCF31D90C4F7}">
      <dgm:prSet/>
      <dgm:spPr/>
      <dgm:t>
        <a:bodyPr/>
        <a:lstStyle/>
        <a:p>
          <a:endParaRPr lang="fr-BE"/>
        </a:p>
      </dgm:t>
    </dgm:pt>
    <dgm:pt modelId="{13F733A9-585B-4A9A-8247-B3EA2EE28DC9}" type="sibTrans" cxnId="{E0CFC150-626D-4D67-983F-CCF31D90C4F7}">
      <dgm:prSet/>
      <dgm:spPr/>
      <dgm:t>
        <a:bodyPr/>
        <a:lstStyle/>
        <a:p>
          <a:endParaRPr lang="fr-BE"/>
        </a:p>
      </dgm:t>
    </dgm:pt>
    <dgm:pt modelId="{3651B143-0375-4520-9119-05FE7CFEF420}">
      <dgm:prSet custT="1"/>
      <dgm:spPr/>
      <dgm:t>
        <a:bodyPr/>
        <a:lstStyle/>
        <a:p>
          <a:pPr>
            <a:buFont typeface="Arial" panose="020B0604020202020204" pitchFamily="34" charset="0"/>
            <a:buChar char="•"/>
          </a:pPr>
          <a:r>
            <a:rPr lang="fr-BE" sz="1200" b="0">
              <a:latin typeface="Tenorite" panose="00000500000000000000" pitchFamily="2" charset="0"/>
            </a:rPr>
            <a:t>Production SFMQ : 2022</a:t>
          </a:r>
        </a:p>
      </dgm:t>
    </dgm:pt>
    <dgm:pt modelId="{E6477AFD-43BA-4E4F-8123-72389E493CF4}" type="parTrans" cxnId="{D3C49F6B-02AA-46EA-980D-2B78490C2FEF}">
      <dgm:prSet/>
      <dgm:spPr/>
    </dgm:pt>
    <dgm:pt modelId="{5EB75B41-BCCB-40D7-B47A-2B58721409A5}" type="sibTrans" cxnId="{D3C49F6B-02AA-46EA-980D-2B78490C2FEF}">
      <dgm:prSet/>
      <dgm:spPr/>
    </dgm:pt>
    <dgm:pt modelId="{E905C45D-8904-4445-81D9-DC2A79FFF1AF}" type="pres">
      <dgm:prSet presAssocID="{F480C943-7581-406E-977A-ACA1873C38A1}" presName="linear" presStyleCnt="0">
        <dgm:presLayoutVars>
          <dgm:dir/>
          <dgm:animLvl val="lvl"/>
          <dgm:resizeHandles val="exact"/>
        </dgm:presLayoutVars>
      </dgm:prSet>
      <dgm:spPr/>
    </dgm:pt>
    <dgm:pt modelId="{37A53378-419A-418A-94B9-E011FA298843}" type="pres">
      <dgm:prSet presAssocID="{71A938B8-01F9-4FCE-9754-8EFB318B7866}" presName="parentLin" presStyleCnt="0"/>
      <dgm:spPr/>
    </dgm:pt>
    <dgm:pt modelId="{F6D96878-840C-412D-9C4F-64CE96286ED8}" type="pres">
      <dgm:prSet presAssocID="{71A938B8-01F9-4FCE-9754-8EFB318B7866}" presName="parentLeftMargin" presStyleLbl="node1" presStyleIdx="0" presStyleCnt="3"/>
      <dgm:spPr/>
    </dgm:pt>
    <dgm:pt modelId="{5BBD3919-B024-4F7B-9EE2-573171197B7C}" type="pres">
      <dgm:prSet presAssocID="{71A938B8-01F9-4FCE-9754-8EFB318B7866}" presName="parentText" presStyleLbl="node1" presStyleIdx="0" presStyleCnt="3" custLinFactNeighborX="-369" custLinFactNeighborY="6067">
        <dgm:presLayoutVars>
          <dgm:chMax val="0"/>
          <dgm:bulletEnabled val="1"/>
        </dgm:presLayoutVars>
      </dgm:prSet>
      <dgm:spPr>
        <a:prstGeom prst="rect">
          <a:avLst/>
        </a:prstGeom>
      </dgm:spPr>
    </dgm:pt>
    <dgm:pt modelId="{D17027EE-3A04-40A8-A696-4A5F1DE3A63C}" type="pres">
      <dgm:prSet presAssocID="{71A938B8-01F9-4FCE-9754-8EFB318B7866}" presName="negativeSpace" presStyleCnt="0"/>
      <dgm:spPr/>
    </dgm:pt>
    <dgm:pt modelId="{D179D53C-CFEC-4B9A-89A2-56662B485ADA}" type="pres">
      <dgm:prSet presAssocID="{71A938B8-01F9-4FCE-9754-8EFB318B7866}" presName="childText" presStyleLbl="conFgAcc1" presStyleIdx="0" presStyleCnt="3">
        <dgm:presLayoutVars>
          <dgm:bulletEnabled val="1"/>
        </dgm:presLayoutVars>
      </dgm:prSet>
      <dgm:spPr/>
    </dgm:pt>
    <dgm:pt modelId="{1D1EDE13-BC9C-4116-B7CA-D2E1BE86585A}" type="pres">
      <dgm:prSet presAssocID="{2EA10CC2-B32F-417B-8029-AB318B4F98AB}" presName="spaceBetweenRectangles" presStyleCnt="0"/>
      <dgm:spPr/>
    </dgm:pt>
    <dgm:pt modelId="{6DEF3D16-E4D7-465D-B436-3595737D410F}" type="pres">
      <dgm:prSet presAssocID="{D7266EC2-0E33-4102-A70F-486E7183924E}" presName="parentLin" presStyleCnt="0"/>
      <dgm:spPr/>
    </dgm:pt>
    <dgm:pt modelId="{CC22C34E-9FD8-4692-A184-AA768350D20D}" type="pres">
      <dgm:prSet presAssocID="{D7266EC2-0E33-4102-A70F-486E7183924E}" presName="parentLeftMargin" presStyleLbl="node1" presStyleIdx="0" presStyleCnt="3"/>
      <dgm:spPr/>
    </dgm:pt>
    <dgm:pt modelId="{28EA0969-EACA-4ADB-9D89-FDA808C66823}" type="pres">
      <dgm:prSet presAssocID="{D7266EC2-0E33-4102-A70F-486E7183924E}" presName="parentText" presStyleLbl="node1" presStyleIdx="1" presStyleCnt="3" custLinFactNeighborX="-369" custLinFactNeighborY="3882">
        <dgm:presLayoutVars>
          <dgm:chMax val="0"/>
          <dgm:bulletEnabled val="1"/>
        </dgm:presLayoutVars>
      </dgm:prSet>
      <dgm:spPr>
        <a:prstGeom prst="rect">
          <a:avLst/>
        </a:prstGeom>
      </dgm:spPr>
    </dgm:pt>
    <dgm:pt modelId="{D86D57A7-BBA1-43E4-8C1B-2AE01775A600}" type="pres">
      <dgm:prSet presAssocID="{D7266EC2-0E33-4102-A70F-486E7183924E}" presName="negativeSpace" presStyleCnt="0"/>
      <dgm:spPr/>
    </dgm:pt>
    <dgm:pt modelId="{F52CB099-74EB-4255-8B6D-8B4A4049E4A7}" type="pres">
      <dgm:prSet presAssocID="{D7266EC2-0E33-4102-A70F-486E7183924E}" presName="childText" presStyleLbl="conFgAcc1" presStyleIdx="1" presStyleCnt="3">
        <dgm:presLayoutVars>
          <dgm:bulletEnabled val="1"/>
        </dgm:presLayoutVars>
      </dgm:prSet>
      <dgm:spPr/>
    </dgm:pt>
    <dgm:pt modelId="{48BCBD36-5A1E-44C9-9BDF-2313E97E53D4}" type="pres">
      <dgm:prSet presAssocID="{7541F751-226D-417D-B690-FD578D2B4F9B}" presName="spaceBetweenRectangles" presStyleCnt="0"/>
      <dgm:spPr/>
    </dgm:pt>
    <dgm:pt modelId="{693971E3-7336-489E-BB9B-2156DC0E0DB0}" type="pres">
      <dgm:prSet presAssocID="{08882D52-BC84-438C-B636-546BCA7C5108}" presName="parentLin" presStyleCnt="0"/>
      <dgm:spPr/>
    </dgm:pt>
    <dgm:pt modelId="{2A718D48-49F1-43AB-B6FF-3F456143A217}" type="pres">
      <dgm:prSet presAssocID="{08882D52-BC84-438C-B636-546BCA7C5108}" presName="parentLeftMargin" presStyleLbl="node1" presStyleIdx="1" presStyleCnt="3"/>
      <dgm:spPr/>
    </dgm:pt>
    <dgm:pt modelId="{7F47EDFF-66C8-4231-B9AA-A969EA7516FD}" type="pres">
      <dgm:prSet presAssocID="{08882D52-BC84-438C-B636-546BCA7C5108}" presName="parentText" presStyleLbl="node1" presStyleIdx="2" presStyleCnt="3">
        <dgm:presLayoutVars>
          <dgm:chMax val="0"/>
          <dgm:bulletEnabled val="1"/>
        </dgm:presLayoutVars>
      </dgm:prSet>
      <dgm:spPr>
        <a:prstGeom prst="rect">
          <a:avLst/>
        </a:prstGeom>
      </dgm:spPr>
    </dgm:pt>
    <dgm:pt modelId="{0BE5B423-0946-4E97-B4A3-EDF2D7647E09}" type="pres">
      <dgm:prSet presAssocID="{08882D52-BC84-438C-B636-546BCA7C5108}" presName="negativeSpace" presStyleCnt="0"/>
      <dgm:spPr/>
    </dgm:pt>
    <dgm:pt modelId="{5EB2F8B5-CA3F-4EBA-B566-21BA56026645}" type="pres">
      <dgm:prSet presAssocID="{08882D52-BC84-438C-B636-546BCA7C5108}" presName="childText" presStyleLbl="conFgAcc1" presStyleIdx="2" presStyleCnt="3">
        <dgm:presLayoutVars>
          <dgm:bulletEnabled val="1"/>
        </dgm:presLayoutVars>
      </dgm:prSet>
      <dgm:spPr/>
    </dgm:pt>
  </dgm:ptLst>
  <dgm:cxnLst>
    <dgm:cxn modelId="{64DC6505-0477-452F-80FB-196AAC8E38BF}" type="presOf" srcId="{71A938B8-01F9-4FCE-9754-8EFB318B7866}" destId="{5BBD3919-B024-4F7B-9EE2-573171197B7C}" srcOrd="1" destOrd="0" presId="urn:microsoft.com/office/officeart/2005/8/layout/list1"/>
    <dgm:cxn modelId="{7B35D721-7B19-4987-BE11-2B4D05D9EA26}" type="presOf" srcId="{08882D52-BC84-438C-B636-546BCA7C5108}" destId="{2A718D48-49F1-43AB-B6FF-3F456143A217}" srcOrd="0" destOrd="0" presId="urn:microsoft.com/office/officeart/2005/8/layout/list1"/>
    <dgm:cxn modelId="{EA3C395B-4DE9-4EB4-A6AC-BD8A29EBA669}" type="presOf" srcId="{80649C48-5394-4D11-9B56-5227073225C3}" destId="{5EB2F8B5-CA3F-4EBA-B566-21BA56026645}" srcOrd="0" destOrd="2" presId="urn:microsoft.com/office/officeart/2005/8/layout/list1"/>
    <dgm:cxn modelId="{7CCEFE5B-0495-4EA3-A61E-CECDA2CED75D}" type="presOf" srcId="{71A938B8-01F9-4FCE-9754-8EFB318B7866}" destId="{F6D96878-840C-412D-9C4F-64CE96286ED8}" srcOrd="0" destOrd="0" presId="urn:microsoft.com/office/officeart/2005/8/layout/list1"/>
    <dgm:cxn modelId="{95F9F642-78B6-4B11-B7DB-E1AB5C5E55D1}" srcId="{71A938B8-01F9-4FCE-9754-8EFB318B7866}" destId="{0D0DF278-0785-4D05-AC25-C7C06D865269}" srcOrd="0" destOrd="0" parTransId="{6834D3AA-37C7-47BE-AB09-48B9807F518B}" sibTransId="{D8F0E968-5153-418F-9F8E-C16195FEEB8E}"/>
    <dgm:cxn modelId="{1F090646-C679-441B-ACBE-4CA14A942CB0}" type="presOf" srcId="{D7266EC2-0E33-4102-A70F-486E7183924E}" destId="{28EA0969-EACA-4ADB-9D89-FDA808C66823}" srcOrd="1" destOrd="0" presId="urn:microsoft.com/office/officeart/2005/8/layout/list1"/>
    <dgm:cxn modelId="{C6550A4A-F760-4EC7-A4FA-A1FABFA130B9}" type="presOf" srcId="{5B5C6C3C-FEAD-45A5-8FB5-B4D5D6773E88}" destId="{5EB2F8B5-CA3F-4EBA-B566-21BA56026645}" srcOrd="0" destOrd="0" presId="urn:microsoft.com/office/officeart/2005/8/layout/list1"/>
    <dgm:cxn modelId="{D3C49F6B-02AA-46EA-980D-2B78490C2FEF}" srcId="{08882D52-BC84-438C-B636-546BCA7C5108}" destId="{3651B143-0375-4520-9119-05FE7CFEF420}" srcOrd="1" destOrd="0" parTransId="{E6477AFD-43BA-4E4F-8123-72389E493CF4}" sibTransId="{5EB75B41-BCCB-40D7-B47A-2B58721409A5}"/>
    <dgm:cxn modelId="{1FDBA74D-960B-48AA-A0AA-4E160CA8E79F}" type="presOf" srcId="{0D0DF278-0785-4D05-AC25-C7C06D865269}" destId="{D179D53C-CFEC-4B9A-89A2-56662B485ADA}" srcOrd="0" destOrd="0" presId="urn:microsoft.com/office/officeart/2005/8/layout/list1"/>
    <dgm:cxn modelId="{E0CFC150-626D-4D67-983F-CCF31D90C4F7}" srcId="{08882D52-BC84-438C-B636-546BCA7C5108}" destId="{80649C48-5394-4D11-9B56-5227073225C3}" srcOrd="2" destOrd="0" parTransId="{9618BC52-3F5E-42C2-BDF2-3E8A4CDF13B3}" sibTransId="{13F733A9-585B-4A9A-8247-B3EA2EE28DC9}"/>
    <dgm:cxn modelId="{C5673B82-BFE3-4D62-9617-A3D8C5B6D768}" type="presOf" srcId="{08882D52-BC84-438C-B636-546BCA7C5108}" destId="{7F47EDFF-66C8-4231-B9AA-A969EA7516FD}" srcOrd="1" destOrd="0" presId="urn:microsoft.com/office/officeart/2005/8/layout/list1"/>
    <dgm:cxn modelId="{AAEE0786-2E8A-4090-9752-4E6AC0267151}" srcId="{F480C943-7581-406E-977A-ACA1873C38A1}" destId="{71A938B8-01F9-4FCE-9754-8EFB318B7866}" srcOrd="0" destOrd="0" parTransId="{D5A7E6E6-151C-4156-91A4-0CD33C03493A}" sibTransId="{2EA10CC2-B32F-417B-8029-AB318B4F98AB}"/>
    <dgm:cxn modelId="{9E993F8D-B312-4648-855E-6B002B5E8C60}" srcId="{F480C943-7581-406E-977A-ACA1873C38A1}" destId="{D7266EC2-0E33-4102-A70F-486E7183924E}" srcOrd="1" destOrd="0" parTransId="{F229605C-70E4-4292-A4AE-8CDD4C25645E}" sibTransId="{7541F751-226D-417D-B690-FD578D2B4F9B}"/>
    <dgm:cxn modelId="{39B602A5-98FE-44C9-AD5A-6C9189F45F14}" srcId="{F480C943-7581-406E-977A-ACA1873C38A1}" destId="{08882D52-BC84-438C-B636-546BCA7C5108}" srcOrd="2" destOrd="0" parTransId="{59194D0D-F268-4ECA-9A30-BBDFED782D71}" sibTransId="{A9800E3C-51DB-4835-A01D-8E560DBDA13A}"/>
    <dgm:cxn modelId="{A99748B0-21F0-4D2B-B1D9-87A834C9F4A7}" srcId="{08882D52-BC84-438C-B636-546BCA7C5108}" destId="{5B5C6C3C-FEAD-45A5-8FB5-B4D5D6773E88}" srcOrd="0" destOrd="0" parTransId="{1558DB5A-7E0C-48E3-80F3-084ED31D8734}" sibTransId="{BB16BEA0-5D2A-406B-9C70-C9026278EAEC}"/>
    <dgm:cxn modelId="{D68599C1-4A2A-4AF8-AFCB-73D052FABD5E}" type="presOf" srcId="{01216C2D-E798-41CE-A414-4F379B02F662}" destId="{F52CB099-74EB-4255-8B6D-8B4A4049E4A7}" srcOrd="0" destOrd="0" presId="urn:microsoft.com/office/officeart/2005/8/layout/list1"/>
    <dgm:cxn modelId="{40347FD0-C45C-4849-B261-3663F8198E4B}" type="presOf" srcId="{3651B143-0375-4520-9119-05FE7CFEF420}" destId="{5EB2F8B5-CA3F-4EBA-B566-21BA56026645}" srcOrd="0" destOrd="1" presId="urn:microsoft.com/office/officeart/2005/8/layout/list1"/>
    <dgm:cxn modelId="{446635D6-17FD-40F1-BAD1-63DB4EEE1E0B}" srcId="{D7266EC2-0E33-4102-A70F-486E7183924E}" destId="{01216C2D-E798-41CE-A414-4F379B02F662}" srcOrd="0" destOrd="0" parTransId="{652C9E10-2AB4-4152-98CF-665D7E6BF373}" sibTransId="{F45F3FEB-D987-4510-BC6A-B952C7E15058}"/>
    <dgm:cxn modelId="{1AC27FF6-F668-46D5-9577-6B42923FA84C}" type="presOf" srcId="{F480C943-7581-406E-977A-ACA1873C38A1}" destId="{E905C45D-8904-4445-81D9-DC2A79FFF1AF}" srcOrd="0" destOrd="0" presId="urn:microsoft.com/office/officeart/2005/8/layout/list1"/>
    <dgm:cxn modelId="{A726F0FE-F403-440A-A16B-0E2B45D2A8AD}" type="presOf" srcId="{D7266EC2-0E33-4102-A70F-486E7183924E}" destId="{CC22C34E-9FD8-4692-A184-AA768350D20D}" srcOrd="0" destOrd="0" presId="urn:microsoft.com/office/officeart/2005/8/layout/list1"/>
    <dgm:cxn modelId="{695D7A49-328E-4F8E-B936-E90130803190}" type="presParOf" srcId="{E905C45D-8904-4445-81D9-DC2A79FFF1AF}" destId="{37A53378-419A-418A-94B9-E011FA298843}" srcOrd="0" destOrd="0" presId="urn:microsoft.com/office/officeart/2005/8/layout/list1"/>
    <dgm:cxn modelId="{9A694A2E-0479-4EC6-B5E1-5B5E8AEB10EF}" type="presParOf" srcId="{37A53378-419A-418A-94B9-E011FA298843}" destId="{F6D96878-840C-412D-9C4F-64CE96286ED8}" srcOrd="0" destOrd="0" presId="urn:microsoft.com/office/officeart/2005/8/layout/list1"/>
    <dgm:cxn modelId="{5DBDAEB5-04DF-4852-AD1D-6628B2A419F0}" type="presParOf" srcId="{37A53378-419A-418A-94B9-E011FA298843}" destId="{5BBD3919-B024-4F7B-9EE2-573171197B7C}" srcOrd="1" destOrd="0" presId="urn:microsoft.com/office/officeart/2005/8/layout/list1"/>
    <dgm:cxn modelId="{58DE4587-2A38-44A6-A7B9-D8278136DEBC}" type="presParOf" srcId="{E905C45D-8904-4445-81D9-DC2A79FFF1AF}" destId="{D17027EE-3A04-40A8-A696-4A5F1DE3A63C}" srcOrd="1" destOrd="0" presId="urn:microsoft.com/office/officeart/2005/8/layout/list1"/>
    <dgm:cxn modelId="{EBA43896-A9BE-4D12-8C5B-C495C3F10622}" type="presParOf" srcId="{E905C45D-8904-4445-81D9-DC2A79FFF1AF}" destId="{D179D53C-CFEC-4B9A-89A2-56662B485ADA}" srcOrd="2" destOrd="0" presId="urn:microsoft.com/office/officeart/2005/8/layout/list1"/>
    <dgm:cxn modelId="{57EEC5F9-1908-4630-8FDF-100570459A9E}" type="presParOf" srcId="{E905C45D-8904-4445-81D9-DC2A79FFF1AF}" destId="{1D1EDE13-BC9C-4116-B7CA-D2E1BE86585A}" srcOrd="3" destOrd="0" presId="urn:microsoft.com/office/officeart/2005/8/layout/list1"/>
    <dgm:cxn modelId="{899A47BB-D1CC-4369-97AE-CF4CB29A7AFB}" type="presParOf" srcId="{E905C45D-8904-4445-81D9-DC2A79FFF1AF}" destId="{6DEF3D16-E4D7-465D-B436-3595737D410F}" srcOrd="4" destOrd="0" presId="urn:microsoft.com/office/officeart/2005/8/layout/list1"/>
    <dgm:cxn modelId="{E3F9E683-321C-4C62-A611-14C399AAD69A}" type="presParOf" srcId="{6DEF3D16-E4D7-465D-B436-3595737D410F}" destId="{CC22C34E-9FD8-4692-A184-AA768350D20D}" srcOrd="0" destOrd="0" presId="urn:microsoft.com/office/officeart/2005/8/layout/list1"/>
    <dgm:cxn modelId="{27806AC1-ACD8-4231-A067-B69103E00721}" type="presParOf" srcId="{6DEF3D16-E4D7-465D-B436-3595737D410F}" destId="{28EA0969-EACA-4ADB-9D89-FDA808C66823}" srcOrd="1" destOrd="0" presId="urn:microsoft.com/office/officeart/2005/8/layout/list1"/>
    <dgm:cxn modelId="{9EB43386-CDB6-41AD-9E4D-473C71FC239F}" type="presParOf" srcId="{E905C45D-8904-4445-81D9-DC2A79FFF1AF}" destId="{D86D57A7-BBA1-43E4-8C1B-2AE01775A600}" srcOrd="5" destOrd="0" presId="urn:microsoft.com/office/officeart/2005/8/layout/list1"/>
    <dgm:cxn modelId="{231C189E-55B5-4807-9C93-49E45E5BC69D}" type="presParOf" srcId="{E905C45D-8904-4445-81D9-DC2A79FFF1AF}" destId="{F52CB099-74EB-4255-8B6D-8B4A4049E4A7}" srcOrd="6" destOrd="0" presId="urn:microsoft.com/office/officeart/2005/8/layout/list1"/>
    <dgm:cxn modelId="{9AF9AB2F-1D03-45D6-8577-A2DD06E17A7C}" type="presParOf" srcId="{E905C45D-8904-4445-81D9-DC2A79FFF1AF}" destId="{48BCBD36-5A1E-44C9-9BDF-2313E97E53D4}" srcOrd="7" destOrd="0" presId="urn:microsoft.com/office/officeart/2005/8/layout/list1"/>
    <dgm:cxn modelId="{40B2E4FB-5613-4F04-AD3C-AE838684CEAC}" type="presParOf" srcId="{E905C45D-8904-4445-81D9-DC2A79FFF1AF}" destId="{693971E3-7336-489E-BB9B-2156DC0E0DB0}" srcOrd="8" destOrd="0" presId="urn:microsoft.com/office/officeart/2005/8/layout/list1"/>
    <dgm:cxn modelId="{DCD52AF8-7543-475A-9B5C-54489A51F281}" type="presParOf" srcId="{693971E3-7336-489E-BB9B-2156DC0E0DB0}" destId="{2A718D48-49F1-43AB-B6FF-3F456143A217}" srcOrd="0" destOrd="0" presId="urn:microsoft.com/office/officeart/2005/8/layout/list1"/>
    <dgm:cxn modelId="{43FD39EA-967A-47AA-BC68-6159ABCC632E}" type="presParOf" srcId="{693971E3-7336-489E-BB9B-2156DC0E0DB0}" destId="{7F47EDFF-66C8-4231-B9AA-A969EA7516FD}" srcOrd="1" destOrd="0" presId="urn:microsoft.com/office/officeart/2005/8/layout/list1"/>
    <dgm:cxn modelId="{D9A589A6-CCBA-4C97-9AEB-C7A6326D0D95}" type="presParOf" srcId="{E905C45D-8904-4445-81D9-DC2A79FFF1AF}" destId="{0BE5B423-0946-4E97-B4A3-EDF2D7647E09}" srcOrd="9" destOrd="0" presId="urn:microsoft.com/office/officeart/2005/8/layout/list1"/>
    <dgm:cxn modelId="{06C20FEE-99A9-426A-B1F5-DFCEDB38D30A}" type="presParOf" srcId="{E905C45D-8904-4445-81D9-DC2A79FFF1AF}" destId="{5EB2F8B5-CA3F-4EBA-B566-21BA56026645}"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F480C943-7581-406E-977A-ACA1873C38A1}" type="doc">
      <dgm:prSet loTypeId="urn:microsoft.com/office/officeart/2005/8/layout/list1" loCatId="list" qsTypeId="urn:microsoft.com/office/officeart/2005/8/quickstyle/simple1" qsCatId="simple" csTypeId="urn:microsoft.com/office/officeart/2005/8/colors/colorful5" csCatId="colorful" phldr="1"/>
      <dgm:spPr/>
      <dgm:t>
        <a:bodyPr/>
        <a:lstStyle/>
        <a:p>
          <a:endParaRPr lang="fr-BE"/>
        </a:p>
      </dgm:t>
    </dgm:pt>
    <dgm:pt modelId="{71A938B8-01F9-4FCE-9754-8EFB318B7866}">
      <dgm:prSet phldrT="[Texte]" custT="1"/>
      <dgm:spPr/>
      <dgm:t>
        <a:bodyPr/>
        <a:lstStyle/>
        <a:p>
          <a:r>
            <a:rPr lang="fr-BE" sz="1200" b="1">
              <a:latin typeface="Tenorite" panose="00000500000000000000" pitchFamily="2" charset="0"/>
            </a:rPr>
            <a:t>Opportunités d’emploi (Janvier 2022 à octobre 2022) </a:t>
          </a:r>
        </a:p>
      </dgm:t>
    </dgm:pt>
    <dgm:pt modelId="{D5A7E6E6-151C-4156-91A4-0CD33C03493A}" type="parTrans" cxnId="{AAEE0786-2E8A-4090-9752-4E6AC0267151}">
      <dgm:prSet/>
      <dgm:spPr/>
      <dgm:t>
        <a:bodyPr/>
        <a:lstStyle/>
        <a:p>
          <a:endParaRPr lang="fr-BE" sz="1200" b="0">
            <a:latin typeface="Tenorite" panose="00000500000000000000" pitchFamily="2" charset="0"/>
          </a:endParaRPr>
        </a:p>
      </dgm:t>
    </dgm:pt>
    <dgm:pt modelId="{2EA10CC2-B32F-417B-8029-AB318B4F98AB}" type="sibTrans" cxnId="{AAEE0786-2E8A-4090-9752-4E6AC0267151}">
      <dgm:prSet/>
      <dgm:spPr/>
      <dgm:t>
        <a:bodyPr/>
        <a:lstStyle/>
        <a:p>
          <a:endParaRPr lang="fr-BE" sz="1200" b="0">
            <a:latin typeface="Tenorite" panose="00000500000000000000" pitchFamily="2" charset="0"/>
          </a:endParaRPr>
        </a:p>
      </dgm:t>
    </dgm:pt>
    <dgm:pt modelId="{B0447F7F-13D7-4348-9F21-50E5D435B70B}">
      <dgm:prSet custT="1"/>
      <dgm:spPr/>
      <dgm:t>
        <a:bodyPr/>
        <a:lstStyle/>
        <a:p>
          <a:r>
            <a:rPr lang="fr-BE" sz="1200" b="0">
              <a:latin typeface="Tenorite" panose="00000500000000000000" pitchFamily="2" charset="0"/>
            </a:rPr>
            <a:t>Baisse des opportunités d’emploi gérées par Le Forem (175 OE publiées en 2021) </a:t>
          </a:r>
        </a:p>
      </dgm:t>
    </dgm:pt>
    <dgm:pt modelId="{888F97E3-4D5E-4052-938C-59A7BD5D1173}" type="parTrans" cxnId="{971B1BE4-DDD3-4137-8B78-211E9B7894D0}">
      <dgm:prSet/>
      <dgm:spPr/>
      <dgm:t>
        <a:bodyPr/>
        <a:lstStyle/>
        <a:p>
          <a:endParaRPr lang="fr-BE" sz="1200" b="0">
            <a:latin typeface="Tenorite" panose="00000500000000000000" pitchFamily="2" charset="0"/>
          </a:endParaRPr>
        </a:p>
      </dgm:t>
    </dgm:pt>
    <dgm:pt modelId="{4B698647-07F8-4EEE-A392-E96AF764FE9C}" type="sibTrans" cxnId="{971B1BE4-DDD3-4137-8B78-211E9B7894D0}">
      <dgm:prSet/>
      <dgm:spPr/>
      <dgm:t>
        <a:bodyPr/>
        <a:lstStyle/>
        <a:p>
          <a:endParaRPr lang="fr-BE" sz="1200" b="0">
            <a:latin typeface="Tenorite" panose="00000500000000000000" pitchFamily="2" charset="0"/>
          </a:endParaRPr>
        </a:p>
      </dgm:t>
    </dgm:pt>
    <dgm:pt modelId="{D7266EC2-0E33-4102-A70F-486E7183924E}">
      <dgm:prSet custT="1"/>
      <dgm:spPr/>
      <dgm:t>
        <a:bodyPr/>
        <a:lstStyle/>
        <a:p>
          <a:r>
            <a:rPr lang="fr-BE" sz="1200" b="1">
              <a:latin typeface="Tenorite" panose="00000500000000000000" pitchFamily="2" charset="0"/>
            </a:rPr>
            <a:t>Tension marché du travail</a:t>
          </a:r>
        </a:p>
      </dgm:t>
    </dgm:pt>
    <dgm:pt modelId="{F229605C-70E4-4292-A4AE-8CDD4C25645E}" type="parTrans" cxnId="{9E993F8D-B312-4648-855E-6B002B5E8C60}">
      <dgm:prSet/>
      <dgm:spPr/>
      <dgm:t>
        <a:bodyPr/>
        <a:lstStyle/>
        <a:p>
          <a:endParaRPr lang="fr-BE" sz="1200" b="0">
            <a:latin typeface="Tenorite" panose="00000500000000000000" pitchFamily="2" charset="0"/>
          </a:endParaRPr>
        </a:p>
      </dgm:t>
    </dgm:pt>
    <dgm:pt modelId="{7541F751-226D-417D-B690-FD578D2B4F9B}" type="sibTrans" cxnId="{9E993F8D-B312-4648-855E-6B002B5E8C60}">
      <dgm:prSet/>
      <dgm:spPr/>
      <dgm:t>
        <a:bodyPr/>
        <a:lstStyle/>
        <a:p>
          <a:endParaRPr lang="fr-BE" sz="1200" b="0">
            <a:latin typeface="Tenorite" panose="00000500000000000000" pitchFamily="2" charset="0"/>
          </a:endParaRPr>
        </a:p>
      </dgm:t>
    </dgm:pt>
    <dgm:pt modelId="{01216C2D-E798-41CE-A414-4F379B02F662}">
      <dgm:prSet custT="1"/>
      <dgm:spPr/>
      <dgm:t>
        <a:bodyPr/>
        <a:lstStyle/>
        <a:p>
          <a:r>
            <a:rPr lang="fr-BE" sz="1200" b="0">
              <a:latin typeface="Tenorite" panose="00000500000000000000" pitchFamily="2" charset="0"/>
            </a:rPr>
            <a:t>Métier critique 2023 en Wallonie</a:t>
          </a:r>
        </a:p>
      </dgm:t>
    </dgm:pt>
    <dgm:pt modelId="{652C9E10-2AB4-4152-98CF-665D7E6BF373}" type="parTrans" cxnId="{446635D6-17FD-40F1-BAD1-63DB4EEE1E0B}">
      <dgm:prSet/>
      <dgm:spPr/>
      <dgm:t>
        <a:bodyPr/>
        <a:lstStyle/>
        <a:p>
          <a:endParaRPr lang="fr-BE" sz="1200" b="0">
            <a:latin typeface="Tenorite" panose="00000500000000000000" pitchFamily="2" charset="0"/>
          </a:endParaRPr>
        </a:p>
      </dgm:t>
    </dgm:pt>
    <dgm:pt modelId="{F45F3FEB-D987-4510-BC6A-B952C7E15058}" type="sibTrans" cxnId="{446635D6-17FD-40F1-BAD1-63DB4EEE1E0B}">
      <dgm:prSet/>
      <dgm:spPr/>
      <dgm:t>
        <a:bodyPr/>
        <a:lstStyle/>
        <a:p>
          <a:endParaRPr lang="fr-BE" sz="1200" b="0">
            <a:latin typeface="Tenorite" panose="00000500000000000000" pitchFamily="2" charset="0"/>
          </a:endParaRPr>
        </a:p>
      </dgm:t>
    </dgm:pt>
    <dgm:pt modelId="{08882D52-BC84-438C-B636-546BCA7C5108}">
      <dgm:prSet custT="1"/>
      <dgm:spPr/>
      <dgm:t>
        <a:bodyPr/>
        <a:lstStyle/>
        <a:p>
          <a:r>
            <a:rPr lang="fr-BE" sz="1200" b="1">
              <a:latin typeface="Tenorite" panose="00000500000000000000" pitchFamily="2" charset="0"/>
            </a:rPr>
            <a:t>Enseignement &amp; Formation</a:t>
          </a:r>
        </a:p>
      </dgm:t>
    </dgm:pt>
    <dgm:pt modelId="{59194D0D-F268-4ECA-9A30-BBDFED782D71}" type="parTrans" cxnId="{39B602A5-98FE-44C9-AD5A-6C9189F45F14}">
      <dgm:prSet/>
      <dgm:spPr/>
      <dgm:t>
        <a:bodyPr/>
        <a:lstStyle/>
        <a:p>
          <a:endParaRPr lang="fr-BE" sz="1200" b="0">
            <a:latin typeface="Tenorite" panose="00000500000000000000" pitchFamily="2" charset="0"/>
          </a:endParaRPr>
        </a:p>
      </dgm:t>
    </dgm:pt>
    <dgm:pt modelId="{A9800E3C-51DB-4835-A01D-8E560DBDA13A}" type="sibTrans" cxnId="{39B602A5-98FE-44C9-AD5A-6C9189F45F14}">
      <dgm:prSet/>
      <dgm:spPr/>
      <dgm:t>
        <a:bodyPr/>
        <a:lstStyle/>
        <a:p>
          <a:endParaRPr lang="fr-BE" sz="1200" b="0">
            <a:latin typeface="Tenorite" panose="00000500000000000000" pitchFamily="2" charset="0"/>
          </a:endParaRPr>
        </a:p>
      </dgm:t>
    </dgm:pt>
    <dgm:pt modelId="{5B5C6C3C-FEAD-45A5-8FB5-B4D5D6773E88}">
      <dgm:prSet custT="1"/>
      <dgm:spPr/>
      <dgm:t>
        <a:bodyPr/>
        <a:lstStyle/>
        <a:p>
          <a:pPr>
            <a:buFont typeface="Arial" panose="020B0604020202020204" pitchFamily="34" charset="0"/>
            <a:buChar char="•"/>
          </a:pPr>
          <a:r>
            <a:rPr lang="fr-BE" sz="1200" b="1">
              <a:latin typeface="Tenorite" panose="00000500000000000000" pitchFamily="2" charset="0"/>
            </a:rPr>
            <a:t>Enseignement</a:t>
          </a:r>
        </a:p>
      </dgm:t>
    </dgm:pt>
    <dgm:pt modelId="{1558DB5A-7E0C-48E3-80F3-084ED31D8734}" type="parTrans" cxnId="{A99748B0-21F0-4D2B-B1D9-87A834C9F4A7}">
      <dgm:prSet/>
      <dgm:spPr/>
      <dgm:t>
        <a:bodyPr/>
        <a:lstStyle/>
        <a:p>
          <a:endParaRPr lang="fr-BE" sz="1200" b="0">
            <a:latin typeface="Tenorite" panose="00000500000000000000" pitchFamily="2" charset="0"/>
          </a:endParaRPr>
        </a:p>
      </dgm:t>
    </dgm:pt>
    <dgm:pt modelId="{BB16BEA0-5D2A-406B-9C70-C9026278EAEC}" type="sibTrans" cxnId="{A99748B0-21F0-4D2B-B1D9-87A834C9F4A7}">
      <dgm:prSet/>
      <dgm:spPr/>
      <dgm:t>
        <a:bodyPr/>
        <a:lstStyle/>
        <a:p>
          <a:endParaRPr lang="fr-BE" sz="1200" b="0">
            <a:latin typeface="Tenorite" panose="00000500000000000000" pitchFamily="2" charset="0"/>
          </a:endParaRPr>
        </a:p>
      </dgm:t>
    </dgm:pt>
    <dgm:pt modelId="{0D0DF278-0785-4D05-AC25-C7C06D865269}">
      <dgm:prSet custT="1"/>
      <dgm:spPr/>
      <dgm:t>
        <a:bodyPr/>
        <a:lstStyle/>
        <a:p>
          <a:r>
            <a:rPr lang="fr-BE" sz="1200">
              <a:latin typeface="Tenorite" panose="00000500000000000000" pitchFamily="2" charset="0"/>
            </a:rPr>
            <a:t>146 opportunités d’emploi pour le métier</a:t>
          </a:r>
          <a:endParaRPr lang="fr-BE" sz="1200" b="0">
            <a:latin typeface="Tenorite" panose="00000500000000000000" pitchFamily="2" charset="0"/>
          </a:endParaRPr>
        </a:p>
      </dgm:t>
    </dgm:pt>
    <dgm:pt modelId="{6834D3AA-37C7-47BE-AB09-48B9807F518B}" type="parTrans" cxnId="{95F9F642-78B6-4B11-B7DB-E1AB5C5E55D1}">
      <dgm:prSet/>
      <dgm:spPr/>
      <dgm:t>
        <a:bodyPr/>
        <a:lstStyle/>
        <a:p>
          <a:endParaRPr lang="fr-BE" sz="1200">
            <a:latin typeface="Tenorite" panose="00000500000000000000" pitchFamily="2" charset="0"/>
          </a:endParaRPr>
        </a:p>
      </dgm:t>
    </dgm:pt>
    <dgm:pt modelId="{D8F0E968-5153-418F-9F8E-C16195FEEB8E}" type="sibTrans" cxnId="{95F9F642-78B6-4B11-B7DB-E1AB5C5E55D1}">
      <dgm:prSet/>
      <dgm:spPr/>
      <dgm:t>
        <a:bodyPr/>
        <a:lstStyle/>
        <a:p>
          <a:endParaRPr lang="fr-BE" sz="1200">
            <a:latin typeface="Tenorite" panose="00000500000000000000" pitchFamily="2" charset="0"/>
          </a:endParaRPr>
        </a:p>
      </dgm:t>
    </dgm:pt>
    <dgm:pt modelId="{80649C48-5394-4D11-9B56-5227073225C3}">
      <dgm:prSet custT="1"/>
      <dgm:spPr/>
      <dgm:t>
        <a:bodyPr/>
        <a:lstStyle/>
        <a:p>
          <a:pPr>
            <a:buFont typeface="Arial" panose="020B0604020202020204" pitchFamily="34" charset="0"/>
            <a:buNone/>
          </a:pPr>
          <a:endParaRPr lang="fr-BE" sz="1200" b="0">
            <a:latin typeface="Tenorite" panose="00000500000000000000" pitchFamily="2" charset="0"/>
          </a:endParaRPr>
        </a:p>
      </dgm:t>
    </dgm:pt>
    <dgm:pt modelId="{9618BC52-3F5E-42C2-BDF2-3E8A4CDF13B3}" type="parTrans" cxnId="{E0CFC150-626D-4D67-983F-CCF31D90C4F7}">
      <dgm:prSet/>
      <dgm:spPr/>
      <dgm:t>
        <a:bodyPr/>
        <a:lstStyle/>
        <a:p>
          <a:endParaRPr lang="fr-BE"/>
        </a:p>
      </dgm:t>
    </dgm:pt>
    <dgm:pt modelId="{13F733A9-585B-4A9A-8247-B3EA2EE28DC9}" type="sibTrans" cxnId="{E0CFC150-626D-4D67-983F-CCF31D90C4F7}">
      <dgm:prSet/>
      <dgm:spPr/>
      <dgm:t>
        <a:bodyPr/>
        <a:lstStyle/>
        <a:p>
          <a:endParaRPr lang="fr-BE"/>
        </a:p>
      </dgm:t>
    </dgm:pt>
    <dgm:pt modelId="{82C8A361-3AA6-4B0D-8147-05D344850708}">
      <dgm:prSet custT="1"/>
      <dgm:spPr/>
      <dgm:t>
        <a:bodyPr/>
        <a:lstStyle/>
        <a:p>
          <a:pPr>
            <a:buFont typeface="Arial" panose="020B0604020202020204" pitchFamily="34" charset="0"/>
            <a:buChar char="•"/>
          </a:pPr>
          <a:r>
            <a:rPr lang="fr-BE" sz="1200" b="0">
              <a:latin typeface="Tenorite" panose="00000500000000000000" pitchFamily="2" charset="0"/>
            </a:rPr>
            <a:t>Perte d’une filière à l’IFAPME</a:t>
          </a:r>
        </a:p>
      </dgm:t>
    </dgm:pt>
    <dgm:pt modelId="{C1F60409-8232-4F21-80BB-DD056737FF9C}" type="parTrans" cxnId="{40049E97-5660-417F-8926-34EBC1508EEA}">
      <dgm:prSet/>
      <dgm:spPr/>
    </dgm:pt>
    <dgm:pt modelId="{B3E7E485-914A-4473-8272-325A7503CAC2}" type="sibTrans" cxnId="{40049E97-5660-417F-8926-34EBC1508EEA}">
      <dgm:prSet/>
      <dgm:spPr/>
    </dgm:pt>
    <dgm:pt modelId="{A045C74C-5FA4-45DE-9447-34915BC4CC10}">
      <dgm:prSet custT="1"/>
      <dgm:spPr/>
      <dgm:t>
        <a:bodyPr/>
        <a:lstStyle/>
        <a:p>
          <a:pPr>
            <a:buFont typeface="Arial" panose="020B0604020202020204" pitchFamily="34" charset="0"/>
            <a:buChar char="•"/>
          </a:pPr>
          <a:r>
            <a:rPr lang="fr-BE" sz="1200" b="0">
              <a:latin typeface="Tenorite" panose="00000500000000000000" pitchFamily="2" charset="0"/>
            </a:rPr>
            <a:t>Projet d’ouverture d’une filière en PE : non concrétisée</a:t>
          </a:r>
          <a:endParaRPr lang="fr-BE" sz="1200" b="0" dirty="0">
            <a:latin typeface="Tenorite" panose="00000500000000000000" pitchFamily="2" charset="0"/>
          </a:endParaRPr>
        </a:p>
      </dgm:t>
    </dgm:pt>
    <dgm:pt modelId="{E8283FFE-8C30-484C-B793-F59716C6E975}" type="parTrans" cxnId="{497F2E36-7328-4804-8D07-8E31D4C990E8}">
      <dgm:prSet/>
      <dgm:spPr/>
    </dgm:pt>
    <dgm:pt modelId="{0D283761-3D6E-4B02-97A2-BAF35ABD493F}" type="sibTrans" cxnId="{497F2E36-7328-4804-8D07-8E31D4C990E8}">
      <dgm:prSet/>
      <dgm:spPr/>
    </dgm:pt>
    <dgm:pt modelId="{06DE2471-D134-4213-B20F-DB1E37785356}">
      <dgm:prSet custT="1"/>
      <dgm:spPr/>
      <dgm:t>
        <a:bodyPr/>
        <a:lstStyle/>
        <a:p>
          <a:pPr>
            <a:buFont typeface="Arial" panose="020B0604020202020204" pitchFamily="34" charset="0"/>
            <a:buChar char="•"/>
          </a:pPr>
          <a:r>
            <a:rPr lang="fr-BE" sz="1200" b="0">
              <a:latin typeface="Tenorite" panose="00000500000000000000" pitchFamily="2" charset="0"/>
            </a:rPr>
            <a:t>Production profil SFMQ : 2018</a:t>
          </a:r>
        </a:p>
      </dgm:t>
    </dgm:pt>
    <dgm:pt modelId="{2A2E3E0C-9518-4850-94D3-5C4B49D9C669}" type="parTrans" cxnId="{08DD04C2-CADA-4507-9CDF-5CF26944EBBB}">
      <dgm:prSet/>
      <dgm:spPr/>
    </dgm:pt>
    <dgm:pt modelId="{41EC13B8-93C3-45CE-A282-9CB5B05F069F}" type="sibTrans" cxnId="{08DD04C2-CADA-4507-9CDF-5CF26944EBBB}">
      <dgm:prSet/>
      <dgm:spPr/>
    </dgm:pt>
    <dgm:pt modelId="{802ADA31-75F5-495D-9C18-9BF408F7374C}">
      <dgm:prSet custT="1"/>
      <dgm:spPr/>
      <dgm:t>
        <a:bodyPr/>
        <a:lstStyle/>
        <a:p>
          <a:pPr>
            <a:buFont typeface="Arial" panose="020B0604020202020204" pitchFamily="34" charset="0"/>
            <a:buChar char="•"/>
          </a:pPr>
          <a:r>
            <a:rPr lang="fr-BE" sz="1200" b="0">
              <a:latin typeface="Tenorite" panose="00000500000000000000" pitchFamily="2" charset="0"/>
            </a:rPr>
            <a:t>1 filière de l’enseignement en difficulté de recrutement</a:t>
          </a:r>
        </a:p>
      </dgm:t>
    </dgm:pt>
    <dgm:pt modelId="{BA3E9A31-B800-43DE-936B-31B5BC356FA2}" type="parTrans" cxnId="{87525787-36C9-4C83-8FB9-3253BE93B549}">
      <dgm:prSet/>
      <dgm:spPr/>
    </dgm:pt>
    <dgm:pt modelId="{B759DCE0-B05A-4761-91FE-06A04CFA71CF}" type="sibTrans" cxnId="{87525787-36C9-4C83-8FB9-3253BE93B549}">
      <dgm:prSet/>
      <dgm:spPr/>
    </dgm:pt>
    <dgm:pt modelId="{E905C45D-8904-4445-81D9-DC2A79FFF1AF}" type="pres">
      <dgm:prSet presAssocID="{F480C943-7581-406E-977A-ACA1873C38A1}" presName="linear" presStyleCnt="0">
        <dgm:presLayoutVars>
          <dgm:dir/>
          <dgm:animLvl val="lvl"/>
          <dgm:resizeHandles val="exact"/>
        </dgm:presLayoutVars>
      </dgm:prSet>
      <dgm:spPr/>
    </dgm:pt>
    <dgm:pt modelId="{37A53378-419A-418A-94B9-E011FA298843}" type="pres">
      <dgm:prSet presAssocID="{71A938B8-01F9-4FCE-9754-8EFB318B7866}" presName="parentLin" presStyleCnt="0"/>
      <dgm:spPr/>
    </dgm:pt>
    <dgm:pt modelId="{F6D96878-840C-412D-9C4F-64CE96286ED8}" type="pres">
      <dgm:prSet presAssocID="{71A938B8-01F9-4FCE-9754-8EFB318B7866}" presName="parentLeftMargin" presStyleLbl="node1" presStyleIdx="0" presStyleCnt="3"/>
      <dgm:spPr/>
    </dgm:pt>
    <dgm:pt modelId="{5BBD3919-B024-4F7B-9EE2-573171197B7C}" type="pres">
      <dgm:prSet presAssocID="{71A938B8-01F9-4FCE-9754-8EFB318B7866}" presName="parentText" presStyleLbl="node1" presStyleIdx="0" presStyleCnt="3" custLinFactNeighborX="-369" custLinFactNeighborY="6067">
        <dgm:presLayoutVars>
          <dgm:chMax val="0"/>
          <dgm:bulletEnabled val="1"/>
        </dgm:presLayoutVars>
      </dgm:prSet>
      <dgm:spPr>
        <a:prstGeom prst="rect">
          <a:avLst/>
        </a:prstGeom>
      </dgm:spPr>
    </dgm:pt>
    <dgm:pt modelId="{D17027EE-3A04-40A8-A696-4A5F1DE3A63C}" type="pres">
      <dgm:prSet presAssocID="{71A938B8-01F9-4FCE-9754-8EFB318B7866}" presName="negativeSpace" presStyleCnt="0"/>
      <dgm:spPr/>
    </dgm:pt>
    <dgm:pt modelId="{D179D53C-CFEC-4B9A-89A2-56662B485ADA}" type="pres">
      <dgm:prSet presAssocID="{71A938B8-01F9-4FCE-9754-8EFB318B7866}" presName="childText" presStyleLbl="conFgAcc1" presStyleIdx="0" presStyleCnt="3">
        <dgm:presLayoutVars>
          <dgm:bulletEnabled val="1"/>
        </dgm:presLayoutVars>
      </dgm:prSet>
      <dgm:spPr/>
    </dgm:pt>
    <dgm:pt modelId="{1D1EDE13-BC9C-4116-B7CA-D2E1BE86585A}" type="pres">
      <dgm:prSet presAssocID="{2EA10CC2-B32F-417B-8029-AB318B4F98AB}" presName="spaceBetweenRectangles" presStyleCnt="0"/>
      <dgm:spPr/>
    </dgm:pt>
    <dgm:pt modelId="{6DEF3D16-E4D7-465D-B436-3595737D410F}" type="pres">
      <dgm:prSet presAssocID="{D7266EC2-0E33-4102-A70F-486E7183924E}" presName="parentLin" presStyleCnt="0"/>
      <dgm:spPr/>
    </dgm:pt>
    <dgm:pt modelId="{CC22C34E-9FD8-4692-A184-AA768350D20D}" type="pres">
      <dgm:prSet presAssocID="{D7266EC2-0E33-4102-A70F-486E7183924E}" presName="parentLeftMargin" presStyleLbl="node1" presStyleIdx="0" presStyleCnt="3"/>
      <dgm:spPr/>
    </dgm:pt>
    <dgm:pt modelId="{28EA0969-EACA-4ADB-9D89-FDA808C66823}" type="pres">
      <dgm:prSet presAssocID="{D7266EC2-0E33-4102-A70F-486E7183924E}" presName="parentText" presStyleLbl="node1" presStyleIdx="1" presStyleCnt="3" custLinFactNeighborX="-369" custLinFactNeighborY="3882">
        <dgm:presLayoutVars>
          <dgm:chMax val="0"/>
          <dgm:bulletEnabled val="1"/>
        </dgm:presLayoutVars>
      </dgm:prSet>
      <dgm:spPr>
        <a:prstGeom prst="rect">
          <a:avLst/>
        </a:prstGeom>
      </dgm:spPr>
    </dgm:pt>
    <dgm:pt modelId="{D86D57A7-BBA1-43E4-8C1B-2AE01775A600}" type="pres">
      <dgm:prSet presAssocID="{D7266EC2-0E33-4102-A70F-486E7183924E}" presName="negativeSpace" presStyleCnt="0"/>
      <dgm:spPr/>
    </dgm:pt>
    <dgm:pt modelId="{F52CB099-74EB-4255-8B6D-8B4A4049E4A7}" type="pres">
      <dgm:prSet presAssocID="{D7266EC2-0E33-4102-A70F-486E7183924E}" presName="childText" presStyleLbl="conFgAcc1" presStyleIdx="1" presStyleCnt="3" custLinFactNeighborX="-12173" custLinFactNeighborY="-9836">
        <dgm:presLayoutVars>
          <dgm:bulletEnabled val="1"/>
        </dgm:presLayoutVars>
      </dgm:prSet>
      <dgm:spPr/>
    </dgm:pt>
    <dgm:pt modelId="{48BCBD36-5A1E-44C9-9BDF-2313E97E53D4}" type="pres">
      <dgm:prSet presAssocID="{7541F751-226D-417D-B690-FD578D2B4F9B}" presName="spaceBetweenRectangles" presStyleCnt="0"/>
      <dgm:spPr/>
    </dgm:pt>
    <dgm:pt modelId="{693971E3-7336-489E-BB9B-2156DC0E0DB0}" type="pres">
      <dgm:prSet presAssocID="{08882D52-BC84-438C-B636-546BCA7C5108}" presName="parentLin" presStyleCnt="0"/>
      <dgm:spPr/>
    </dgm:pt>
    <dgm:pt modelId="{2A718D48-49F1-43AB-B6FF-3F456143A217}" type="pres">
      <dgm:prSet presAssocID="{08882D52-BC84-438C-B636-546BCA7C5108}" presName="parentLeftMargin" presStyleLbl="node1" presStyleIdx="1" presStyleCnt="3"/>
      <dgm:spPr/>
    </dgm:pt>
    <dgm:pt modelId="{7F47EDFF-66C8-4231-B9AA-A969EA7516FD}" type="pres">
      <dgm:prSet presAssocID="{08882D52-BC84-438C-B636-546BCA7C5108}" presName="parentText" presStyleLbl="node1" presStyleIdx="2" presStyleCnt="3">
        <dgm:presLayoutVars>
          <dgm:chMax val="0"/>
          <dgm:bulletEnabled val="1"/>
        </dgm:presLayoutVars>
      </dgm:prSet>
      <dgm:spPr>
        <a:prstGeom prst="rect">
          <a:avLst/>
        </a:prstGeom>
      </dgm:spPr>
    </dgm:pt>
    <dgm:pt modelId="{0BE5B423-0946-4E97-B4A3-EDF2D7647E09}" type="pres">
      <dgm:prSet presAssocID="{08882D52-BC84-438C-B636-546BCA7C5108}" presName="negativeSpace" presStyleCnt="0"/>
      <dgm:spPr/>
    </dgm:pt>
    <dgm:pt modelId="{5EB2F8B5-CA3F-4EBA-B566-21BA56026645}" type="pres">
      <dgm:prSet presAssocID="{08882D52-BC84-438C-B636-546BCA7C5108}" presName="childText" presStyleLbl="conFgAcc1" presStyleIdx="2" presStyleCnt="3">
        <dgm:presLayoutVars>
          <dgm:bulletEnabled val="1"/>
        </dgm:presLayoutVars>
      </dgm:prSet>
      <dgm:spPr/>
    </dgm:pt>
  </dgm:ptLst>
  <dgm:cxnLst>
    <dgm:cxn modelId="{64DC6505-0477-452F-80FB-196AAC8E38BF}" type="presOf" srcId="{71A938B8-01F9-4FCE-9754-8EFB318B7866}" destId="{5BBD3919-B024-4F7B-9EE2-573171197B7C}" srcOrd="1" destOrd="0" presId="urn:microsoft.com/office/officeart/2005/8/layout/list1"/>
    <dgm:cxn modelId="{AA880713-8D20-422A-9776-E470AD510EF0}" type="presOf" srcId="{06DE2471-D134-4213-B20F-DB1E37785356}" destId="{5EB2F8B5-CA3F-4EBA-B566-21BA56026645}" srcOrd="0" destOrd="4" presId="urn:microsoft.com/office/officeart/2005/8/layout/list1"/>
    <dgm:cxn modelId="{BFE19C21-9D50-4ED0-ABB1-78FA96711784}" type="presOf" srcId="{82C8A361-3AA6-4B0D-8147-05D344850708}" destId="{5EB2F8B5-CA3F-4EBA-B566-21BA56026645}" srcOrd="0" destOrd="3" presId="urn:microsoft.com/office/officeart/2005/8/layout/list1"/>
    <dgm:cxn modelId="{7B35D721-7B19-4987-BE11-2B4D05D9EA26}" type="presOf" srcId="{08882D52-BC84-438C-B636-546BCA7C5108}" destId="{2A718D48-49F1-43AB-B6FF-3F456143A217}" srcOrd="0" destOrd="0" presId="urn:microsoft.com/office/officeart/2005/8/layout/list1"/>
    <dgm:cxn modelId="{497F2E36-7328-4804-8D07-8E31D4C990E8}" srcId="{5B5C6C3C-FEAD-45A5-8FB5-B4D5D6773E88}" destId="{A045C74C-5FA4-45DE-9447-34915BC4CC10}" srcOrd="0" destOrd="0" parTransId="{E8283FFE-8C30-484C-B793-F59716C6E975}" sibTransId="{0D283761-3D6E-4B02-97A2-BAF35ABD493F}"/>
    <dgm:cxn modelId="{EA3C395B-4DE9-4EB4-A6AC-BD8A29EBA669}" type="presOf" srcId="{80649C48-5394-4D11-9B56-5227073225C3}" destId="{5EB2F8B5-CA3F-4EBA-B566-21BA56026645}" srcOrd="0" destOrd="5" presId="urn:microsoft.com/office/officeart/2005/8/layout/list1"/>
    <dgm:cxn modelId="{7CCEFE5B-0495-4EA3-A61E-CECDA2CED75D}" type="presOf" srcId="{71A938B8-01F9-4FCE-9754-8EFB318B7866}" destId="{F6D96878-840C-412D-9C4F-64CE96286ED8}" srcOrd="0" destOrd="0" presId="urn:microsoft.com/office/officeart/2005/8/layout/list1"/>
    <dgm:cxn modelId="{95F9F642-78B6-4B11-B7DB-E1AB5C5E55D1}" srcId="{71A938B8-01F9-4FCE-9754-8EFB318B7866}" destId="{0D0DF278-0785-4D05-AC25-C7C06D865269}" srcOrd="0" destOrd="0" parTransId="{6834D3AA-37C7-47BE-AB09-48B9807F518B}" sibTransId="{D8F0E968-5153-418F-9F8E-C16195FEEB8E}"/>
    <dgm:cxn modelId="{1F090646-C679-441B-ACBE-4CA14A942CB0}" type="presOf" srcId="{D7266EC2-0E33-4102-A70F-486E7183924E}" destId="{28EA0969-EACA-4ADB-9D89-FDA808C66823}" srcOrd="1" destOrd="0" presId="urn:microsoft.com/office/officeart/2005/8/layout/list1"/>
    <dgm:cxn modelId="{A1A06646-40B9-473C-8B2C-666F93565B3C}" type="presOf" srcId="{802ADA31-75F5-495D-9C18-9BF408F7374C}" destId="{5EB2F8B5-CA3F-4EBA-B566-21BA56026645}" srcOrd="0" destOrd="2" presId="urn:microsoft.com/office/officeart/2005/8/layout/list1"/>
    <dgm:cxn modelId="{C6550A4A-F760-4EC7-A4FA-A1FABFA130B9}" type="presOf" srcId="{5B5C6C3C-FEAD-45A5-8FB5-B4D5D6773E88}" destId="{5EB2F8B5-CA3F-4EBA-B566-21BA56026645}" srcOrd="0" destOrd="0" presId="urn:microsoft.com/office/officeart/2005/8/layout/list1"/>
    <dgm:cxn modelId="{1FDBA74D-960B-48AA-A0AA-4E160CA8E79F}" type="presOf" srcId="{0D0DF278-0785-4D05-AC25-C7C06D865269}" destId="{D179D53C-CFEC-4B9A-89A2-56662B485ADA}" srcOrd="0" destOrd="0" presId="urn:microsoft.com/office/officeart/2005/8/layout/list1"/>
    <dgm:cxn modelId="{E0CFC150-626D-4D67-983F-CCF31D90C4F7}" srcId="{08882D52-BC84-438C-B636-546BCA7C5108}" destId="{80649C48-5394-4D11-9B56-5227073225C3}" srcOrd="3" destOrd="0" parTransId="{9618BC52-3F5E-42C2-BDF2-3E8A4CDF13B3}" sibTransId="{13F733A9-585B-4A9A-8247-B3EA2EE28DC9}"/>
    <dgm:cxn modelId="{1F5EDD59-872F-48D1-B818-8AD3E1AC98A7}" type="presOf" srcId="{B0447F7F-13D7-4348-9F21-50E5D435B70B}" destId="{D179D53C-CFEC-4B9A-89A2-56662B485ADA}" srcOrd="0" destOrd="1" presId="urn:microsoft.com/office/officeart/2005/8/layout/list1"/>
    <dgm:cxn modelId="{C5673B82-BFE3-4D62-9617-A3D8C5B6D768}" type="presOf" srcId="{08882D52-BC84-438C-B636-546BCA7C5108}" destId="{7F47EDFF-66C8-4231-B9AA-A969EA7516FD}" srcOrd="1" destOrd="0" presId="urn:microsoft.com/office/officeart/2005/8/layout/list1"/>
    <dgm:cxn modelId="{AAEE0786-2E8A-4090-9752-4E6AC0267151}" srcId="{F480C943-7581-406E-977A-ACA1873C38A1}" destId="{71A938B8-01F9-4FCE-9754-8EFB318B7866}" srcOrd="0" destOrd="0" parTransId="{D5A7E6E6-151C-4156-91A4-0CD33C03493A}" sibTransId="{2EA10CC2-B32F-417B-8029-AB318B4F98AB}"/>
    <dgm:cxn modelId="{87525787-36C9-4C83-8FB9-3253BE93B549}" srcId="{5B5C6C3C-FEAD-45A5-8FB5-B4D5D6773E88}" destId="{802ADA31-75F5-495D-9C18-9BF408F7374C}" srcOrd="1" destOrd="0" parTransId="{BA3E9A31-B800-43DE-936B-31B5BC356FA2}" sibTransId="{B759DCE0-B05A-4761-91FE-06A04CFA71CF}"/>
    <dgm:cxn modelId="{9E993F8D-B312-4648-855E-6B002B5E8C60}" srcId="{F480C943-7581-406E-977A-ACA1873C38A1}" destId="{D7266EC2-0E33-4102-A70F-486E7183924E}" srcOrd="1" destOrd="0" parTransId="{F229605C-70E4-4292-A4AE-8CDD4C25645E}" sibTransId="{7541F751-226D-417D-B690-FD578D2B4F9B}"/>
    <dgm:cxn modelId="{40049E97-5660-417F-8926-34EBC1508EEA}" srcId="{08882D52-BC84-438C-B636-546BCA7C5108}" destId="{82C8A361-3AA6-4B0D-8147-05D344850708}" srcOrd="1" destOrd="0" parTransId="{C1F60409-8232-4F21-80BB-DD056737FF9C}" sibTransId="{B3E7E485-914A-4473-8272-325A7503CAC2}"/>
    <dgm:cxn modelId="{39B602A5-98FE-44C9-AD5A-6C9189F45F14}" srcId="{F480C943-7581-406E-977A-ACA1873C38A1}" destId="{08882D52-BC84-438C-B636-546BCA7C5108}" srcOrd="2" destOrd="0" parTransId="{59194D0D-F268-4ECA-9A30-BBDFED782D71}" sibTransId="{A9800E3C-51DB-4835-A01D-8E560DBDA13A}"/>
    <dgm:cxn modelId="{A99748B0-21F0-4D2B-B1D9-87A834C9F4A7}" srcId="{08882D52-BC84-438C-B636-546BCA7C5108}" destId="{5B5C6C3C-FEAD-45A5-8FB5-B4D5D6773E88}" srcOrd="0" destOrd="0" parTransId="{1558DB5A-7E0C-48E3-80F3-084ED31D8734}" sibTransId="{BB16BEA0-5D2A-406B-9C70-C9026278EAEC}"/>
    <dgm:cxn modelId="{D68599C1-4A2A-4AF8-AFCB-73D052FABD5E}" type="presOf" srcId="{01216C2D-E798-41CE-A414-4F379B02F662}" destId="{F52CB099-74EB-4255-8B6D-8B4A4049E4A7}" srcOrd="0" destOrd="0" presId="urn:microsoft.com/office/officeart/2005/8/layout/list1"/>
    <dgm:cxn modelId="{08DD04C2-CADA-4507-9CDF-5CF26944EBBB}" srcId="{08882D52-BC84-438C-B636-546BCA7C5108}" destId="{06DE2471-D134-4213-B20F-DB1E37785356}" srcOrd="2" destOrd="0" parTransId="{2A2E3E0C-9518-4850-94D3-5C4B49D9C669}" sibTransId="{41EC13B8-93C3-45CE-A282-9CB5B05F069F}"/>
    <dgm:cxn modelId="{3550EACD-2819-416C-9C65-2C04C39B82C7}" type="presOf" srcId="{A045C74C-5FA4-45DE-9447-34915BC4CC10}" destId="{5EB2F8B5-CA3F-4EBA-B566-21BA56026645}" srcOrd="0" destOrd="1" presId="urn:microsoft.com/office/officeart/2005/8/layout/list1"/>
    <dgm:cxn modelId="{446635D6-17FD-40F1-BAD1-63DB4EEE1E0B}" srcId="{D7266EC2-0E33-4102-A70F-486E7183924E}" destId="{01216C2D-E798-41CE-A414-4F379B02F662}" srcOrd="0" destOrd="0" parTransId="{652C9E10-2AB4-4152-98CF-665D7E6BF373}" sibTransId="{F45F3FEB-D987-4510-BC6A-B952C7E15058}"/>
    <dgm:cxn modelId="{971B1BE4-DDD3-4137-8B78-211E9B7894D0}" srcId="{71A938B8-01F9-4FCE-9754-8EFB318B7866}" destId="{B0447F7F-13D7-4348-9F21-50E5D435B70B}" srcOrd="1" destOrd="0" parTransId="{888F97E3-4D5E-4052-938C-59A7BD5D1173}" sibTransId="{4B698647-07F8-4EEE-A392-E96AF764FE9C}"/>
    <dgm:cxn modelId="{1AC27FF6-F668-46D5-9577-6B42923FA84C}" type="presOf" srcId="{F480C943-7581-406E-977A-ACA1873C38A1}" destId="{E905C45D-8904-4445-81D9-DC2A79FFF1AF}" srcOrd="0" destOrd="0" presId="urn:microsoft.com/office/officeart/2005/8/layout/list1"/>
    <dgm:cxn modelId="{A726F0FE-F403-440A-A16B-0E2B45D2A8AD}" type="presOf" srcId="{D7266EC2-0E33-4102-A70F-486E7183924E}" destId="{CC22C34E-9FD8-4692-A184-AA768350D20D}" srcOrd="0" destOrd="0" presId="urn:microsoft.com/office/officeart/2005/8/layout/list1"/>
    <dgm:cxn modelId="{695D7A49-328E-4F8E-B936-E90130803190}" type="presParOf" srcId="{E905C45D-8904-4445-81D9-DC2A79FFF1AF}" destId="{37A53378-419A-418A-94B9-E011FA298843}" srcOrd="0" destOrd="0" presId="urn:microsoft.com/office/officeart/2005/8/layout/list1"/>
    <dgm:cxn modelId="{9A694A2E-0479-4EC6-B5E1-5B5E8AEB10EF}" type="presParOf" srcId="{37A53378-419A-418A-94B9-E011FA298843}" destId="{F6D96878-840C-412D-9C4F-64CE96286ED8}" srcOrd="0" destOrd="0" presId="urn:microsoft.com/office/officeart/2005/8/layout/list1"/>
    <dgm:cxn modelId="{5DBDAEB5-04DF-4852-AD1D-6628B2A419F0}" type="presParOf" srcId="{37A53378-419A-418A-94B9-E011FA298843}" destId="{5BBD3919-B024-4F7B-9EE2-573171197B7C}" srcOrd="1" destOrd="0" presId="urn:microsoft.com/office/officeart/2005/8/layout/list1"/>
    <dgm:cxn modelId="{58DE4587-2A38-44A6-A7B9-D8278136DEBC}" type="presParOf" srcId="{E905C45D-8904-4445-81D9-DC2A79FFF1AF}" destId="{D17027EE-3A04-40A8-A696-4A5F1DE3A63C}" srcOrd="1" destOrd="0" presId="urn:microsoft.com/office/officeart/2005/8/layout/list1"/>
    <dgm:cxn modelId="{EBA43896-A9BE-4D12-8C5B-C495C3F10622}" type="presParOf" srcId="{E905C45D-8904-4445-81D9-DC2A79FFF1AF}" destId="{D179D53C-CFEC-4B9A-89A2-56662B485ADA}" srcOrd="2" destOrd="0" presId="urn:microsoft.com/office/officeart/2005/8/layout/list1"/>
    <dgm:cxn modelId="{57EEC5F9-1908-4630-8FDF-100570459A9E}" type="presParOf" srcId="{E905C45D-8904-4445-81D9-DC2A79FFF1AF}" destId="{1D1EDE13-BC9C-4116-B7CA-D2E1BE86585A}" srcOrd="3" destOrd="0" presId="urn:microsoft.com/office/officeart/2005/8/layout/list1"/>
    <dgm:cxn modelId="{899A47BB-D1CC-4369-97AE-CF4CB29A7AFB}" type="presParOf" srcId="{E905C45D-8904-4445-81D9-DC2A79FFF1AF}" destId="{6DEF3D16-E4D7-465D-B436-3595737D410F}" srcOrd="4" destOrd="0" presId="urn:microsoft.com/office/officeart/2005/8/layout/list1"/>
    <dgm:cxn modelId="{E3F9E683-321C-4C62-A611-14C399AAD69A}" type="presParOf" srcId="{6DEF3D16-E4D7-465D-B436-3595737D410F}" destId="{CC22C34E-9FD8-4692-A184-AA768350D20D}" srcOrd="0" destOrd="0" presId="urn:microsoft.com/office/officeart/2005/8/layout/list1"/>
    <dgm:cxn modelId="{27806AC1-ACD8-4231-A067-B69103E00721}" type="presParOf" srcId="{6DEF3D16-E4D7-465D-B436-3595737D410F}" destId="{28EA0969-EACA-4ADB-9D89-FDA808C66823}" srcOrd="1" destOrd="0" presId="urn:microsoft.com/office/officeart/2005/8/layout/list1"/>
    <dgm:cxn modelId="{9EB43386-CDB6-41AD-9E4D-473C71FC239F}" type="presParOf" srcId="{E905C45D-8904-4445-81D9-DC2A79FFF1AF}" destId="{D86D57A7-BBA1-43E4-8C1B-2AE01775A600}" srcOrd="5" destOrd="0" presId="urn:microsoft.com/office/officeart/2005/8/layout/list1"/>
    <dgm:cxn modelId="{231C189E-55B5-4807-9C93-49E45E5BC69D}" type="presParOf" srcId="{E905C45D-8904-4445-81D9-DC2A79FFF1AF}" destId="{F52CB099-74EB-4255-8B6D-8B4A4049E4A7}" srcOrd="6" destOrd="0" presId="urn:microsoft.com/office/officeart/2005/8/layout/list1"/>
    <dgm:cxn modelId="{9AF9AB2F-1D03-45D6-8577-A2DD06E17A7C}" type="presParOf" srcId="{E905C45D-8904-4445-81D9-DC2A79FFF1AF}" destId="{48BCBD36-5A1E-44C9-9BDF-2313E97E53D4}" srcOrd="7" destOrd="0" presId="urn:microsoft.com/office/officeart/2005/8/layout/list1"/>
    <dgm:cxn modelId="{40B2E4FB-5613-4F04-AD3C-AE838684CEAC}" type="presParOf" srcId="{E905C45D-8904-4445-81D9-DC2A79FFF1AF}" destId="{693971E3-7336-489E-BB9B-2156DC0E0DB0}" srcOrd="8" destOrd="0" presId="urn:microsoft.com/office/officeart/2005/8/layout/list1"/>
    <dgm:cxn modelId="{DCD52AF8-7543-475A-9B5C-54489A51F281}" type="presParOf" srcId="{693971E3-7336-489E-BB9B-2156DC0E0DB0}" destId="{2A718D48-49F1-43AB-B6FF-3F456143A217}" srcOrd="0" destOrd="0" presId="urn:microsoft.com/office/officeart/2005/8/layout/list1"/>
    <dgm:cxn modelId="{43FD39EA-967A-47AA-BC68-6159ABCC632E}" type="presParOf" srcId="{693971E3-7336-489E-BB9B-2156DC0E0DB0}" destId="{7F47EDFF-66C8-4231-B9AA-A969EA7516FD}" srcOrd="1" destOrd="0" presId="urn:microsoft.com/office/officeart/2005/8/layout/list1"/>
    <dgm:cxn modelId="{D9A589A6-CCBA-4C97-9AEB-C7A6326D0D95}" type="presParOf" srcId="{E905C45D-8904-4445-81D9-DC2A79FFF1AF}" destId="{0BE5B423-0946-4E97-B4A3-EDF2D7647E09}" srcOrd="9" destOrd="0" presId="urn:microsoft.com/office/officeart/2005/8/layout/list1"/>
    <dgm:cxn modelId="{06C20FEE-99A9-426A-B1F5-DFCEDB38D30A}" type="presParOf" srcId="{E905C45D-8904-4445-81D9-DC2A79FFF1AF}" destId="{5EB2F8B5-CA3F-4EBA-B566-21BA56026645}"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F480C943-7581-406E-977A-ACA1873C38A1}" type="doc">
      <dgm:prSet loTypeId="urn:microsoft.com/office/officeart/2005/8/layout/list1" loCatId="list" qsTypeId="urn:microsoft.com/office/officeart/2005/8/quickstyle/simple1" qsCatId="simple" csTypeId="urn:microsoft.com/office/officeart/2005/8/colors/colorful5" csCatId="colorful" phldr="1"/>
      <dgm:spPr/>
      <dgm:t>
        <a:bodyPr/>
        <a:lstStyle/>
        <a:p>
          <a:endParaRPr lang="fr-BE"/>
        </a:p>
      </dgm:t>
    </dgm:pt>
    <dgm:pt modelId="{71A938B8-01F9-4FCE-9754-8EFB318B7866}">
      <dgm:prSet phldrT="[Texte]" custT="1"/>
      <dgm:spPr/>
      <dgm:t>
        <a:bodyPr/>
        <a:lstStyle/>
        <a:p>
          <a:r>
            <a:rPr lang="fr-BE" sz="1200" b="1">
              <a:latin typeface="Tenorite" panose="00000500000000000000" pitchFamily="2" charset="0"/>
            </a:rPr>
            <a:t>Opportunités d’emploi (Janvier 2022 à octobre 2022) </a:t>
          </a:r>
        </a:p>
      </dgm:t>
    </dgm:pt>
    <dgm:pt modelId="{D5A7E6E6-151C-4156-91A4-0CD33C03493A}" type="parTrans" cxnId="{AAEE0786-2E8A-4090-9752-4E6AC0267151}">
      <dgm:prSet/>
      <dgm:spPr/>
      <dgm:t>
        <a:bodyPr/>
        <a:lstStyle/>
        <a:p>
          <a:endParaRPr lang="fr-BE" sz="1200" b="0">
            <a:latin typeface="Tenorite" panose="00000500000000000000" pitchFamily="2" charset="0"/>
          </a:endParaRPr>
        </a:p>
      </dgm:t>
    </dgm:pt>
    <dgm:pt modelId="{2EA10CC2-B32F-417B-8029-AB318B4F98AB}" type="sibTrans" cxnId="{AAEE0786-2E8A-4090-9752-4E6AC0267151}">
      <dgm:prSet/>
      <dgm:spPr/>
      <dgm:t>
        <a:bodyPr/>
        <a:lstStyle/>
        <a:p>
          <a:endParaRPr lang="fr-BE" sz="1200" b="0">
            <a:latin typeface="Tenorite" panose="00000500000000000000" pitchFamily="2" charset="0"/>
          </a:endParaRPr>
        </a:p>
      </dgm:t>
    </dgm:pt>
    <dgm:pt modelId="{B0447F7F-13D7-4348-9F21-50E5D435B70B}">
      <dgm:prSet custT="1"/>
      <dgm:spPr/>
      <dgm:t>
        <a:bodyPr/>
        <a:lstStyle/>
        <a:p>
          <a:r>
            <a:rPr lang="fr-BE" sz="1200" b="0">
              <a:latin typeface="Tenorite" panose="00000500000000000000" pitchFamily="2" charset="0"/>
            </a:rPr>
            <a:t>Baisse des opportunités d’emploi gérées par Le Forem (46 OE publiées en 2021) </a:t>
          </a:r>
        </a:p>
      </dgm:t>
    </dgm:pt>
    <dgm:pt modelId="{888F97E3-4D5E-4052-938C-59A7BD5D1173}" type="parTrans" cxnId="{971B1BE4-DDD3-4137-8B78-211E9B7894D0}">
      <dgm:prSet/>
      <dgm:spPr/>
      <dgm:t>
        <a:bodyPr/>
        <a:lstStyle/>
        <a:p>
          <a:endParaRPr lang="fr-BE" sz="1200" b="0">
            <a:latin typeface="Tenorite" panose="00000500000000000000" pitchFamily="2" charset="0"/>
          </a:endParaRPr>
        </a:p>
      </dgm:t>
    </dgm:pt>
    <dgm:pt modelId="{4B698647-07F8-4EEE-A392-E96AF764FE9C}" type="sibTrans" cxnId="{971B1BE4-DDD3-4137-8B78-211E9B7894D0}">
      <dgm:prSet/>
      <dgm:spPr/>
      <dgm:t>
        <a:bodyPr/>
        <a:lstStyle/>
        <a:p>
          <a:endParaRPr lang="fr-BE" sz="1200" b="0">
            <a:latin typeface="Tenorite" panose="00000500000000000000" pitchFamily="2" charset="0"/>
          </a:endParaRPr>
        </a:p>
      </dgm:t>
    </dgm:pt>
    <dgm:pt modelId="{D7266EC2-0E33-4102-A70F-486E7183924E}">
      <dgm:prSet custT="1"/>
      <dgm:spPr/>
      <dgm:t>
        <a:bodyPr/>
        <a:lstStyle/>
        <a:p>
          <a:r>
            <a:rPr lang="fr-BE" sz="1200" b="1">
              <a:latin typeface="Tenorite" panose="00000500000000000000" pitchFamily="2" charset="0"/>
            </a:rPr>
            <a:t>Tension marché du travail</a:t>
          </a:r>
        </a:p>
      </dgm:t>
    </dgm:pt>
    <dgm:pt modelId="{F229605C-70E4-4292-A4AE-8CDD4C25645E}" type="parTrans" cxnId="{9E993F8D-B312-4648-855E-6B002B5E8C60}">
      <dgm:prSet/>
      <dgm:spPr/>
      <dgm:t>
        <a:bodyPr/>
        <a:lstStyle/>
        <a:p>
          <a:endParaRPr lang="fr-BE" sz="1200" b="0">
            <a:latin typeface="Tenorite" panose="00000500000000000000" pitchFamily="2" charset="0"/>
          </a:endParaRPr>
        </a:p>
      </dgm:t>
    </dgm:pt>
    <dgm:pt modelId="{7541F751-226D-417D-B690-FD578D2B4F9B}" type="sibTrans" cxnId="{9E993F8D-B312-4648-855E-6B002B5E8C60}">
      <dgm:prSet/>
      <dgm:spPr/>
      <dgm:t>
        <a:bodyPr/>
        <a:lstStyle/>
        <a:p>
          <a:endParaRPr lang="fr-BE" sz="1200" b="0">
            <a:latin typeface="Tenorite" panose="00000500000000000000" pitchFamily="2" charset="0"/>
          </a:endParaRPr>
        </a:p>
      </dgm:t>
    </dgm:pt>
    <dgm:pt modelId="{01216C2D-E798-41CE-A414-4F379B02F662}">
      <dgm:prSet custT="1"/>
      <dgm:spPr/>
      <dgm:t>
        <a:bodyPr/>
        <a:lstStyle/>
        <a:p>
          <a:r>
            <a:rPr lang="fr-BE" sz="1200" b="0">
              <a:latin typeface="Tenorite" panose="00000500000000000000" pitchFamily="2" charset="0"/>
            </a:rPr>
            <a:t>Métier en pénurie 2023 en Wallonie</a:t>
          </a:r>
        </a:p>
      </dgm:t>
    </dgm:pt>
    <dgm:pt modelId="{652C9E10-2AB4-4152-98CF-665D7E6BF373}" type="parTrans" cxnId="{446635D6-17FD-40F1-BAD1-63DB4EEE1E0B}">
      <dgm:prSet/>
      <dgm:spPr/>
      <dgm:t>
        <a:bodyPr/>
        <a:lstStyle/>
        <a:p>
          <a:endParaRPr lang="fr-BE" sz="1200" b="0">
            <a:latin typeface="Tenorite" panose="00000500000000000000" pitchFamily="2" charset="0"/>
          </a:endParaRPr>
        </a:p>
      </dgm:t>
    </dgm:pt>
    <dgm:pt modelId="{F45F3FEB-D987-4510-BC6A-B952C7E15058}" type="sibTrans" cxnId="{446635D6-17FD-40F1-BAD1-63DB4EEE1E0B}">
      <dgm:prSet/>
      <dgm:spPr/>
      <dgm:t>
        <a:bodyPr/>
        <a:lstStyle/>
        <a:p>
          <a:endParaRPr lang="fr-BE" sz="1200" b="0">
            <a:latin typeface="Tenorite" panose="00000500000000000000" pitchFamily="2" charset="0"/>
          </a:endParaRPr>
        </a:p>
      </dgm:t>
    </dgm:pt>
    <dgm:pt modelId="{08882D52-BC84-438C-B636-546BCA7C5108}">
      <dgm:prSet custT="1"/>
      <dgm:spPr/>
      <dgm:t>
        <a:bodyPr/>
        <a:lstStyle/>
        <a:p>
          <a:r>
            <a:rPr lang="fr-BE" sz="1200" b="1">
              <a:latin typeface="Tenorite" panose="00000500000000000000" pitchFamily="2" charset="0"/>
            </a:rPr>
            <a:t>Enseignement &amp; Formation</a:t>
          </a:r>
        </a:p>
      </dgm:t>
    </dgm:pt>
    <dgm:pt modelId="{59194D0D-F268-4ECA-9A30-BBDFED782D71}" type="parTrans" cxnId="{39B602A5-98FE-44C9-AD5A-6C9189F45F14}">
      <dgm:prSet/>
      <dgm:spPr/>
      <dgm:t>
        <a:bodyPr/>
        <a:lstStyle/>
        <a:p>
          <a:endParaRPr lang="fr-BE" sz="1200" b="0">
            <a:latin typeface="Tenorite" panose="00000500000000000000" pitchFamily="2" charset="0"/>
          </a:endParaRPr>
        </a:p>
      </dgm:t>
    </dgm:pt>
    <dgm:pt modelId="{A9800E3C-51DB-4835-A01D-8E560DBDA13A}" type="sibTrans" cxnId="{39B602A5-98FE-44C9-AD5A-6C9189F45F14}">
      <dgm:prSet/>
      <dgm:spPr/>
      <dgm:t>
        <a:bodyPr/>
        <a:lstStyle/>
        <a:p>
          <a:endParaRPr lang="fr-BE" sz="1200" b="0">
            <a:latin typeface="Tenorite" panose="00000500000000000000" pitchFamily="2" charset="0"/>
          </a:endParaRPr>
        </a:p>
      </dgm:t>
    </dgm:pt>
    <dgm:pt modelId="{5B5C6C3C-FEAD-45A5-8FB5-B4D5D6773E88}">
      <dgm:prSet custT="1"/>
      <dgm:spPr/>
      <dgm:t>
        <a:bodyPr/>
        <a:lstStyle/>
        <a:p>
          <a:pPr>
            <a:buFont typeface="Arial" panose="020B0604020202020204" pitchFamily="34" charset="0"/>
            <a:buChar char="•"/>
          </a:pPr>
          <a:r>
            <a:rPr lang="fr-BE" sz="1200" b="1">
              <a:latin typeface="Tenorite" panose="00000500000000000000" pitchFamily="2" charset="0"/>
            </a:rPr>
            <a:t>Enseignement</a:t>
          </a:r>
        </a:p>
      </dgm:t>
    </dgm:pt>
    <dgm:pt modelId="{1558DB5A-7E0C-48E3-80F3-084ED31D8734}" type="parTrans" cxnId="{A99748B0-21F0-4D2B-B1D9-87A834C9F4A7}">
      <dgm:prSet/>
      <dgm:spPr/>
      <dgm:t>
        <a:bodyPr/>
        <a:lstStyle/>
        <a:p>
          <a:endParaRPr lang="fr-BE" sz="1200" b="0">
            <a:latin typeface="Tenorite" panose="00000500000000000000" pitchFamily="2" charset="0"/>
          </a:endParaRPr>
        </a:p>
      </dgm:t>
    </dgm:pt>
    <dgm:pt modelId="{BB16BEA0-5D2A-406B-9C70-C9026278EAEC}" type="sibTrans" cxnId="{A99748B0-21F0-4D2B-B1D9-87A834C9F4A7}">
      <dgm:prSet/>
      <dgm:spPr/>
      <dgm:t>
        <a:bodyPr/>
        <a:lstStyle/>
        <a:p>
          <a:endParaRPr lang="fr-BE" sz="1200" b="0">
            <a:latin typeface="Tenorite" panose="00000500000000000000" pitchFamily="2" charset="0"/>
          </a:endParaRPr>
        </a:p>
      </dgm:t>
    </dgm:pt>
    <dgm:pt modelId="{0D0DF278-0785-4D05-AC25-C7C06D865269}">
      <dgm:prSet custT="1"/>
      <dgm:spPr/>
      <dgm:t>
        <a:bodyPr/>
        <a:lstStyle/>
        <a:p>
          <a:r>
            <a:rPr lang="fr-BE" sz="1200">
              <a:latin typeface="Tenorite" panose="00000500000000000000" pitchFamily="2" charset="0"/>
            </a:rPr>
            <a:t>31 opportunités d’emploi pour le métier</a:t>
          </a:r>
          <a:endParaRPr lang="fr-BE" sz="1200" b="0">
            <a:latin typeface="Tenorite" panose="00000500000000000000" pitchFamily="2" charset="0"/>
          </a:endParaRPr>
        </a:p>
      </dgm:t>
    </dgm:pt>
    <dgm:pt modelId="{6834D3AA-37C7-47BE-AB09-48B9807F518B}" type="parTrans" cxnId="{95F9F642-78B6-4B11-B7DB-E1AB5C5E55D1}">
      <dgm:prSet/>
      <dgm:spPr/>
      <dgm:t>
        <a:bodyPr/>
        <a:lstStyle/>
        <a:p>
          <a:endParaRPr lang="fr-BE" sz="1200">
            <a:latin typeface="Tenorite" panose="00000500000000000000" pitchFamily="2" charset="0"/>
          </a:endParaRPr>
        </a:p>
      </dgm:t>
    </dgm:pt>
    <dgm:pt modelId="{D8F0E968-5153-418F-9F8E-C16195FEEB8E}" type="sibTrans" cxnId="{95F9F642-78B6-4B11-B7DB-E1AB5C5E55D1}">
      <dgm:prSet/>
      <dgm:spPr/>
      <dgm:t>
        <a:bodyPr/>
        <a:lstStyle/>
        <a:p>
          <a:endParaRPr lang="fr-BE" sz="1200">
            <a:latin typeface="Tenorite" panose="00000500000000000000" pitchFamily="2" charset="0"/>
          </a:endParaRPr>
        </a:p>
      </dgm:t>
    </dgm:pt>
    <dgm:pt modelId="{80649C48-5394-4D11-9B56-5227073225C3}">
      <dgm:prSet custT="1"/>
      <dgm:spPr/>
      <dgm:t>
        <a:bodyPr/>
        <a:lstStyle/>
        <a:p>
          <a:pPr>
            <a:buFont typeface="Arial" panose="020B0604020202020204" pitchFamily="34" charset="0"/>
            <a:buNone/>
          </a:pPr>
          <a:endParaRPr lang="fr-BE" sz="1200" b="0">
            <a:latin typeface="Tenorite" panose="00000500000000000000" pitchFamily="2" charset="0"/>
          </a:endParaRPr>
        </a:p>
      </dgm:t>
    </dgm:pt>
    <dgm:pt modelId="{9618BC52-3F5E-42C2-BDF2-3E8A4CDF13B3}" type="parTrans" cxnId="{E0CFC150-626D-4D67-983F-CCF31D90C4F7}">
      <dgm:prSet/>
      <dgm:spPr/>
      <dgm:t>
        <a:bodyPr/>
        <a:lstStyle/>
        <a:p>
          <a:endParaRPr lang="fr-BE"/>
        </a:p>
      </dgm:t>
    </dgm:pt>
    <dgm:pt modelId="{13F733A9-585B-4A9A-8247-B3EA2EE28DC9}" type="sibTrans" cxnId="{E0CFC150-626D-4D67-983F-CCF31D90C4F7}">
      <dgm:prSet/>
      <dgm:spPr/>
      <dgm:t>
        <a:bodyPr/>
        <a:lstStyle/>
        <a:p>
          <a:endParaRPr lang="fr-BE"/>
        </a:p>
      </dgm:t>
    </dgm:pt>
    <dgm:pt modelId="{82C8A361-3AA6-4B0D-8147-05D344850708}">
      <dgm:prSet custT="1"/>
      <dgm:spPr/>
      <dgm:t>
        <a:bodyPr/>
        <a:lstStyle/>
        <a:p>
          <a:pPr>
            <a:buFont typeface="Arial" panose="020B0604020202020204" pitchFamily="34" charset="0"/>
            <a:buChar char="•"/>
          </a:pPr>
          <a:r>
            <a:rPr lang="fr-BE" sz="1200" b="0">
              <a:latin typeface="Tenorite" panose="00000500000000000000" pitchFamily="2" charset="0"/>
            </a:rPr>
            <a:t>Production profil SFMQ : 2018</a:t>
          </a:r>
        </a:p>
      </dgm:t>
    </dgm:pt>
    <dgm:pt modelId="{C1F60409-8232-4F21-80BB-DD056737FF9C}" type="parTrans" cxnId="{40049E97-5660-417F-8926-34EBC1508EEA}">
      <dgm:prSet/>
      <dgm:spPr/>
    </dgm:pt>
    <dgm:pt modelId="{B3E7E485-914A-4473-8272-325A7503CAC2}" type="sibTrans" cxnId="{40049E97-5660-417F-8926-34EBC1508EEA}">
      <dgm:prSet/>
      <dgm:spPr/>
    </dgm:pt>
    <dgm:pt modelId="{F65C5E99-7A22-4512-970E-19787169DE81}">
      <dgm:prSet custT="1"/>
      <dgm:spPr/>
      <dgm:t>
        <a:bodyPr/>
        <a:lstStyle/>
        <a:p>
          <a:r>
            <a:rPr lang="fr-BE" sz="1200" b="0">
              <a:latin typeface="Tenorite" panose="00000500000000000000" pitchFamily="2" charset="0"/>
            </a:rPr>
            <a:t>Métier porteur sur le marché de l’emploi wallon 2022</a:t>
          </a:r>
        </a:p>
      </dgm:t>
    </dgm:pt>
    <dgm:pt modelId="{869F1AA6-5697-4D55-A174-9296D005E9C3}" type="parTrans" cxnId="{2F8986D0-B13E-4F9E-B816-E02DE0A5725F}">
      <dgm:prSet/>
      <dgm:spPr/>
    </dgm:pt>
    <dgm:pt modelId="{078BE56E-0CCE-455B-A0C3-D70131438874}" type="sibTrans" cxnId="{2F8986D0-B13E-4F9E-B816-E02DE0A5725F}">
      <dgm:prSet/>
      <dgm:spPr/>
    </dgm:pt>
    <dgm:pt modelId="{BB6E6018-51C6-4670-9DA9-BFC1AAFAA304}">
      <dgm:prSet custT="1"/>
      <dgm:spPr/>
      <dgm:t>
        <a:bodyPr/>
        <a:lstStyle/>
        <a:p>
          <a:pPr>
            <a:buFont typeface="Arial" panose="020B0604020202020204" pitchFamily="34" charset="0"/>
            <a:buChar char="•"/>
          </a:pPr>
          <a:r>
            <a:rPr lang="fr-BE" sz="1200" b="0">
              <a:latin typeface="Tenorite" panose="00000500000000000000" pitchFamily="2" charset="0"/>
            </a:rPr>
            <a:t>Fermeture de la seule filière dans le PE</a:t>
          </a:r>
        </a:p>
      </dgm:t>
    </dgm:pt>
    <dgm:pt modelId="{7CCBF0C8-9033-4313-ABE4-F27E06837D09}" type="parTrans" cxnId="{4D8F5149-7D9D-4247-8209-489E77954D44}">
      <dgm:prSet/>
      <dgm:spPr/>
    </dgm:pt>
    <dgm:pt modelId="{FB0E5DC0-0C82-4431-83E4-62E799D1C72E}" type="sibTrans" cxnId="{4D8F5149-7D9D-4247-8209-489E77954D44}">
      <dgm:prSet/>
      <dgm:spPr/>
    </dgm:pt>
    <dgm:pt modelId="{E905C45D-8904-4445-81D9-DC2A79FFF1AF}" type="pres">
      <dgm:prSet presAssocID="{F480C943-7581-406E-977A-ACA1873C38A1}" presName="linear" presStyleCnt="0">
        <dgm:presLayoutVars>
          <dgm:dir/>
          <dgm:animLvl val="lvl"/>
          <dgm:resizeHandles val="exact"/>
        </dgm:presLayoutVars>
      </dgm:prSet>
      <dgm:spPr/>
    </dgm:pt>
    <dgm:pt modelId="{37A53378-419A-418A-94B9-E011FA298843}" type="pres">
      <dgm:prSet presAssocID="{71A938B8-01F9-4FCE-9754-8EFB318B7866}" presName="parentLin" presStyleCnt="0"/>
      <dgm:spPr/>
    </dgm:pt>
    <dgm:pt modelId="{F6D96878-840C-412D-9C4F-64CE96286ED8}" type="pres">
      <dgm:prSet presAssocID="{71A938B8-01F9-4FCE-9754-8EFB318B7866}" presName="parentLeftMargin" presStyleLbl="node1" presStyleIdx="0" presStyleCnt="3"/>
      <dgm:spPr/>
    </dgm:pt>
    <dgm:pt modelId="{5BBD3919-B024-4F7B-9EE2-573171197B7C}" type="pres">
      <dgm:prSet presAssocID="{71A938B8-01F9-4FCE-9754-8EFB318B7866}" presName="parentText" presStyleLbl="node1" presStyleIdx="0" presStyleCnt="3" custLinFactNeighborX="-369" custLinFactNeighborY="6067">
        <dgm:presLayoutVars>
          <dgm:chMax val="0"/>
          <dgm:bulletEnabled val="1"/>
        </dgm:presLayoutVars>
      </dgm:prSet>
      <dgm:spPr>
        <a:prstGeom prst="rect">
          <a:avLst/>
        </a:prstGeom>
      </dgm:spPr>
    </dgm:pt>
    <dgm:pt modelId="{D17027EE-3A04-40A8-A696-4A5F1DE3A63C}" type="pres">
      <dgm:prSet presAssocID="{71A938B8-01F9-4FCE-9754-8EFB318B7866}" presName="negativeSpace" presStyleCnt="0"/>
      <dgm:spPr/>
    </dgm:pt>
    <dgm:pt modelId="{D179D53C-CFEC-4B9A-89A2-56662B485ADA}" type="pres">
      <dgm:prSet presAssocID="{71A938B8-01F9-4FCE-9754-8EFB318B7866}" presName="childText" presStyleLbl="conFgAcc1" presStyleIdx="0" presStyleCnt="3">
        <dgm:presLayoutVars>
          <dgm:bulletEnabled val="1"/>
        </dgm:presLayoutVars>
      </dgm:prSet>
      <dgm:spPr/>
    </dgm:pt>
    <dgm:pt modelId="{1D1EDE13-BC9C-4116-B7CA-D2E1BE86585A}" type="pres">
      <dgm:prSet presAssocID="{2EA10CC2-B32F-417B-8029-AB318B4F98AB}" presName="spaceBetweenRectangles" presStyleCnt="0"/>
      <dgm:spPr/>
    </dgm:pt>
    <dgm:pt modelId="{6DEF3D16-E4D7-465D-B436-3595737D410F}" type="pres">
      <dgm:prSet presAssocID="{D7266EC2-0E33-4102-A70F-486E7183924E}" presName="parentLin" presStyleCnt="0"/>
      <dgm:spPr/>
    </dgm:pt>
    <dgm:pt modelId="{CC22C34E-9FD8-4692-A184-AA768350D20D}" type="pres">
      <dgm:prSet presAssocID="{D7266EC2-0E33-4102-A70F-486E7183924E}" presName="parentLeftMargin" presStyleLbl="node1" presStyleIdx="0" presStyleCnt="3"/>
      <dgm:spPr/>
    </dgm:pt>
    <dgm:pt modelId="{28EA0969-EACA-4ADB-9D89-FDA808C66823}" type="pres">
      <dgm:prSet presAssocID="{D7266EC2-0E33-4102-A70F-486E7183924E}" presName="parentText" presStyleLbl="node1" presStyleIdx="1" presStyleCnt="3" custLinFactNeighborX="-369" custLinFactNeighborY="3882">
        <dgm:presLayoutVars>
          <dgm:chMax val="0"/>
          <dgm:bulletEnabled val="1"/>
        </dgm:presLayoutVars>
      </dgm:prSet>
      <dgm:spPr>
        <a:prstGeom prst="rect">
          <a:avLst/>
        </a:prstGeom>
      </dgm:spPr>
    </dgm:pt>
    <dgm:pt modelId="{D86D57A7-BBA1-43E4-8C1B-2AE01775A600}" type="pres">
      <dgm:prSet presAssocID="{D7266EC2-0E33-4102-A70F-486E7183924E}" presName="negativeSpace" presStyleCnt="0"/>
      <dgm:spPr/>
    </dgm:pt>
    <dgm:pt modelId="{F52CB099-74EB-4255-8B6D-8B4A4049E4A7}" type="pres">
      <dgm:prSet presAssocID="{D7266EC2-0E33-4102-A70F-486E7183924E}" presName="childText" presStyleLbl="conFgAcc1" presStyleIdx="1" presStyleCnt="3" custLinFactNeighborX="-12173" custLinFactNeighborY="-9836">
        <dgm:presLayoutVars>
          <dgm:bulletEnabled val="1"/>
        </dgm:presLayoutVars>
      </dgm:prSet>
      <dgm:spPr/>
    </dgm:pt>
    <dgm:pt modelId="{48BCBD36-5A1E-44C9-9BDF-2313E97E53D4}" type="pres">
      <dgm:prSet presAssocID="{7541F751-226D-417D-B690-FD578D2B4F9B}" presName="spaceBetweenRectangles" presStyleCnt="0"/>
      <dgm:spPr/>
    </dgm:pt>
    <dgm:pt modelId="{693971E3-7336-489E-BB9B-2156DC0E0DB0}" type="pres">
      <dgm:prSet presAssocID="{08882D52-BC84-438C-B636-546BCA7C5108}" presName="parentLin" presStyleCnt="0"/>
      <dgm:spPr/>
    </dgm:pt>
    <dgm:pt modelId="{2A718D48-49F1-43AB-B6FF-3F456143A217}" type="pres">
      <dgm:prSet presAssocID="{08882D52-BC84-438C-B636-546BCA7C5108}" presName="parentLeftMargin" presStyleLbl="node1" presStyleIdx="1" presStyleCnt="3"/>
      <dgm:spPr/>
    </dgm:pt>
    <dgm:pt modelId="{7F47EDFF-66C8-4231-B9AA-A969EA7516FD}" type="pres">
      <dgm:prSet presAssocID="{08882D52-BC84-438C-B636-546BCA7C5108}" presName="parentText" presStyleLbl="node1" presStyleIdx="2" presStyleCnt="3">
        <dgm:presLayoutVars>
          <dgm:chMax val="0"/>
          <dgm:bulletEnabled val="1"/>
        </dgm:presLayoutVars>
      </dgm:prSet>
      <dgm:spPr>
        <a:prstGeom prst="rect">
          <a:avLst/>
        </a:prstGeom>
      </dgm:spPr>
    </dgm:pt>
    <dgm:pt modelId="{0BE5B423-0946-4E97-B4A3-EDF2D7647E09}" type="pres">
      <dgm:prSet presAssocID="{08882D52-BC84-438C-B636-546BCA7C5108}" presName="negativeSpace" presStyleCnt="0"/>
      <dgm:spPr/>
    </dgm:pt>
    <dgm:pt modelId="{5EB2F8B5-CA3F-4EBA-B566-21BA56026645}" type="pres">
      <dgm:prSet presAssocID="{08882D52-BC84-438C-B636-546BCA7C5108}" presName="childText" presStyleLbl="conFgAcc1" presStyleIdx="2" presStyleCnt="3">
        <dgm:presLayoutVars>
          <dgm:bulletEnabled val="1"/>
        </dgm:presLayoutVars>
      </dgm:prSet>
      <dgm:spPr/>
    </dgm:pt>
  </dgm:ptLst>
  <dgm:cxnLst>
    <dgm:cxn modelId="{64DC6505-0477-452F-80FB-196AAC8E38BF}" type="presOf" srcId="{71A938B8-01F9-4FCE-9754-8EFB318B7866}" destId="{5BBD3919-B024-4F7B-9EE2-573171197B7C}" srcOrd="1" destOrd="0" presId="urn:microsoft.com/office/officeart/2005/8/layout/list1"/>
    <dgm:cxn modelId="{BFE19C21-9D50-4ED0-ABB1-78FA96711784}" type="presOf" srcId="{82C8A361-3AA6-4B0D-8147-05D344850708}" destId="{5EB2F8B5-CA3F-4EBA-B566-21BA56026645}" srcOrd="0" destOrd="2" presId="urn:microsoft.com/office/officeart/2005/8/layout/list1"/>
    <dgm:cxn modelId="{7B35D721-7B19-4987-BE11-2B4D05D9EA26}" type="presOf" srcId="{08882D52-BC84-438C-B636-546BCA7C5108}" destId="{2A718D48-49F1-43AB-B6FF-3F456143A217}" srcOrd="0" destOrd="0" presId="urn:microsoft.com/office/officeart/2005/8/layout/list1"/>
    <dgm:cxn modelId="{EA3C395B-4DE9-4EB4-A6AC-BD8A29EBA669}" type="presOf" srcId="{80649C48-5394-4D11-9B56-5227073225C3}" destId="{5EB2F8B5-CA3F-4EBA-B566-21BA56026645}" srcOrd="0" destOrd="3" presId="urn:microsoft.com/office/officeart/2005/8/layout/list1"/>
    <dgm:cxn modelId="{7CCEFE5B-0495-4EA3-A61E-CECDA2CED75D}" type="presOf" srcId="{71A938B8-01F9-4FCE-9754-8EFB318B7866}" destId="{F6D96878-840C-412D-9C4F-64CE96286ED8}" srcOrd="0" destOrd="0" presId="urn:microsoft.com/office/officeart/2005/8/layout/list1"/>
    <dgm:cxn modelId="{95F9F642-78B6-4B11-B7DB-E1AB5C5E55D1}" srcId="{71A938B8-01F9-4FCE-9754-8EFB318B7866}" destId="{0D0DF278-0785-4D05-AC25-C7C06D865269}" srcOrd="0" destOrd="0" parTransId="{6834D3AA-37C7-47BE-AB09-48B9807F518B}" sibTransId="{D8F0E968-5153-418F-9F8E-C16195FEEB8E}"/>
    <dgm:cxn modelId="{1F090646-C679-441B-ACBE-4CA14A942CB0}" type="presOf" srcId="{D7266EC2-0E33-4102-A70F-486E7183924E}" destId="{28EA0969-EACA-4ADB-9D89-FDA808C66823}" srcOrd="1" destOrd="0" presId="urn:microsoft.com/office/officeart/2005/8/layout/list1"/>
    <dgm:cxn modelId="{4D8F5149-7D9D-4247-8209-489E77954D44}" srcId="{5B5C6C3C-FEAD-45A5-8FB5-B4D5D6773E88}" destId="{BB6E6018-51C6-4670-9DA9-BFC1AAFAA304}" srcOrd="0" destOrd="0" parTransId="{7CCBF0C8-9033-4313-ABE4-F27E06837D09}" sibTransId="{FB0E5DC0-0C82-4431-83E4-62E799D1C72E}"/>
    <dgm:cxn modelId="{C6550A4A-F760-4EC7-A4FA-A1FABFA130B9}" type="presOf" srcId="{5B5C6C3C-FEAD-45A5-8FB5-B4D5D6773E88}" destId="{5EB2F8B5-CA3F-4EBA-B566-21BA56026645}" srcOrd="0" destOrd="0" presId="urn:microsoft.com/office/officeart/2005/8/layout/list1"/>
    <dgm:cxn modelId="{1FDBA74D-960B-48AA-A0AA-4E160CA8E79F}" type="presOf" srcId="{0D0DF278-0785-4D05-AC25-C7C06D865269}" destId="{D179D53C-CFEC-4B9A-89A2-56662B485ADA}" srcOrd="0" destOrd="0" presId="urn:microsoft.com/office/officeart/2005/8/layout/list1"/>
    <dgm:cxn modelId="{E0CFC150-626D-4D67-983F-CCF31D90C4F7}" srcId="{08882D52-BC84-438C-B636-546BCA7C5108}" destId="{80649C48-5394-4D11-9B56-5227073225C3}" srcOrd="2" destOrd="0" parTransId="{9618BC52-3F5E-42C2-BDF2-3E8A4CDF13B3}" sibTransId="{13F733A9-585B-4A9A-8247-B3EA2EE28DC9}"/>
    <dgm:cxn modelId="{1F5EDD59-872F-48D1-B818-8AD3E1AC98A7}" type="presOf" srcId="{B0447F7F-13D7-4348-9F21-50E5D435B70B}" destId="{D179D53C-CFEC-4B9A-89A2-56662B485ADA}" srcOrd="0" destOrd="1" presId="urn:microsoft.com/office/officeart/2005/8/layout/list1"/>
    <dgm:cxn modelId="{C5673B82-BFE3-4D62-9617-A3D8C5B6D768}" type="presOf" srcId="{08882D52-BC84-438C-B636-546BCA7C5108}" destId="{7F47EDFF-66C8-4231-B9AA-A969EA7516FD}" srcOrd="1" destOrd="0" presId="urn:microsoft.com/office/officeart/2005/8/layout/list1"/>
    <dgm:cxn modelId="{AAEE0786-2E8A-4090-9752-4E6AC0267151}" srcId="{F480C943-7581-406E-977A-ACA1873C38A1}" destId="{71A938B8-01F9-4FCE-9754-8EFB318B7866}" srcOrd="0" destOrd="0" parTransId="{D5A7E6E6-151C-4156-91A4-0CD33C03493A}" sibTransId="{2EA10CC2-B32F-417B-8029-AB318B4F98AB}"/>
    <dgm:cxn modelId="{9E993F8D-B312-4648-855E-6B002B5E8C60}" srcId="{F480C943-7581-406E-977A-ACA1873C38A1}" destId="{D7266EC2-0E33-4102-A70F-486E7183924E}" srcOrd="1" destOrd="0" parTransId="{F229605C-70E4-4292-A4AE-8CDD4C25645E}" sibTransId="{7541F751-226D-417D-B690-FD578D2B4F9B}"/>
    <dgm:cxn modelId="{40049E97-5660-417F-8926-34EBC1508EEA}" srcId="{08882D52-BC84-438C-B636-546BCA7C5108}" destId="{82C8A361-3AA6-4B0D-8147-05D344850708}" srcOrd="1" destOrd="0" parTransId="{C1F60409-8232-4F21-80BB-DD056737FF9C}" sibTransId="{B3E7E485-914A-4473-8272-325A7503CAC2}"/>
    <dgm:cxn modelId="{39B602A5-98FE-44C9-AD5A-6C9189F45F14}" srcId="{F480C943-7581-406E-977A-ACA1873C38A1}" destId="{08882D52-BC84-438C-B636-546BCA7C5108}" srcOrd="2" destOrd="0" parTransId="{59194D0D-F268-4ECA-9A30-BBDFED782D71}" sibTransId="{A9800E3C-51DB-4835-A01D-8E560DBDA13A}"/>
    <dgm:cxn modelId="{A99748B0-21F0-4D2B-B1D9-87A834C9F4A7}" srcId="{08882D52-BC84-438C-B636-546BCA7C5108}" destId="{5B5C6C3C-FEAD-45A5-8FB5-B4D5D6773E88}" srcOrd="0" destOrd="0" parTransId="{1558DB5A-7E0C-48E3-80F3-084ED31D8734}" sibTransId="{BB16BEA0-5D2A-406B-9C70-C9026278EAEC}"/>
    <dgm:cxn modelId="{D68599C1-4A2A-4AF8-AFCB-73D052FABD5E}" type="presOf" srcId="{01216C2D-E798-41CE-A414-4F379B02F662}" destId="{F52CB099-74EB-4255-8B6D-8B4A4049E4A7}" srcOrd="0" destOrd="0" presId="urn:microsoft.com/office/officeart/2005/8/layout/list1"/>
    <dgm:cxn modelId="{3A3460C6-F1FC-45F1-8708-C6AD6AD3B7B4}" type="presOf" srcId="{F65C5E99-7A22-4512-970E-19787169DE81}" destId="{F52CB099-74EB-4255-8B6D-8B4A4049E4A7}" srcOrd="0" destOrd="1" presId="urn:microsoft.com/office/officeart/2005/8/layout/list1"/>
    <dgm:cxn modelId="{2F8986D0-B13E-4F9E-B816-E02DE0A5725F}" srcId="{D7266EC2-0E33-4102-A70F-486E7183924E}" destId="{F65C5E99-7A22-4512-970E-19787169DE81}" srcOrd="1" destOrd="0" parTransId="{869F1AA6-5697-4D55-A174-9296D005E9C3}" sibTransId="{078BE56E-0CCE-455B-A0C3-D70131438874}"/>
    <dgm:cxn modelId="{446635D6-17FD-40F1-BAD1-63DB4EEE1E0B}" srcId="{D7266EC2-0E33-4102-A70F-486E7183924E}" destId="{01216C2D-E798-41CE-A414-4F379B02F662}" srcOrd="0" destOrd="0" parTransId="{652C9E10-2AB4-4152-98CF-665D7E6BF373}" sibTransId="{F45F3FEB-D987-4510-BC6A-B952C7E15058}"/>
    <dgm:cxn modelId="{9DF33DE1-5F2A-40B5-8EFA-ED39745C4D89}" type="presOf" srcId="{BB6E6018-51C6-4670-9DA9-BFC1AAFAA304}" destId="{5EB2F8B5-CA3F-4EBA-B566-21BA56026645}" srcOrd="0" destOrd="1" presId="urn:microsoft.com/office/officeart/2005/8/layout/list1"/>
    <dgm:cxn modelId="{971B1BE4-DDD3-4137-8B78-211E9B7894D0}" srcId="{71A938B8-01F9-4FCE-9754-8EFB318B7866}" destId="{B0447F7F-13D7-4348-9F21-50E5D435B70B}" srcOrd="1" destOrd="0" parTransId="{888F97E3-4D5E-4052-938C-59A7BD5D1173}" sibTransId="{4B698647-07F8-4EEE-A392-E96AF764FE9C}"/>
    <dgm:cxn modelId="{1AC27FF6-F668-46D5-9577-6B42923FA84C}" type="presOf" srcId="{F480C943-7581-406E-977A-ACA1873C38A1}" destId="{E905C45D-8904-4445-81D9-DC2A79FFF1AF}" srcOrd="0" destOrd="0" presId="urn:microsoft.com/office/officeart/2005/8/layout/list1"/>
    <dgm:cxn modelId="{A726F0FE-F403-440A-A16B-0E2B45D2A8AD}" type="presOf" srcId="{D7266EC2-0E33-4102-A70F-486E7183924E}" destId="{CC22C34E-9FD8-4692-A184-AA768350D20D}" srcOrd="0" destOrd="0" presId="urn:microsoft.com/office/officeart/2005/8/layout/list1"/>
    <dgm:cxn modelId="{695D7A49-328E-4F8E-B936-E90130803190}" type="presParOf" srcId="{E905C45D-8904-4445-81D9-DC2A79FFF1AF}" destId="{37A53378-419A-418A-94B9-E011FA298843}" srcOrd="0" destOrd="0" presId="urn:microsoft.com/office/officeart/2005/8/layout/list1"/>
    <dgm:cxn modelId="{9A694A2E-0479-4EC6-B5E1-5B5E8AEB10EF}" type="presParOf" srcId="{37A53378-419A-418A-94B9-E011FA298843}" destId="{F6D96878-840C-412D-9C4F-64CE96286ED8}" srcOrd="0" destOrd="0" presId="urn:microsoft.com/office/officeart/2005/8/layout/list1"/>
    <dgm:cxn modelId="{5DBDAEB5-04DF-4852-AD1D-6628B2A419F0}" type="presParOf" srcId="{37A53378-419A-418A-94B9-E011FA298843}" destId="{5BBD3919-B024-4F7B-9EE2-573171197B7C}" srcOrd="1" destOrd="0" presId="urn:microsoft.com/office/officeart/2005/8/layout/list1"/>
    <dgm:cxn modelId="{58DE4587-2A38-44A6-A7B9-D8278136DEBC}" type="presParOf" srcId="{E905C45D-8904-4445-81D9-DC2A79FFF1AF}" destId="{D17027EE-3A04-40A8-A696-4A5F1DE3A63C}" srcOrd="1" destOrd="0" presId="urn:microsoft.com/office/officeart/2005/8/layout/list1"/>
    <dgm:cxn modelId="{EBA43896-A9BE-4D12-8C5B-C495C3F10622}" type="presParOf" srcId="{E905C45D-8904-4445-81D9-DC2A79FFF1AF}" destId="{D179D53C-CFEC-4B9A-89A2-56662B485ADA}" srcOrd="2" destOrd="0" presId="urn:microsoft.com/office/officeart/2005/8/layout/list1"/>
    <dgm:cxn modelId="{57EEC5F9-1908-4630-8FDF-100570459A9E}" type="presParOf" srcId="{E905C45D-8904-4445-81D9-DC2A79FFF1AF}" destId="{1D1EDE13-BC9C-4116-B7CA-D2E1BE86585A}" srcOrd="3" destOrd="0" presId="urn:microsoft.com/office/officeart/2005/8/layout/list1"/>
    <dgm:cxn modelId="{899A47BB-D1CC-4369-97AE-CF4CB29A7AFB}" type="presParOf" srcId="{E905C45D-8904-4445-81D9-DC2A79FFF1AF}" destId="{6DEF3D16-E4D7-465D-B436-3595737D410F}" srcOrd="4" destOrd="0" presId="urn:microsoft.com/office/officeart/2005/8/layout/list1"/>
    <dgm:cxn modelId="{E3F9E683-321C-4C62-A611-14C399AAD69A}" type="presParOf" srcId="{6DEF3D16-E4D7-465D-B436-3595737D410F}" destId="{CC22C34E-9FD8-4692-A184-AA768350D20D}" srcOrd="0" destOrd="0" presId="urn:microsoft.com/office/officeart/2005/8/layout/list1"/>
    <dgm:cxn modelId="{27806AC1-ACD8-4231-A067-B69103E00721}" type="presParOf" srcId="{6DEF3D16-E4D7-465D-B436-3595737D410F}" destId="{28EA0969-EACA-4ADB-9D89-FDA808C66823}" srcOrd="1" destOrd="0" presId="urn:microsoft.com/office/officeart/2005/8/layout/list1"/>
    <dgm:cxn modelId="{9EB43386-CDB6-41AD-9E4D-473C71FC239F}" type="presParOf" srcId="{E905C45D-8904-4445-81D9-DC2A79FFF1AF}" destId="{D86D57A7-BBA1-43E4-8C1B-2AE01775A600}" srcOrd="5" destOrd="0" presId="urn:microsoft.com/office/officeart/2005/8/layout/list1"/>
    <dgm:cxn modelId="{231C189E-55B5-4807-9C93-49E45E5BC69D}" type="presParOf" srcId="{E905C45D-8904-4445-81D9-DC2A79FFF1AF}" destId="{F52CB099-74EB-4255-8B6D-8B4A4049E4A7}" srcOrd="6" destOrd="0" presId="urn:microsoft.com/office/officeart/2005/8/layout/list1"/>
    <dgm:cxn modelId="{9AF9AB2F-1D03-45D6-8577-A2DD06E17A7C}" type="presParOf" srcId="{E905C45D-8904-4445-81D9-DC2A79FFF1AF}" destId="{48BCBD36-5A1E-44C9-9BDF-2313E97E53D4}" srcOrd="7" destOrd="0" presId="urn:microsoft.com/office/officeart/2005/8/layout/list1"/>
    <dgm:cxn modelId="{40B2E4FB-5613-4F04-AD3C-AE838684CEAC}" type="presParOf" srcId="{E905C45D-8904-4445-81D9-DC2A79FFF1AF}" destId="{693971E3-7336-489E-BB9B-2156DC0E0DB0}" srcOrd="8" destOrd="0" presId="urn:microsoft.com/office/officeart/2005/8/layout/list1"/>
    <dgm:cxn modelId="{DCD52AF8-7543-475A-9B5C-54489A51F281}" type="presParOf" srcId="{693971E3-7336-489E-BB9B-2156DC0E0DB0}" destId="{2A718D48-49F1-43AB-B6FF-3F456143A217}" srcOrd="0" destOrd="0" presId="urn:microsoft.com/office/officeart/2005/8/layout/list1"/>
    <dgm:cxn modelId="{43FD39EA-967A-47AA-BC68-6159ABCC632E}" type="presParOf" srcId="{693971E3-7336-489E-BB9B-2156DC0E0DB0}" destId="{7F47EDFF-66C8-4231-B9AA-A969EA7516FD}" srcOrd="1" destOrd="0" presId="urn:microsoft.com/office/officeart/2005/8/layout/list1"/>
    <dgm:cxn modelId="{D9A589A6-CCBA-4C97-9AEB-C7A6326D0D95}" type="presParOf" srcId="{E905C45D-8904-4445-81D9-DC2A79FFF1AF}" destId="{0BE5B423-0946-4E97-B4A3-EDF2D7647E09}" srcOrd="9" destOrd="0" presId="urn:microsoft.com/office/officeart/2005/8/layout/list1"/>
    <dgm:cxn modelId="{06C20FEE-99A9-426A-B1F5-DFCEDB38D30A}" type="presParOf" srcId="{E905C45D-8904-4445-81D9-DC2A79FFF1AF}" destId="{5EB2F8B5-CA3F-4EBA-B566-21BA56026645}"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F480C943-7581-406E-977A-ACA1873C38A1}" type="doc">
      <dgm:prSet loTypeId="urn:microsoft.com/office/officeart/2005/8/layout/list1" loCatId="list" qsTypeId="urn:microsoft.com/office/officeart/2005/8/quickstyle/simple1" qsCatId="simple" csTypeId="urn:microsoft.com/office/officeart/2005/8/colors/colorful5" csCatId="colorful" phldr="1"/>
      <dgm:spPr/>
      <dgm:t>
        <a:bodyPr/>
        <a:lstStyle/>
        <a:p>
          <a:endParaRPr lang="fr-BE"/>
        </a:p>
      </dgm:t>
    </dgm:pt>
    <dgm:pt modelId="{71A938B8-01F9-4FCE-9754-8EFB318B7866}">
      <dgm:prSet phldrT="[Texte]" custT="1"/>
      <dgm:spPr/>
      <dgm:t>
        <a:bodyPr/>
        <a:lstStyle/>
        <a:p>
          <a:r>
            <a:rPr lang="fr-BE" sz="1200" b="1">
              <a:latin typeface="Tenorite" panose="00000500000000000000" pitchFamily="2" charset="0"/>
            </a:rPr>
            <a:t>Opportunités d’emploi (Janvier 2022 à octobre 2022) </a:t>
          </a:r>
        </a:p>
      </dgm:t>
    </dgm:pt>
    <dgm:pt modelId="{D5A7E6E6-151C-4156-91A4-0CD33C03493A}" type="parTrans" cxnId="{AAEE0786-2E8A-4090-9752-4E6AC0267151}">
      <dgm:prSet/>
      <dgm:spPr/>
      <dgm:t>
        <a:bodyPr/>
        <a:lstStyle/>
        <a:p>
          <a:endParaRPr lang="fr-BE" sz="1200" b="0">
            <a:latin typeface="Tenorite" panose="00000500000000000000" pitchFamily="2" charset="0"/>
          </a:endParaRPr>
        </a:p>
      </dgm:t>
    </dgm:pt>
    <dgm:pt modelId="{2EA10CC2-B32F-417B-8029-AB318B4F98AB}" type="sibTrans" cxnId="{AAEE0786-2E8A-4090-9752-4E6AC0267151}">
      <dgm:prSet/>
      <dgm:spPr/>
      <dgm:t>
        <a:bodyPr/>
        <a:lstStyle/>
        <a:p>
          <a:endParaRPr lang="fr-BE" sz="1200" b="0">
            <a:latin typeface="Tenorite" panose="00000500000000000000" pitchFamily="2" charset="0"/>
          </a:endParaRPr>
        </a:p>
      </dgm:t>
    </dgm:pt>
    <dgm:pt modelId="{B0447F7F-13D7-4348-9F21-50E5D435B70B}">
      <dgm:prSet custT="1"/>
      <dgm:spPr/>
      <dgm:t>
        <a:bodyPr/>
        <a:lstStyle/>
        <a:p>
          <a:r>
            <a:rPr lang="fr-BE" sz="1200" b="0">
              <a:latin typeface="Tenorite" panose="00000500000000000000" pitchFamily="2" charset="0"/>
            </a:rPr>
            <a:t>Baisse des opportunités d’emploi gérées par Le Forem (929 OE publiées en 2021) </a:t>
          </a:r>
        </a:p>
      </dgm:t>
    </dgm:pt>
    <dgm:pt modelId="{888F97E3-4D5E-4052-938C-59A7BD5D1173}" type="parTrans" cxnId="{971B1BE4-DDD3-4137-8B78-211E9B7894D0}">
      <dgm:prSet/>
      <dgm:spPr/>
      <dgm:t>
        <a:bodyPr/>
        <a:lstStyle/>
        <a:p>
          <a:endParaRPr lang="fr-BE" sz="1200" b="0">
            <a:latin typeface="Tenorite" panose="00000500000000000000" pitchFamily="2" charset="0"/>
          </a:endParaRPr>
        </a:p>
      </dgm:t>
    </dgm:pt>
    <dgm:pt modelId="{4B698647-07F8-4EEE-A392-E96AF764FE9C}" type="sibTrans" cxnId="{971B1BE4-DDD3-4137-8B78-211E9B7894D0}">
      <dgm:prSet/>
      <dgm:spPr/>
      <dgm:t>
        <a:bodyPr/>
        <a:lstStyle/>
        <a:p>
          <a:endParaRPr lang="fr-BE" sz="1200" b="0">
            <a:latin typeface="Tenorite" panose="00000500000000000000" pitchFamily="2" charset="0"/>
          </a:endParaRPr>
        </a:p>
      </dgm:t>
    </dgm:pt>
    <dgm:pt modelId="{D7266EC2-0E33-4102-A70F-486E7183924E}">
      <dgm:prSet custT="1"/>
      <dgm:spPr/>
      <dgm:t>
        <a:bodyPr/>
        <a:lstStyle/>
        <a:p>
          <a:r>
            <a:rPr lang="fr-BE" sz="1200" b="1">
              <a:latin typeface="Tenorite" panose="00000500000000000000" pitchFamily="2" charset="0"/>
            </a:rPr>
            <a:t>Tension marché du travail</a:t>
          </a:r>
        </a:p>
      </dgm:t>
    </dgm:pt>
    <dgm:pt modelId="{F229605C-70E4-4292-A4AE-8CDD4C25645E}" type="parTrans" cxnId="{9E993F8D-B312-4648-855E-6B002B5E8C60}">
      <dgm:prSet/>
      <dgm:spPr/>
      <dgm:t>
        <a:bodyPr/>
        <a:lstStyle/>
        <a:p>
          <a:endParaRPr lang="fr-BE" sz="1200" b="0">
            <a:latin typeface="Tenorite" panose="00000500000000000000" pitchFamily="2" charset="0"/>
          </a:endParaRPr>
        </a:p>
      </dgm:t>
    </dgm:pt>
    <dgm:pt modelId="{7541F751-226D-417D-B690-FD578D2B4F9B}" type="sibTrans" cxnId="{9E993F8D-B312-4648-855E-6B002B5E8C60}">
      <dgm:prSet/>
      <dgm:spPr/>
      <dgm:t>
        <a:bodyPr/>
        <a:lstStyle/>
        <a:p>
          <a:endParaRPr lang="fr-BE" sz="1200" b="0">
            <a:latin typeface="Tenorite" panose="00000500000000000000" pitchFamily="2" charset="0"/>
          </a:endParaRPr>
        </a:p>
      </dgm:t>
    </dgm:pt>
    <dgm:pt modelId="{01216C2D-E798-41CE-A414-4F379B02F662}">
      <dgm:prSet custT="1"/>
      <dgm:spPr/>
      <dgm:t>
        <a:bodyPr/>
        <a:lstStyle/>
        <a:p>
          <a:r>
            <a:rPr lang="fr-BE" sz="1200" b="0">
              <a:latin typeface="Tenorite" panose="00000500000000000000" pitchFamily="2" charset="0"/>
            </a:rPr>
            <a:t>Métier en pénurie 2023 en Wallonie</a:t>
          </a:r>
        </a:p>
      </dgm:t>
    </dgm:pt>
    <dgm:pt modelId="{652C9E10-2AB4-4152-98CF-665D7E6BF373}" type="parTrans" cxnId="{446635D6-17FD-40F1-BAD1-63DB4EEE1E0B}">
      <dgm:prSet/>
      <dgm:spPr/>
      <dgm:t>
        <a:bodyPr/>
        <a:lstStyle/>
        <a:p>
          <a:endParaRPr lang="fr-BE" sz="1200" b="0">
            <a:latin typeface="Tenorite" panose="00000500000000000000" pitchFamily="2" charset="0"/>
          </a:endParaRPr>
        </a:p>
      </dgm:t>
    </dgm:pt>
    <dgm:pt modelId="{F45F3FEB-D987-4510-BC6A-B952C7E15058}" type="sibTrans" cxnId="{446635D6-17FD-40F1-BAD1-63DB4EEE1E0B}">
      <dgm:prSet/>
      <dgm:spPr/>
      <dgm:t>
        <a:bodyPr/>
        <a:lstStyle/>
        <a:p>
          <a:endParaRPr lang="fr-BE" sz="1200" b="0">
            <a:latin typeface="Tenorite" panose="00000500000000000000" pitchFamily="2" charset="0"/>
          </a:endParaRPr>
        </a:p>
      </dgm:t>
    </dgm:pt>
    <dgm:pt modelId="{08882D52-BC84-438C-B636-546BCA7C5108}">
      <dgm:prSet custT="1"/>
      <dgm:spPr/>
      <dgm:t>
        <a:bodyPr/>
        <a:lstStyle/>
        <a:p>
          <a:r>
            <a:rPr lang="fr-BE" sz="1200" b="1">
              <a:latin typeface="Tenorite" panose="00000500000000000000" pitchFamily="2" charset="0"/>
            </a:rPr>
            <a:t>Enseignement &amp; Formation</a:t>
          </a:r>
        </a:p>
      </dgm:t>
    </dgm:pt>
    <dgm:pt modelId="{59194D0D-F268-4ECA-9A30-BBDFED782D71}" type="parTrans" cxnId="{39B602A5-98FE-44C9-AD5A-6C9189F45F14}">
      <dgm:prSet/>
      <dgm:spPr/>
      <dgm:t>
        <a:bodyPr/>
        <a:lstStyle/>
        <a:p>
          <a:endParaRPr lang="fr-BE" sz="1200" b="0">
            <a:latin typeface="Tenorite" panose="00000500000000000000" pitchFamily="2" charset="0"/>
          </a:endParaRPr>
        </a:p>
      </dgm:t>
    </dgm:pt>
    <dgm:pt modelId="{A9800E3C-51DB-4835-A01D-8E560DBDA13A}" type="sibTrans" cxnId="{39B602A5-98FE-44C9-AD5A-6C9189F45F14}">
      <dgm:prSet/>
      <dgm:spPr/>
      <dgm:t>
        <a:bodyPr/>
        <a:lstStyle/>
        <a:p>
          <a:endParaRPr lang="fr-BE" sz="1200" b="0">
            <a:latin typeface="Tenorite" panose="00000500000000000000" pitchFamily="2" charset="0"/>
          </a:endParaRPr>
        </a:p>
      </dgm:t>
    </dgm:pt>
    <dgm:pt modelId="{5B5C6C3C-FEAD-45A5-8FB5-B4D5D6773E88}">
      <dgm:prSet custT="1"/>
      <dgm:spPr/>
      <dgm:t>
        <a:bodyPr/>
        <a:lstStyle/>
        <a:p>
          <a:pPr>
            <a:buFont typeface="Arial" panose="020B0604020202020204" pitchFamily="34" charset="0"/>
            <a:buChar char="•"/>
          </a:pPr>
          <a:r>
            <a:rPr lang="fr-BE" sz="1200" b="1">
              <a:latin typeface="Tenorite" panose="00000500000000000000" pitchFamily="2" charset="0"/>
            </a:rPr>
            <a:t>Enseignement</a:t>
          </a:r>
        </a:p>
      </dgm:t>
    </dgm:pt>
    <dgm:pt modelId="{1558DB5A-7E0C-48E3-80F3-084ED31D8734}" type="parTrans" cxnId="{A99748B0-21F0-4D2B-B1D9-87A834C9F4A7}">
      <dgm:prSet/>
      <dgm:spPr/>
      <dgm:t>
        <a:bodyPr/>
        <a:lstStyle/>
        <a:p>
          <a:endParaRPr lang="fr-BE" sz="1200" b="0">
            <a:latin typeface="Tenorite" panose="00000500000000000000" pitchFamily="2" charset="0"/>
          </a:endParaRPr>
        </a:p>
      </dgm:t>
    </dgm:pt>
    <dgm:pt modelId="{BB16BEA0-5D2A-406B-9C70-C9026278EAEC}" type="sibTrans" cxnId="{A99748B0-21F0-4D2B-B1D9-87A834C9F4A7}">
      <dgm:prSet/>
      <dgm:spPr/>
      <dgm:t>
        <a:bodyPr/>
        <a:lstStyle/>
        <a:p>
          <a:endParaRPr lang="fr-BE" sz="1200" b="0">
            <a:latin typeface="Tenorite" panose="00000500000000000000" pitchFamily="2" charset="0"/>
          </a:endParaRPr>
        </a:p>
      </dgm:t>
    </dgm:pt>
    <dgm:pt modelId="{0D0DF278-0785-4D05-AC25-C7C06D865269}">
      <dgm:prSet custT="1"/>
      <dgm:spPr/>
      <dgm:t>
        <a:bodyPr/>
        <a:lstStyle/>
        <a:p>
          <a:r>
            <a:rPr lang="fr-BE" sz="1200">
              <a:latin typeface="Tenorite" panose="00000500000000000000" pitchFamily="2" charset="0"/>
            </a:rPr>
            <a:t>803 opportunités d’emploi pour le métier</a:t>
          </a:r>
          <a:endParaRPr lang="fr-BE" sz="1200" b="0">
            <a:latin typeface="Tenorite" panose="00000500000000000000" pitchFamily="2" charset="0"/>
          </a:endParaRPr>
        </a:p>
      </dgm:t>
    </dgm:pt>
    <dgm:pt modelId="{6834D3AA-37C7-47BE-AB09-48B9807F518B}" type="parTrans" cxnId="{95F9F642-78B6-4B11-B7DB-E1AB5C5E55D1}">
      <dgm:prSet/>
      <dgm:spPr/>
      <dgm:t>
        <a:bodyPr/>
        <a:lstStyle/>
        <a:p>
          <a:endParaRPr lang="fr-BE" sz="1200">
            <a:latin typeface="Tenorite" panose="00000500000000000000" pitchFamily="2" charset="0"/>
          </a:endParaRPr>
        </a:p>
      </dgm:t>
    </dgm:pt>
    <dgm:pt modelId="{D8F0E968-5153-418F-9F8E-C16195FEEB8E}" type="sibTrans" cxnId="{95F9F642-78B6-4B11-B7DB-E1AB5C5E55D1}">
      <dgm:prSet/>
      <dgm:spPr/>
      <dgm:t>
        <a:bodyPr/>
        <a:lstStyle/>
        <a:p>
          <a:endParaRPr lang="fr-BE" sz="1200">
            <a:latin typeface="Tenorite" panose="00000500000000000000" pitchFamily="2" charset="0"/>
          </a:endParaRPr>
        </a:p>
      </dgm:t>
    </dgm:pt>
    <dgm:pt modelId="{80649C48-5394-4D11-9B56-5227073225C3}">
      <dgm:prSet custT="1"/>
      <dgm:spPr/>
      <dgm:t>
        <a:bodyPr/>
        <a:lstStyle/>
        <a:p>
          <a:pPr>
            <a:buFont typeface="Arial" panose="020B0604020202020204" pitchFamily="34" charset="0"/>
            <a:buNone/>
          </a:pPr>
          <a:endParaRPr lang="fr-BE" sz="1200" b="0">
            <a:latin typeface="Tenorite" panose="00000500000000000000" pitchFamily="2" charset="0"/>
          </a:endParaRPr>
        </a:p>
      </dgm:t>
    </dgm:pt>
    <dgm:pt modelId="{9618BC52-3F5E-42C2-BDF2-3E8A4CDF13B3}" type="parTrans" cxnId="{E0CFC150-626D-4D67-983F-CCF31D90C4F7}">
      <dgm:prSet/>
      <dgm:spPr/>
      <dgm:t>
        <a:bodyPr/>
        <a:lstStyle/>
        <a:p>
          <a:endParaRPr lang="fr-BE"/>
        </a:p>
      </dgm:t>
    </dgm:pt>
    <dgm:pt modelId="{13F733A9-585B-4A9A-8247-B3EA2EE28DC9}" type="sibTrans" cxnId="{E0CFC150-626D-4D67-983F-CCF31D90C4F7}">
      <dgm:prSet/>
      <dgm:spPr/>
      <dgm:t>
        <a:bodyPr/>
        <a:lstStyle/>
        <a:p>
          <a:endParaRPr lang="fr-BE"/>
        </a:p>
      </dgm:t>
    </dgm:pt>
    <dgm:pt modelId="{82C8A361-3AA6-4B0D-8147-05D344850708}">
      <dgm:prSet custT="1"/>
      <dgm:spPr/>
      <dgm:t>
        <a:bodyPr/>
        <a:lstStyle/>
        <a:p>
          <a:pPr>
            <a:buFont typeface="Arial" panose="020B0604020202020204" pitchFamily="34" charset="0"/>
            <a:buChar char="•"/>
          </a:pPr>
          <a:r>
            <a:rPr lang="fr-BE" sz="1200" b="0">
              <a:latin typeface="Tenorite" panose="00000500000000000000" pitchFamily="2" charset="0"/>
            </a:rPr>
            <a:t>Production profil SFMQ : 2013</a:t>
          </a:r>
        </a:p>
      </dgm:t>
    </dgm:pt>
    <dgm:pt modelId="{C1F60409-8232-4F21-80BB-DD056737FF9C}" type="parTrans" cxnId="{40049E97-5660-417F-8926-34EBC1508EEA}">
      <dgm:prSet/>
      <dgm:spPr/>
    </dgm:pt>
    <dgm:pt modelId="{B3E7E485-914A-4473-8272-325A7503CAC2}" type="sibTrans" cxnId="{40049E97-5660-417F-8926-34EBC1508EEA}">
      <dgm:prSet/>
      <dgm:spPr/>
    </dgm:pt>
    <dgm:pt modelId="{F65C5E99-7A22-4512-970E-19787169DE81}">
      <dgm:prSet custT="1"/>
      <dgm:spPr/>
      <dgm:t>
        <a:bodyPr/>
        <a:lstStyle/>
        <a:p>
          <a:r>
            <a:rPr lang="fr-BE" sz="1200" b="0">
              <a:latin typeface="Tenorite" panose="00000500000000000000" pitchFamily="2" charset="0"/>
            </a:rPr>
            <a:t>Métier porteur sur le marché de l’emploi wallon 2022</a:t>
          </a:r>
        </a:p>
      </dgm:t>
    </dgm:pt>
    <dgm:pt modelId="{869F1AA6-5697-4D55-A174-9296D005E9C3}" type="parTrans" cxnId="{2F8986D0-B13E-4F9E-B816-E02DE0A5725F}">
      <dgm:prSet/>
      <dgm:spPr/>
    </dgm:pt>
    <dgm:pt modelId="{078BE56E-0CCE-455B-A0C3-D70131438874}" type="sibTrans" cxnId="{2F8986D0-B13E-4F9E-B816-E02DE0A5725F}">
      <dgm:prSet/>
      <dgm:spPr/>
    </dgm:pt>
    <dgm:pt modelId="{BB6E6018-51C6-4670-9DA9-BFC1AAFAA304}">
      <dgm:prSet custT="1"/>
      <dgm:spPr/>
      <dgm:t>
        <a:bodyPr/>
        <a:lstStyle/>
        <a:p>
          <a:pPr>
            <a:buFont typeface="Arial" panose="020B0604020202020204" pitchFamily="34" charset="0"/>
            <a:buChar char="•"/>
          </a:pPr>
          <a:r>
            <a:rPr lang="fr-BE" sz="1200" b="0">
              <a:latin typeface="Tenorite" panose="00000500000000000000" pitchFamily="2" charset="0"/>
            </a:rPr>
            <a:t>2 filières de l’enseignement en difficulté de recrutement</a:t>
          </a:r>
        </a:p>
      </dgm:t>
    </dgm:pt>
    <dgm:pt modelId="{7CCBF0C8-9033-4313-ABE4-F27E06837D09}" type="parTrans" cxnId="{4D8F5149-7D9D-4247-8209-489E77954D44}">
      <dgm:prSet/>
      <dgm:spPr/>
    </dgm:pt>
    <dgm:pt modelId="{FB0E5DC0-0C82-4431-83E4-62E799D1C72E}" type="sibTrans" cxnId="{4D8F5149-7D9D-4247-8209-489E77954D44}">
      <dgm:prSet/>
      <dgm:spPr/>
    </dgm:pt>
    <dgm:pt modelId="{30296E1B-9653-4C20-9FD2-B05836895A0B}">
      <dgm:prSet custT="1"/>
      <dgm:spPr/>
      <dgm:t>
        <a:bodyPr/>
        <a:lstStyle/>
        <a:p>
          <a:pPr>
            <a:buFont typeface="Arial" panose="020B0604020202020204" pitchFamily="34" charset="0"/>
            <a:buChar char="•"/>
          </a:pPr>
          <a:r>
            <a:rPr lang="fr-BE" sz="1200" b="0">
              <a:latin typeface="Tenorite" panose="00000500000000000000" pitchFamily="2" charset="0"/>
            </a:rPr>
            <a:t>Mouvement dans les filières IFAPME</a:t>
          </a:r>
        </a:p>
      </dgm:t>
    </dgm:pt>
    <dgm:pt modelId="{EFAE2B32-8680-4D46-A780-D9D8CA969A9F}" type="parTrans" cxnId="{473AF2DA-C56B-41DD-B838-E819FB53706B}">
      <dgm:prSet/>
      <dgm:spPr/>
    </dgm:pt>
    <dgm:pt modelId="{D446AB77-E4BE-4EC6-88F7-DFFC2AD774D9}" type="sibTrans" cxnId="{473AF2DA-C56B-41DD-B838-E819FB53706B}">
      <dgm:prSet/>
      <dgm:spPr/>
    </dgm:pt>
    <dgm:pt modelId="{E905C45D-8904-4445-81D9-DC2A79FFF1AF}" type="pres">
      <dgm:prSet presAssocID="{F480C943-7581-406E-977A-ACA1873C38A1}" presName="linear" presStyleCnt="0">
        <dgm:presLayoutVars>
          <dgm:dir/>
          <dgm:animLvl val="lvl"/>
          <dgm:resizeHandles val="exact"/>
        </dgm:presLayoutVars>
      </dgm:prSet>
      <dgm:spPr/>
    </dgm:pt>
    <dgm:pt modelId="{37A53378-419A-418A-94B9-E011FA298843}" type="pres">
      <dgm:prSet presAssocID="{71A938B8-01F9-4FCE-9754-8EFB318B7866}" presName="parentLin" presStyleCnt="0"/>
      <dgm:spPr/>
    </dgm:pt>
    <dgm:pt modelId="{F6D96878-840C-412D-9C4F-64CE96286ED8}" type="pres">
      <dgm:prSet presAssocID="{71A938B8-01F9-4FCE-9754-8EFB318B7866}" presName="parentLeftMargin" presStyleLbl="node1" presStyleIdx="0" presStyleCnt="3"/>
      <dgm:spPr/>
    </dgm:pt>
    <dgm:pt modelId="{5BBD3919-B024-4F7B-9EE2-573171197B7C}" type="pres">
      <dgm:prSet presAssocID="{71A938B8-01F9-4FCE-9754-8EFB318B7866}" presName="parentText" presStyleLbl="node1" presStyleIdx="0" presStyleCnt="3" custLinFactNeighborX="-369" custLinFactNeighborY="6067">
        <dgm:presLayoutVars>
          <dgm:chMax val="0"/>
          <dgm:bulletEnabled val="1"/>
        </dgm:presLayoutVars>
      </dgm:prSet>
      <dgm:spPr>
        <a:prstGeom prst="rect">
          <a:avLst/>
        </a:prstGeom>
      </dgm:spPr>
    </dgm:pt>
    <dgm:pt modelId="{D17027EE-3A04-40A8-A696-4A5F1DE3A63C}" type="pres">
      <dgm:prSet presAssocID="{71A938B8-01F9-4FCE-9754-8EFB318B7866}" presName="negativeSpace" presStyleCnt="0"/>
      <dgm:spPr/>
    </dgm:pt>
    <dgm:pt modelId="{D179D53C-CFEC-4B9A-89A2-56662B485ADA}" type="pres">
      <dgm:prSet presAssocID="{71A938B8-01F9-4FCE-9754-8EFB318B7866}" presName="childText" presStyleLbl="conFgAcc1" presStyleIdx="0" presStyleCnt="3">
        <dgm:presLayoutVars>
          <dgm:bulletEnabled val="1"/>
        </dgm:presLayoutVars>
      </dgm:prSet>
      <dgm:spPr/>
    </dgm:pt>
    <dgm:pt modelId="{1D1EDE13-BC9C-4116-B7CA-D2E1BE86585A}" type="pres">
      <dgm:prSet presAssocID="{2EA10CC2-B32F-417B-8029-AB318B4F98AB}" presName="spaceBetweenRectangles" presStyleCnt="0"/>
      <dgm:spPr/>
    </dgm:pt>
    <dgm:pt modelId="{6DEF3D16-E4D7-465D-B436-3595737D410F}" type="pres">
      <dgm:prSet presAssocID="{D7266EC2-0E33-4102-A70F-486E7183924E}" presName="parentLin" presStyleCnt="0"/>
      <dgm:spPr/>
    </dgm:pt>
    <dgm:pt modelId="{CC22C34E-9FD8-4692-A184-AA768350D20D}" type="pres">
      <dgm:prSet presAssocID="{D7266EC2-0E33-4102-A70F-486E7183924E}" presName="parentLeftMargin" presStyleLbl="node1" presStyleIdx="0" presStyleCnt="3"/>
      <dgm:spPr/>
    </dgm:pt>
    <dgm:pt modelId="{28EA0969-EACA-4ADB-9D89-FDA808C66823}" type="pres">
      <dgm:prSet presAssocID="{D7266EC2-0E33-4102-A70F-486E7183924E}" presName="parentText" presStyleLbl="node1" presStyleIdx="1" presStyleCnt="3" custLinFactNeighborX="-369" custLinFactNeighborY="3882">
        <dgm:presLayoutVars>
          <dgm:chMax val="0"/>
          <dgm:bulletEnabled val="1"/>
        </dgm:presLayoutVars>
      </dgm:prSet>
      <dgm:spPr>
        <a:prstGeom prst="rect">
          <a:avLst/>
        </a:prstGeom>
      </dgm:spPr>
    </dgm:pt>
    <dgm:pt modelId="{D86D57A7-BBA1-43E4-8C1B-2AE01775A600}" type="pres">
      <dgm:prSet presAssocID="{D7266EC2-0E33-4102-A70F-486E7183924E}" presName="negativeSpace" presStyleCnt="0"/>
      <dgm:spPr/>
    </dgm:pt>
    <dgm:pt modelId="{F52CB099-74EB-4255-8B6D-8B4A4049E4A7}" type="pres">
      <dgm:prSet presAssocID="{D7266EC2-0E33-4102-A70F-486E7183924E}" presName="childText" presStyleLbl="conFgAcc1" presStyleIdx="1" presStyleCnt="3" custLinFactNeighborX="-12173" custLinFactNeighborY="-9836">
        <dgm:presLayoutVars>
          <dgm:bulletEnabled val="1"/>
        </dgm:presLayoutVars>
      </dgm:prSet>
      <dgm:spPr/>
    </dgm:pt>
    <dgm:pt modelId="{48BCBD36-5A1E-44C9-9BDF-2313E97E53D4}" type="pres">
      <dgm:prSet presAssocID="{7541F751-226D-417D-B690-FD578D2B4F9B}" presName="spaceBetweenRectangles" presStyleCnt="0"/>
      <dgm:spPr/>
    </dgm:pt>
    <dgm:pt modelId="{693971E3-7336-489E-BB9B-2156DC0E0DB0}" type="pres">
      <dgm:prSet presAssocID="{08882D52-BC84-438C-B636-546BCA7C5108}" presName="parentLin" presStyleCnt="0"/>
      <dgm:spPr/>
    </dgm:pt>
    <dgm:pt modelId="{2A718D48-49F1-43AB-B6FF-3F456143A217}" type="pres">
      <dgm:prSet presAssocID="{08882D52-BC84-438C-B636-546BCA7C5108}" presName="parentLeftMargin" presStyleLbl="node1" presStyleIdx="1" presStyleCnt="3"/>
      <dgm:spPr/>
    </dgm:pt>
    <dgm:pt modelId="{7F47EDFF-66C8-4231-B9AA-A969EA7516FD}" type="pres">
      <dgm:prSet presAssocID="{08882D52-BC84-438C-B636-546BCA7C5108}" presName="parentText" presStyleLbl="node1" presStyleIdx="2" presStyleCnt="3">
        <dgm:presLayoutVars>
          <dgm:chMax val="0"/>
          <dgm:bulletEnabled val="1"/>
        </dgm:presLayoutVars>
      </dgm:prSet>
      <dgm:spPr>
        <a:prstGeom prst="rect">
          <a:avLst/>
        </a:prstGeom>
      </dgm:spPr>
    </dgm:pt>
    <dgm:pt modelId="{0BE5B423-0946-4E97-B4A3-EDF2D7647E09}" type="pres">
      <dgm:prSet presAssocID="{08882D52-BC84-438C-B636-546BCA7C5108}" presName="negativeSpace" presStyleCnt="0"/>
      <dgm:spPr/>
    </dgm:pt>
    <dgm:pt modelId="{5EB2F8B5-CA3F-4EBA-B566-21BA56026645}" type="pres">
      <dgm:prSet presAssocID="{08882D52-BC84-438C-B636-546BCA7C5108}" presName="childText" presStyleLbl="conFgAcc1" presStyleIdx="2" presStyleCnt="3">
        <dgm:presLayoutVars>
          <dgm:bulletEnabled val="1"/>
        </dgm:presLayoutVars>
      </dgm:prSet>
      <dgm:spPr/>
    </dgm:pt>
  </dgm:ptLst>
  <dgm:cxnLst>
    <dgm:cxn modelId="{64DC6505-0477-452F-80FB-196AAC8E38BF}" type="presOf" srcId="{71A938B8-01F9-4FCE-9754-8EFB318B7866}" destId="{5BBD3919-B024-4F7B-9EE2-573171197B7C}" srcOrd="1" destOrd="0" presId="urn:microsoft.com/office/officeart/2005/8/layout/list1"/>
    <dgm:cxn modelId="{BFE19C21-9D50-4ED0-ABB1-78FA96711784}" type="presOf" srcId="{82C8A361-3AA6-4B0D-8147-05D344850708}" destId="{5EB2F8B5-CA3F-4EBA-B566-21BA56026645}" srcOrd="0" destOrd="3" presId="urn:microsoft.com/office/officeart/2005/8/layout/list1"/>
    <dgm:cxn modelId="{7B35D721-7B19-4987-BE11-2B4D05D9EA26}" type="presOf" srcId="{08882D52-BC84-438C-B636-546BCA7C5108}" destId="{2A718D48-49F1-43AB-B6FF-3F456143A217}" srcOrd="0" destOrd="0" presId="urn:microsoft.com/office/officeart/2005/8/layout/list1"/>
    <dgm:cxn modelId="{3C1B0D40-8721-47C7-A1C0-CBF483918218}" type="presOf" srcId="{30296E1B-9653-4C20-9FD2-B05836895A0B}" destId="{5EB2F8B5-CA3F-4EBA-B566-21BA56026645}" srcOrd="0" destOrd="2" presId="urn:microsoft.com/office/officeart/2005/8/layout/list1"/>
    <dgm:cxn modelId="{EA3C395B-4DE9-4EB4-A6AC-BD8A29EBA669}" type="presOf" srcId="{80649C48-5394-4D11-9B56-5227073225C3}" destId="{5EB2F8B5-CA3F-4EBA-B566-21BA56026645}" srcOrd="0" destOrd="4" presId="urn:microsoft.com/office/officeart/2005/8/layout/list1"/>
    <dgm:cxn modelId="{7CCEFE5B-0495-4EA3-A61E-CECDA2CED75D}" type="presOf" srcId="{71A938B8-01F9-4FCE-9754-8EFB318B7866}" destId="{F6D96878-840C-412D-9C4F-64CE96286ED8}" srcOrd="0" destOrd="0" presId="urn:microsoft.com/office/officeart/2005/8/layout/list1"/>
    <dgm:cxn modelId="{95F9F642-78B6-4B11-B7DB-E1AB5C5E55D1}" srcId="{71A938B8-01F9-4FCE-9754-8EFB318B7866}" destId="{0D0DF278-0785-4D05-AC25-C7C06D865269}" srcOrd="0" destOrd="0" parTransId="{6834D3AA-37C7-47BE-AB09-48B9807F518B}" sibTransId="{D8F0E968-5153-418F-9F8E-C16195FEEB8E}"/>
    <dgm:cxn modelId="{1F090646-C679-441B-ACBE-4CA14A942CB0}" type="presOf" srcId="{D7266EC2-0E33-4102-A70F-486E7183924E}" destId="{28EA0969-EACA-4ADB-9D89-FDA808C66823}" srcOrd="1" destOrd="0" presId="urn:microsoft.com/office/officeart/2005/8/layout/list1"/>
    <dgm:cxn modelId="{4D8F5149-7D9D-4247-8209-489E77954D44}" srcId="{5B5C6C3C-FEAD-45A5-8FB5-B4D5D6773E88}" destId="{BB6E6018-51C6-4670-9DA9-BFC1AAFAA304}" srcOrd="0" destOrd="0" parTransId="{7CCBF0C8-9033-4313-ABE4-F27E06837D09}" sibTransId="{FB0E5DC0-0C82-4431-83E4-62E799D1C72E}"/>
    <dgm:cxn modelId="{C6550A4A-F760-4EC7-A4FA-A1FABFA130B9}" type="presOf" srcId="{5B5C6C3C-FEAD-45A5-8FB5-B4D5D6773E88}" destId="{5EB2F8B5-CA3F-4EBA-B566-21BA56026645}" srcOrd="0" destOrd="0" presId="urn:microsoft.com/office/officeart/2005/8/layout/list1"/>
    <dgm:cxn modelId="{1FDBA74D-960B-48AA-A0AA-4E160CA8E79F}" type="presOf" srcId="{0D0DF278-0785-4D05-AC25-C7C06D865269}" destId="{D179D53C-CFEC-4B9A-89A2-56662B485ADA}" srcOrd="0" destOrd="0" presId="urn:microsoft.com/office/officeart/2005/8/layout/list1"/>
    <dgm:cxn modelId="{E0CFC150-626D-4D67-983F-CCF31D90C4F7}" srcId="{08882D52-BC84-438C-B636-546BCA7C5108}" destId="{80649C48-5394-4D11-9B56-5227073225C3}" srcOrd="3" destOrd="0" parTransId="{9618BC52-3F5E-42C2-BDF2-3E8A4CDF13B3}" sibTransId="{13F733A9-585B-4A9A-8247-B3EA2EE28DC9}"/>
    <dgm:cxn modelId="{1F5EDD59-872F-48D1-B818-8AD3E1AC98A7}" type="presOf" srcId="{B0447F7F-13D7-4348-9F21-50E5D435B70B}" destId="{D179D53C-CFEC-4B9A-89A2-56662B485ADA}" srcOrd="0" destOrd="1" presId="urn:microsoft.com/office/officeart/2005/8/layout/list1"/>
    <dgm:cxn modelId="{C5673B82-BFE3-4D62-9617-A3D8C5B6D768}" type="presOf" srcId="{08882D52-BC84-438C-B636-546BCA7C5108}" destId="{7F47EDFF-66C8-4231-B9AA-A969EA7516FD}" srcOrd="1" destOrd="0" presId="urn:microsoft.com/office/officeart/2005/8/layout/list1"/>
    <dgm:cxn modelId="{AAEE0786-2E8A-4090-9752-4E6AC0267151}" srcId="{F480C943-7581-406E-977A-ACA1873C38A1}" destId="{71A938B8-01F9-4FCE-9754-8EFB318B7866}" srcOrd="0" destOrd="0" parTransId="{D5A7E6E6-151C-4156-91A4-0CD33C03493A}" sibTransId="{2EA10CC2-B32F-417B-8029-AB318B4F98AB}"/>
    <dgm:cxn modelId="{9E993F8D-B312-4648-855E-6B002B5E8C60}" srcId="{F480C943-7581-406E-977A-ACA1873C38A1}" destId="{D7266EC2-0E33-4102-A70F-486E7183924E}" srcOrd="1" destOrd="0" parTransId="{F229605C-70E4-4292-A4AE-8CDD4C25645E}" sibTransId="{7541F751-226D-417D-B690-FD578D2B4F9B}"/>
    <dgm:cxn modelId="{40049E97-5660-417F-8926-34EBC1508EEA}" srcId="{08882D52-BC84-438C-B636-546BCA7C5108}" destId="{82C8A361-3AA6-4B0D-8147-05D344850708}" srcOrd="2" destOrd="0" parTransId="{C1F60409-8232-4F21-80BB-DD056737FF9C}" sibTransId="{B3E7E485-914A-4473-8272-325A7503CAC2}"/>
    <dgm:cxn modelId="{39B602A5-98FE-44C9-AD5A-6C9189F45F14}" srcId="{F480C943-7581-406E-977A-ACA1873C38A1}" destId="{08882D52-BC84-438C-B636-546BCA7C5108}" srcOrd="2" destOrd="0" parTransId="{59194D0D-F268-4ECA-9A30-BBDFED782D71}" sibTransId="{A9800E3C-51DB-4835-A01D-8E560DBDA13A}"/>
    <dgm:cxn modelId="{A99748B0-21F0-4D2B-B1D9-87A834C9F4A7}" srcId="{08882D52-BC84-438C-B636-546BCA7C5108}" destId="{5B5C6C3C-FEAD-45A5-8FB5-B4D5D6773E88}" srcOrd="0" destOrd="0" parTransId="{1558DB5A-7E0C-48E3-80F3-084ED31D8734}" sibTransId="{BB16BEA0-5D2A-406B-9C70-C9026278EAEC}"/>
    <dgm:cxn modelId="{D68599C1-4A2A-4AF8-AFCB-73D052FABD5E}" type="presOf" srcId="{01216C2D-E798-41CE-A414-4F379B02F662}" destId="{F52CB099-74EB-4255-8B6D-8B4A4049E4A7}" srcOrd="0" destOrd="0" presId="urn:microsoft.com/office/officeart/2005/8/layout/list1"/>
    <dgm:cxn modelId="{3A3460C6-F1FC-45F1-8708-C6AD6AD3B7B4}" type="presOf" srcId="{F65C5E99-7A22-4512-970E-19787169DE81}" destId="{F52CB099-74EB-4255-8B6D-8B4A4049E4A7}" srcOrd="0" destOrd="1" presId="urn:microsoft.com/office/officeart/2005/8/layout/list1"/>
    <dgm:cxn modelId="{2F8986D0-B13E-4F9E-B816-E02DE0A5725F}" srcId="{D7266EC2-0E33-4102-A70F-486E7183924E}" destId="{F65C5E99-7A22-4512-970E-19787169DE81}" srcOrd="1" destOrd="0" parTransId="{869F1AA6-5697-4D55-A174-9296D005E9C3}" sibTransId="{078BE56E-0CCE-455B-A0C3-D70131438874}"/>
    <dgm:cxn modelId="{446635D6-17FD-40F1-BAD1-63DB4EEE1E0B}" srcId="{D7266EC2-0E33-4102-A70F-486E7183924E}" destId="{01216C2D-E798-41CE-A414-4F379B02F662}" srcOrd="0" destOrd="0" parTransId="{652C9E10-2AB4-4152-98CF-665D7E6BF373}" sibTransId="{F45F3FEB-D987-4510-BC6A-B952C7E15058}"/>
    <dgm:cxn modelId="{473AF2DA-C56B-41DD-B838-E819FB53706B}" srcId="{08882D52-BC84-438C-B636-546BCA7C5108}" destId="{30296E1B-9653-4C20-9FD2-B05836895A0B}" srcOrd="1" destOrd="0" parTransId="{EFAE2B32-8680-4D46-A780-D9D8CA969A9F}" sibTransId="{D446AB77-E4BE-4EC6-88F7-DFFC2AD774D9}"/>
    <dgm:cxn modelId="{9DF33DE1-5F2A-40B5-8EFA-ED39745C4D89}" type="presOf" srcId="{BB6E6018-51C6-4670-9DA9-BFC1AAFAA304}" destId="{5EB2F8B5-CA3F-4EBA-B566-21BA56026645}" srcOrd="0" destOrd="1" presId="urn:microsoft.com/office/officeart/2005/8/layout/list1"/>
    <dgm:cxn modelId="{971B1BE4-DDD3-4137-8B78-211E9B7894D0}" srcId="{71A938B8-01F9-4FCE-9754-8EFB318B7866}" destId="{B0447F7F-13D7-4348-9F21-50E5D435B70B}" srcOrd="1" destOrd="0" parTransId="{888F97E3-4D5E-4052-938C-59A7BD5D1173}" sibTransId="{4B698647-07F8-4EEE-A392-E96AF764FE9C}"/>
    <dgm:cxn modelId="{1AC27FF6-F668-46D5-9577-6B42923FA84C}" type="presOf" srcId="{F480C943-7581-406E-977A-ACA1873C38A1}" destId="{E905C45D-8904-4445-81D9-DC2A79FFF1AF}" srcOrd="0" destOrd="0" presId="urn:microsoft.com/office/officeart/2005/8/layout/list1"/>
    <dgm:cxn modelId="{A726F0FE-F403-440A-A16B-0E2B45D2A8AD}" type="presOf" srcId="{D7266EC2-0E33-4102-A70F-486E7183924E}" destId="{CC22C34E-9FD8-4692-A184-AA768350D20D}" srcOrd="0" destOrd="0" presId="urn:microsoft.com/office/officeart/2005/8/layout/list1"/>
    <dgm:cxn modelId="{695D7A49-328E-4F8E-B936-E90130803190}" type="presParOf" srcId="{E905C45D-8904-4445-81D9-DC2A79FFF1AF}" destId="{37A53378-419A-418A-94B9-E011FA298843}" srcOrd="0" destOrd="0" presId="urn:microsoft.com/office/officeart/2005/8/layout/list1"/>
    <dgm:cxn modelId="{9A694A2E-0479-4EC6-B5E1-5B5E8AEB10EF}" type="presParOf" srcId="{37A53378-419A-418A-94B9-E011FA298843}" destId="{F6D96878-840C-412D-9C4F-64CE96286ED8}" srcOrd="0" destOrd="0" presId="urn:microsoft.com/office/officeart/2005/8/layout/list1"/>
    <dgm:cxn modelId="{5DBDAEB5-04DF-4852-AD1D-6628B2A419F0}" type="presParOf" srcId="{37A53378-419A-418A-94B9-E011FA298843}" destId="{5BBD3919-B024-4F7B-9EE2-573171197B7C}" srcOrd="1" destOrd="0" presId="urn:microsoft.com/office/officeart/2005/8/layout/list1"/>
    <dgm:cxn modelId="{58DE4587-2A38-44A6-A7B9-D8278136DEBC}" type="presParOf" srcId="{E905C45D-8904-4445-81D9-DC2A79FFF1AF}" destId="{D17027EE-3A04-40A8-A696-4A5F1DE3A63C}" srcOrd="1" destOrd="0" presId="urn:microsoft.com/office/officeart/2005/8/layout/list1"/>
    <dgm:cxn modelId="{EBA43896-A9BE-4D12-8C5B-C495C3F10622}" type="presParOf" srcId="{E905C45D-8904-4445-81D9-DC2A79FFF1AF}" destId="{D179D53C-CFEC-4B9A-89A2-56662B485ADA}" srcOrd="2" destOrd="0" presId="urn:microsoft.com/office/officeart/2005/8/layout/list1"/>
    <dgm:cxn modelId="{57EEC5F9-1908-4630-8FDF-100570459A9E}" type="presParOf" srcId="{E905C45D-8904-4445-81D9-DC2A79FFF1AF}" destId="{1D1EDE13-BC9C-4116-B7CA-D2E1BE86585A}" srcOrd="3" destOrd="0" presId="urn:microsoft.com/office/officeart/2005/8/layout/list1"/>
    <dgm:cxn modelId="{899A47BB-D1CC-4369-97AE-CF4CB29A7AFB}" type="presParOf" srcId="{E905C45D-8904-4445-81D9-DC2A79FFF1AF}" destId="{6DEF3D16-E4D7-465D-B436-3595737D410F}" srcOrd="4" destOrd="0" presId="urn:microsoft.com/office/officeart/2005/8/layout/list1"/>
    <dgm:cxn modelId="{E3F9E683-321C-4C62-A611-14C399AAD69A}" type="presParOf" srcId="{6DEF3D16-E4D7-465D-B436-3595737D410F}" destId="{CC22C34E-9FD8-4692-A184-AA768350D20D}" srcOrd="0" destOrd="0" presId="urn:microsoft.com/office/officeart/2005/8/layout/list1"/>
    <dgm:cxn modelId="{27806AC1-ACD8-4231-A067-B69103E00721}" type="presParOf" srcId="{6DEF3D16-E4D7-465D-B436-3595737D410F}" destId="{28EA0969-EACA-4ADB-9D89-FDA808C66823}" srcOrd="1" destOrd="0" presId="urn:microsoft.com/office/officeart/2005/8/layout/list1"/>
    <dgm:cxn modelId="{9EB43386-CDB6-41AD-9E4D-473C71FC239F}" type="presParOf" srcId="{E905C45D-8904-4445-81D9-DC2A79FFF1AF}" destId="{D86D57A7-BBA1-43E4-8C1B-2AE01775A600}" srcOrd="5" destOrd="0" presId="urn:microsoft.com/office/officeart/2005/8/layout/list1"/>
    <dgm:cxn modelId="{231C189E-55B5-4807-9C93-49E45E5BC69D}" type="presParOf" srcId="{E905C45D-8904-4445-81D9-DC2A79FFF1AF}" destId="{F52CB099-74EB-4255-8B6D-8B4A4049E4A7}" srcOrd="6" destOrd="0" presId="urn:microsoft.com/office/officeart/2005/8/layout/list1"/>
    <dgm:cxn modelId="{9AF9AB2F-1D03-45D6-8577-A2DD06E17A7C}" type="presParOf" srcId="{E905C45D-8904-4445-81D9-DC2A79FFF1AF}" destId="{48BCBD36-5A1E-44C9-9BDF-2313E97E53D4}" srcOrd="7" destOrd="0" presId="urn:microsoft.com/office/officeart/2005/8/layout/list1"/>
    <dgm:cxn modelId="{40B2E4FB-5613-4F04-AD3C-AE838684CEAC}" type="presParOf" srcId="{E905C45D-8904-4445-81D9-DC2A79FFF1AF}" destId="{693971E3-7336-489E-BB9B-2156DC0E0DB0}" srcOrd="8" destOrd="0" presId="urn:microsoft.com/office/officeart/2005/8/layout/list1"/>
    <dgm:cxn modelId="{DCD52AF8-7543-475A-9B5C-54489A51F281}" type="presParOf" srcId="{693971E3-7336-489E-BB9B-2156DC0E0DB0}" destId="{2A718D48-49F1-43AB-B6FF-3F456143A217}" srcOrd="0" destOrd="0" presId="urn:microsoft.com/office/officeart/2005/8/layout/list1"/>
    <dgm:cxn modelId="{43FD39EA-967A-47AA-BC68-6159ABCC632E}" type="presParOf" srcId="{693971E3-7336-489E-BB9B-2156DC0E0DB0}" destId="{7F47EDFF-66C8-4231-B9AA-A969EA7516FD}" srcOrd="1" destOrd="0" presId="urn:microsoft.com/office/officeart/2005/8/layout/list1"/>
    <dgm:cxn modelId="{D9A589A6-CCBA-4C97-9AEB-C7A6326D0D95}" type="presParOf" srcId="{E905C45D-8904-4445-81D9-DC2A79FFF1AF}" destId="{0BE5B423-0946-4E97-B4A3-EDF2D7647E09}" srcOrd="9" destOrd="0" presId="urn:microsoft.com/office/officeart/2005/8/layout/list1"/>
    <dgm:cxn modelId="{06C20FEE-99A9-426A-B1F5-DFCEDB38D30A}" type="presParOf" srcId="{E905C45D-8904-4445-81D9-DC2A79FFF1AF}" destId="{5EB2F8B5-CA3F-4EBA-B566-21BA56026645}"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F480C943-7581-406E-977A-ACA1873C38A1}" type="doc">
      <dgm:prSet loTypeId="urn:microsoft.com/office/officeart/2005/8/layout/list1" loCatId="list" qsTypeId="urn:microsoft.com/office/officeart/2005/8/quickstyle/simple1" qsCatId="simple" csTypeId="urn:microsoft.com/office/officeart/2005/8/colors/colorful5" csCatId="colorful" phldr="1"/>
      <dgm:spPr/>
      <dgm:t>
        <a:bodyPr/>
        <a:lstStyle/>
        <a:p>
          <a:endParaRPr lang="fr-BE"/>
        </a:p>
      </dgm:t>
    </dgm:pt>
    <dgm:pt modelId="{71A938B8-01F9-4FCE-9754-8EFB318B7866}">
      <dgm:prSet phldrT="[Texte]" custT="1"/>
      <dgm:spPr/>
      <dgm:t>
        <a:bodyPr/>
        <a:lstStyle/>
        <a:p>
          <a:r>
            <a:rPr lang="fr-BE" sz="1200" b="1">
              <a:latin typeface="Tenorite" panose="00000500000000000000" pitchFamily="2" charset="0"/>
            </a:rPr>
            <a:t>Opportunités d’emploi (Janvier 2022 à octobre 2022) </a:t>
          </a:r>
        </a:p>
      </dgm:t>
    </dgm:pt>
    <dgm:pt modelId="{D5A7E6E6-151C-4156-91A4-0CD33C03493A}" type="parTrans" cxnId="{AAEE0786-2E8A-4090-9752-4E6AC0267151}">
      <dgm:prSet/>
      <dgm:spPr/>
      <dgm:t>
        <a:bodyPr/>
        <a:lstStyle/>
        <a:p>
          <a:endParaRPr lang="fr-BE" sz="1200" b="0">
            <a:latin typeface="Tenorite" panose="00000500000000000000" pitchFamily="2" charset="0"/>
          </a:endParaRPr>
        </a:p>
      </dgm:t>
    </dgm:pt>
    <dgm:pt modelId="{2EA10CC2-B32F-417B-8029-AB318B4F98AB}" type="sibTrans" cxnId="{AAEE0786-2E8A-4090-9752-4E6AC0267151}">
      <dgm:prSet/>
      <dgm:spPr/>
      <dgm:t>
        <a:bodyPr/>
        <a:lstStyle/>
        <a:p>
          <a:endParaRPr lang="fr-BE" sz="1200" b="0">
            <a:latin typeface="Tenorite" panose="00000500000000000000" pitchFamily="2" charset="0"/>
          </a:endParaRPr>
        </a:p>
      </dgm:t>
    </dgm:pt>
    <dgm:pt modelId="{B0447F7F-13D7-4348-9F21-50E5D435B70B}">
      <dgm:prSet custT="1"/>
      <dgm:spPr/>
      <dgm:t>
        <a:bodyPr/>
        <a:lstStyle/>
        <a:p>
          <a:r>
            <a:rPr lang="fr-BE" sz="1200" b="0">
              <a:latin typeface="Tenorite" panose="00000500000000000000" pitchFamily="2" charset="0"/>
            </a:rPr>
            <a:t>Hausse des opportunités d’emploi gérées par Le Forem (86 OE publiées en 2021) </a:t>
          </a:r>
          <a:endParaRPr lang="fr-BE" sz="1200" b="0" dirty="0">
            <a:latin typeface="Tenorite" panose="00000500000000000000" pitchFamily="2" charset="0"/>
          </a:endParaRPr>
        </a:p>
      </dgm:t>
    </dgm:pt>
    <dgm:pt modelId="{888F97E3-4D5E-4052-938C-59A7BD5D1173}" type="parTrans" cxnId="{971B1BE4-DDD3-4137-8B78-211E9B7894D0}">
      <dgm:prSet/>
      <dgm:spPr/>
      <dgm:t>
        <a:bodyPr/>
        <a:lstStyle/>
        <a:p>
          <a:endParaRPr lang="fr-BE" sz="1200" b="0">
            <a:latin typeface="Tenorite" panose="00000500000000000000" pitchFamily="2" charset="0"/>
          </a:endParaRPr>
        </a:p>
      </dgm:t>
    </dgm:pt>
    <dgm:pt modelId="{4B698647-07F8-4EEE-A392-E96AF764FE9C}" type="sibTrans" cxnId="{971B1BE4-DDD3-4137-8B78-211E9B7894D0}">
      <dgm:prSet/>
      <dgm:spPr/>
      <dgm:t>
        <a:bodyPr/>
        <a:lstStyle/>
        <a:p>
          <a:endParaRPr lang="fr-BE" sz="1200" b="0">
            <a:latin typeface="Tenorite" panose="00000500000000000000" pitchFamily="2" charset="0"/>
          </a:endParaRPr>
        </a:p>
      </dgm:t>
    </dgm:pt>
    <dgm:pt modelId="{D7266EC2-0E33-4102-A70F-486E7183924E}">
      <dgm:prSet custT="1"/>
      <dgm:spPr/>
      <dgm:t>
        <a:bodyPr/>
        <a:lstStyle/>
        <a:p>
          <a:r>
            <a:rPr lang="fr-BE" sz="1200" b="1">
              <a:latin typeface="Tenorite" panose="00000500000000000000" pitchFamily="2" charset="0"/>
            </a:rPr>
            <a:t>Tension marché du travail</a:t>
          </a:r>
        </a:p>
      </dgm:t>
    </dgm:pt>
    <dgm:pt modelId="{F229605C-70E4-4292-A4AE-8CDD4C25645E}" type="parTrans" cxnId="{9E993F8D-B312-4648-855E-6B002B5E8C60}">
      <dgm:prSet/>
      <dgm:spPr/>
      <dgm:t>
        <a:bodyPr/>
        <a:lstStyle/>
        <a:p>
          <a:endParaRPr lang="fr-BE" sz="1200" b="0">
            <a:latin typeface="Tenorite" panose="00000500000000000000" pitchFamily="2" charset="0"/>
          </a:endParaRPr>
        </a:p>
      </dgm:t>
    </dgm:pt>
    <dgm:pt modelId="{7541F751-226D-417D-B690-FD578D2B4F9B}" type="sibTrans" cxnId="{9E993F8D-B312-4648-855E-6B002B5E8C60}">
      <dgm:prSet/>
      <dgm:spPr/>
      <dgm:t>
        <a:bodyPr/>
        <a:lstStyle/>
        <a:p>
          <a:endParaRPr lang="fr-BE" sz="1200" b="0">
            <a:latin typeface="Tenorite" panose="00000500000000000000" pitchFamily="2" charset="0"/>
          </a:endParaRPr>
        </a:p>
      </dgm:t>
    </dgm:pt>
    <dgm:pt modelId="{01216C2D-E798-41CE-A414-4F379B02F662}">
      <dgm:prSet custT="1"/>
      <dgm:spPr/>
      <dgm:t>
        <a:bodyPr/>
        <a:lstStyle/>
        <a:p>
          <a:r>
            <a:rPr lang="fr-BE" sz="1200" b="0">
              <a:latin typeface="Tenorite" panose="00000500000000000000" pitchFamily="2" charset="0"/>
            </a:rPr>
            <a:t>/</a:t>
          </a:r>
        </a:p>
      </dgm:t>
    </dgm:pt>
    <dgm:pt modelId="{652C9E10-2AB4-4152-98CF-665D7E6BF373}" type="parTrans" cxnId="{446635D6-17FD-40F1-BAD1-63DB4EEE1E0B}">
      <dgm:prSet/>
      <dgm:spPr/>
      <dgm:t>
        <a:bodyPr/>
        <a:lstStyle/>
        <a:p>
          <a:endParaRPr lang="fr-BE" sz="1200" b="0">
            <a:latin typeface="Tenorite" panose="00000500000000000000" pitchFamily="2" charset="0"/>
          </a:endParaRPr>
        </a:p>
      </dgm:t>
    </dgm:pt>
    <dgm:pt modelId="{F45F3FEB-D987-4510-BC6A-B952C7E15058}" type="sibTrans" cxnId="{446635D6-17FD-40F1-BAD1-63DB4EEE1E0B}">
      <dgm:prSet/>
      <dgm:spPr/>
      <dgm:t>
        <a:bodyPr/>
        <a:lstStyle/>
        <a:p>
          <a:endParaRPr lang="fr-BE" sz="1200" b="0">
            <a:latin typeface="Tenorite" panose="00000500000000000000" pitchFamily="2" charset="0"/>
          </a:endParaRPr>
        </a:p>
      </dgm:t>
    </dgm:pt>
    <dgm:pt modelId="{08882D52-BC84-438C-B636-546BCA7C5108}">
      <dgm:prSet custT="1"/>
      <dgm:spPr/>
      <dgm:t>
        <a:bodyPr/>
        <a:lstStyle/>
        <a:p>
          <a:r>
            <a:rPr lang="fr-BE" sz="1200" b="1">
              <a:latin typeface="Tenorite" panose="00000500000000000000" pitchFamily="2" charset="0"/>
            </a:rPr>
            <a:t>Enseignement &amp; Formation</a:t>
          </a:r>
        </a:p>
      </dgm:t>
    </dgm:pt>
    <dgm:pt modelId="{59194D0D-F268-4ECA-9A30-BBDFED782D71}" type="parTrans" cxnId="{39B602A5-98FE-44C9-AD5A-6C9189F45F14}">
      <dgm:prSet/>
      <dgm:spPr/>
      <dgm:t>
        <a:bodyPr/>
        <a:lstStyle/>
        <a:p>
          <a:endParaRPr lang="fr-BE" sz="1200" b="0">
            <a:latin typeface="Tenorite" panose="00000500000000000000" pitchFamily="2" charset="0"/>
          </a:endParaRPr>
        </a:p>
      </dgm:t>
    </dgm:pt>
    <dgm:pt modelId="{A9800E3C-51DB-4835-A01D-8E560DBDA13A}" type="sibTrans" cxnId="{39B602A5-98FE-44C9-AD5A-6C9189F45F14}">
      <dgm:prSet/>
      <dgm:spPr/>
      <dgm:t>
        <a:bodyPr/>
        <a:lstStyle/>
        <a:p>
          <a:endParaRPr lang="fr-BE" sz="1200" b="0">
            <a:latin typeface="Tenorite" panose="00000500000000000000" pitchFamily="2" charset="0"/>
          </a:endParaRPr>
        </a:p>
      </dgm:t>
    </dgm:pt>
    <dgm:pt modelId="{5B5C6C3C-FEAD-45A5-8FB5-B4D5D6773E88}">
      <dgm:prSet custT="1"/>
      <dgm:spPr/>
      <dgm:t>
        <a:bodyPr/>
        <a:lstStyle/>
        <a:p>
          <a:pPr>
            <a:buFont typeface="Arial" panose="020B0604020202020204" pitchFamily="34" charset="0"/>
            <a:buChar char="•"/>
          </a:pPr>
          <a:r>
            <a:rPr lang="fr-BE" sz="1200" b="1">
              <a:latin typeface="Tenorite" panose="00000500000000000000" pitchFamily="2" charset="0"/>
            </a:rPr>
            <a:t>Enseignement</a:t>
          </a:r>
        </a:p>
      </dgm:t>
    </dgm:pt>
    <dgm:pt modelId="{1558DB5A-7E0C-48E3-80F3-084ED31D8734}" type="parTrans" cxnId="{A99748B0-21F0-4D2B-B1D9-87A834C9F4A7}">
      <dgm:prSet/>
      <dgm:spPr/>
      <dgm:t>
        <a:bodyPr/>
        <a:lstStyle/>
        <a:p>
          <a:endParaRPr lang="fr-BE" sz="1200" b="0">
            <a:latin typeface="Tenorite" panose="00000500000000000000" pitchFamily="2" charset="0"/>
          </a:endParaRPr>
        </a:p>
      </dgm:t>
    </dgm:pt>
    <dgm:pt modelId="{BB16BEA0-5D2A-406B-9C70-C9026278EAEC}" type="sibTrans" cxnId="{A99748B0-21F0-4D2B-B1D9-87A834C9F4A7}">
      <dgm:prSet/>
      <dgm:spPr/>
      <dgm:t>
        <a:bodyPr/>
        <a:lstStyle/>
        <a:p>
          <a:endParaRPr lang="fr-BE" sz="1200" b="0">
            <a:latin typeface="Tenorite" panose="00000500000000000000" pitchFamily="2" charset="0"/>
          </a:endParaRPr>
        </a:p>
      </dgm:t>
    </dgm:pt>
    <dgm:pt modelId="{0D0DF278-0785-4D05-AC25-C7C06D865269}">
      <dgm:prSet custT="1"/>
      <dgm:spPr/>
      <dgm:t>
        <a:bodyPr/>
        <a:lstStyle/>
        <a:p>
          <a:r>
            <a:rPr lang="fr-BE" sz="1200">
              <a:latin typeface="Tenorite" panose="00000500000000000000" pitchFamily="2" charset="0"/>
            </a:rPr>
            <a:t>118 opportunités d’emploi pour le métier (majoritairement sur le métier de Staffeur-ornemaniste)</a:t>
          </a:r>
          <a:endParaRPr lang="fr-BE" sz="1200" b="0" dirty="0">
            <a:latin typeface="Tenorite" panose="00000500000000000000" pitchFamily="2" charset="0"/>
          </a:endParaRPr>
        </a:p>
      </dgm:t>
    </dgm:pt>
    <dgm:pt modelId="{6834D3AA-37C7-47BE-AB09-48B9807F518B}" type="parTrans" cxnId="{95F9F642-78B6-4B11-B7DB-E1AB5C5E55D1}">
      <dgm:prSet/>
      <dgm:spPr/>
      <dgm:t>
        <a:bodyPr/>
        <a:lstStyle/>
        <a:p>
          <a:endParaRPr lang="fr-BE" sz="1200">
            <a:latin typeface="Tenorite" panose="00000500000000000000" pitchFamily="2" charset="0"/>
          </a:endParaRPr>
        </a:p>
      </dgm:t>
    </dgm:pt>
    <dgm:pt modelId="{D8F0E968-5153-418F-9F8E-C16195FEEB8E}" type="sibTrans" cxnId="{95F9F642-78B6-4B11-B7DB-E1AB5C5E55D1}">
      <dgm:prSet/>
      <dgm:spPr/>
      <dgm:t>
        <a:bodyPr/>
        <a:lstStyle/>
        <a:p>
          <a:endParaRPr lang="fr-BE" sz="1200">
            <a:latin typeface="Tenorite" panose="00000500000000000000" pitchFamily="2" charset="0"/>
          </a:endParaRPr>
        </a:p>
      </dgm:t>
    </dgm:pt>
    <dgm:pt modelId="{80649C48-5394-4D11-9B56-5227073225C3}">
      <dgm:prSet custT="1"/>
      <dgm:spPr/>
      <dgm:t>
        <a:bodyPr/>
        <a:lstStyle/>
        <a:p>
          <a:pPr>
            <a:buFont typeface="Arial" panose="020B0604020202020204" pitchFamily="34" charset="0"/>
            <a:buNone/>
          </a:pPr>
          <a:endParaRPr lang="fr-BE" sz="1200" b="0">
            <a:latin typeface="Tenorite" panose="00000500000000000000" pitchFamily="2" charset="0"/>
          </a:endParaRPr>
        </a:p>
      </dgm:t>
    </dgm:pt>
    <dgm:pt modelId="{9618BC52-3F5E-42C2-BDF2-3E8A4CDF13B3}" type="parTrans" cxnId="{E0CFC150-626D-4D67-983F-CCF31D90C4F7}">
      <dgm:prSet/>
      <dgm:spPr/>
      <dgm:t>
        <a:bodyPr/>
        <a:lstStyle/>
        <a:p>
          <a:endParaRPr lang="fr-BE"/>
        </a:p>
      </dgm:t>
    </dgm:pt>
    <dgm:pt modelId="{13F733A9-585B-4A9A-8247-B3EA2EE28DC9}" type="sibTrans" cxnId="{E0CFC150-626D-4D67-983F-CCF31D90C4F7}">
      <dgm:prSet/>
      <dgm:spPr/>
      <dgm:t>
        <a:bodyPr/>
        <a:lstStyle/>
        <a:p>
          <a:endParaRPr lang="fr-BE"/>
        </a:p>
      </dgm:t>
    </dgm:pt>
    <dgm:pt modelId="{82C8A361-3AA6-4B0D-8147-05D344850708}">
      <dgm:prSet custT="1"/>
      <dgm:spPr/>
      <dgm:t>
        <a:bodyPr/>
        <a:lstStyle/>
        <a:p>
          <a:pPr>
            <a:buFont typeface="Arial" panose="020B0604020202020204" pitchFamily="34" charset="0"/>
            <a:buChar char="•"/>
          </a:pPr>
          <a:r>
            <a:rPr lang="fr-BE" sz="1200" b="0">
              <a:latin typeface="Tenorite" panose="00000500000000000000" pitchFamily="2" charset="0"/>
            </a:rPr>
            <a:t>Production profil SFMQ : 2019</a:t>
          </a:r>
        </a:p>
      </dgm:t>
    </dgm:pt>
    <dgm:pt modelId="{C1F60409-8232-4F21-80BB-DD056737FF9C}" type="parTrans" cxnId="{40049E97-5660-417F-8926-34EBC1508EEA}">
      <dgm:prSet/>
      <dgm:spPr/>
      <dgm:t>
        <a:bodyPr/>
        <a:lstStyle/>
        <a:p>
          <a:endParaRPr lang="fr-BE"/>
        </a:p>
      </dgm:t>
    </dgm:pt>
    <dgm:pt modelId="{B3E7E485-914A-4473-8272-325A7503CAC2}" type="sibTrans" cxnId="{40049E97-5660-417F-8926-34EBC1508EEA}">
      <dgm:prSet/>
      <dgm:spPr/>
      <dgm:t>
        <a:bodyPr/>
        <a:lstStyle/>
        <a:p>
          <a:endParaRPr lang="fr-BE"/>
        </a:p>
      </dgm:t>
    </dgm:pt>
    <dgm:pt modelId="{BB6E6018-51C6-4670-9DA9-BFC1AAFAA304}">
      <dgm:prSet custT="1"/>
      <dgm:spPr/>
      <dgm:t>
        <a:bodyPr/>
        <a:lstStyle/>
        <a:p>
          <a:pPr>
            <a:buFont typeface="Arial" panose="020B0604020202020204" pitchFamily="34" charset="0"/>
            <a:buChar char="•"/>
          </a:pPr>
          <a:r>
            <a:rPr lang="fr-BE" sz="1200" b="0">
              <a:latin typeface="Tenorite" panose="00000500000000000000" pitchFamily="2" charset="0"/>
            </a:rPr>
            <a:t>1 nouvelle filière à Soignies</a:t>
          </a:r>
        </a:p>
      </dgm:t>
    </dgm:pt>
    <dgm:pt modelId="{7CCBF0C8-9033-4313-ABE4-F27E06837D09}" type="parTrans" cxnId="{4D8F5149-7D9D-4247-8209-489E77954D44}">
      <dgm:prSet/>
      <dgm:spPr/>
      <dgm:t>
        <a:bodyPr/>
        <a:lstStyle/>
        <a:p>
          <a:endParaRPr lang="fr-BE"/>
        </a:p>
      </dgm:t>
    </dgm:pt>
    <dgm:pt modelId="{FB0E5DC0-0C82-4431-83E4-62E799D1C72E}" type="sibTrans" cxnId="{4D8F5149-7D9D-4247-8209-489E77954D44}">
      <dgm:prSet/>
      <dgm:spPr/>
      <dgm:t>
        <a:bodyPr/>
        <a:lstStyle/>
        <a:p>
          <a:endParaRPr lang="fr-BE"/>
        </a:p>
      </dgm:t>
    </dgm:pt>
    <dgm:pt modelId="{E905C45D-8904-4445-81D9-DC2A79FFF1AF}" type="pres">
      <dgm:prSet presAssocID="{F480C943-7581-406E-977A-ACA1873C38A1}" presName="linear" presStyleCnt="0">
        <dgm:presLayoutVars>
          <dgm:dir/>
          <dgm:animLvl val="lvl"/>
          <dgm:resizeHandles val="exact"/>
        </dgm:presLayoutVars>
      </dgm:prSet>
      <dgm:spPr/>
    </dgm:pt>
    <dgm:pt modelId="{37A53378-419A-418A-94B9-E011FA298843}" type="pres">
      <dgm:prSet presAssocID="{71A938B8-01F9-4FCE-9754-8EFB318B7866}" presName="parentLin" presStyleCnt="0"/>
      <dgm:spPr/>
    </dgm:pt>
    <dgm:pt modelId="{F6D96878-840C-412D-9C4F-64CE96286ED8}" type="pres">
      <dgm:prSet presAssocID="{71A938B8-01F9-4FCE-9754-8EFB318B7866}" presName="parentLeftMargin" presStyleLbl="node1" presStyleIdx="0" presStyleCnt="3"/>
      <dgm:spPr/>
    </dgm:pt>
    <dgm:pt modelId="{5BBD3919-B024-4F7B-9EE2-573171197B7C}" type="pres">
      <dgm:prSet presAssocID="{71A938B8-01F9-4FCE-9754-8EFB318B7866}" presName="parentText" presStyleLbl="node1" presStyleIdx="0" presStyleCnt="3" custLinFactNeighborX="-369" custLinFactNeighborY="6067">
        <dgm:presLayoutVars>
          <dgm:chMax val="0"/>
          <dgm:bulletEnabled val="1"/>
        </dgm:presLayoutVars>
      </dgm:prSet>
      <dgm:spPr>
        <a:prstGeom prst="rect">
          <a:avLst/>
        </a:prstGeom>
      </dgm:spPr>
    </dgm:pt>
    <dgm:pt modelId="{D17027EE-3A04-40A8-A696-4A5F1DE3A63C}" type="pres">
      <dgm:prSet presAssocID="{71A938B8-01F9-4FCE-9754-8EFB318B7866}" presName="negativeSpace" presStyleCnt="0"/>
      <dgm:spPr/>
    </dgm:pt>
    <dgm:pt modelId="{D179D53C-CFEC-4B9A-89A2-56662B485ADA}" type="pres">
      <dgm:prSet presAssocID="{71A938B8-01F9-4FCE-9754-8EFB318B7866}" presName="childText" presStyleLbl="conFgAcc1" presStyleIdx="0" presStyleCnt="3">
        <dgm:presLayoutVars>
          <dgm:bulletEnabled val="1"/>
        </dgm:presLayoutVars>
      </dgm:prSet>
      <dgm:spPr/>
    </dgm:pt>
    <dgm:pt modelId="{1D1EDE13-BC9C-4116-B7CA-D2E1BE86585A}" type="pres">
      <dgm:prSet presAssocID="{2EA10CC2-B32F-417B-8029-AB318B4F98AB}" presName="spaceBetweenRectangles" presStyleCnt="0"/>
      <dgm:spPr/>
    </dgm:pt>
    <dgm:pt modelId="{6DEF3D16-E4D7-465D-B436-3595737D410F}" type="pres">
      <dgm:prSet presAssocID="{D7266EC2-0E33-4102-A70F-486E7183924E}" presName="parentLin" presStyleCnt="0"/>
      <dgm:spPr/>
    </dgm:pt>
    <dgm:pt modelId="{CC22C34E-9FD8-4692-A184-AA768350D20D}" type="pres">
      <dgm:prSet presAssocID="{D7266EC2-0E33-4102-A70F-486E7183924E}" presName="parentLeftMargin" presStyleLbl="node1" presStyleIdx="0" presStyleCnt="3"/>
      <dgm:spPr/>
    </dgm:pt>
    <dgm:pt modelId="{28EA0969-EACA-4ADB-9D89-FDA808C66823}" type="pres">
      <dgm:prSet presAssocID="{D7266EC2-0E33-4102-A70F-486E7183924E}" presName="parentText" presStyleLbl="node1" presStyleIdx="1" presStyleCnt="3" custLinFactNeighborX="-369" custLinFactNeighborY="3882">
        <dgm:presLayoutVars>
          <dgm:chMax val="0"/>
          <dgm:bulletEnabled val="1"/>
        </dgm:presLayoutVars>
      </dgm:prSet>
      <dgm:spPr>
        <a:prstGeom prst="rect">
          <a:avLst/>
        </a:prstGeom>
      </dgm:spPr>
    </dgm:pt>
    <dgm:pt modelId="{D86D57A7-BBA1-43E4-8C1B-2AE01775A600}" type="pres">
      <dgm:prSet presAssocID="{D7266EC2-0E33-4102-A70F-486E7183924E}" presName="negativeSpace" presStyleCnt="0"/>
      <dgm:spPr/>
    </dgm:pt>
    <dgm:pt modelId="{F52CB099-74EB-4255-8B6D-8B4A4049E4A7}" type="pres">
      <dgm:prSet presAssocID="{D7266EC2-0E33-4102-A70F-486E7183924E}" presName="childText" presStyleLbl="conFgAcc1" presStyleIdx="1" presStyleCnt="3" custLinFactNeighborX="-12173" custLinFactNeighborY="-9836">
        <dgm:presLayoutVars>
          <dgm:bulletEnabled val="1"/>
        </dgm:presLayoutVars>
      </dgm:prSet>
      <dgm:spPr/>
    </dgm:pt>
    <dgm:pt modelId="{48BCBD36-5A1E-44C9-9BDF-2313E97E53D4}" type="pres">
      <dgm:prSet presAssocID="{7541F751-226D-417D-B690-FD578D2B4F9B}" presName="spaceBetweenRectangles" presStyleCnt="0"/>
      <dgm:spPr/>
    </dgm:pt>
    <dgm:pt modelId="{693971E3-7336-489E-BB9B-2156DC0E0DB0}" type="pres">
      <dgm:prSet presAssocID="{08882D52-BC84-438C-B636-546BCA7C5108}" presName="parentLin" presStyleCnt="0"/>
      <dgm:spPr/>
    </dgm:pt>
    <dgm:pt modelId="{2A718D48-49F1-43AB-B6FF-3F456143A217}" type="pres">
      <dgm:prSet presAssocID="{08882D52-BC84-438C-B636-546BCA7C5108}" presName="parentLeftMargin" presStyleLbl="node1" presStyleIdx="1" presStyleCnt="3"/>
      <dgm:spPr/>
    </dgm:pt>
    <dgm:pt modelId="{7F47EDFF-66C8-4231-B9AA-A969EA7516FD}" type="pres">
      <dgm:prSet presAssocID="{08882D52-BC84-438C-B636-546BCA7C5108}" presName="parentText" presStyleLbl="node1" presStyleIdx="2" presStyleCnt="3">
        <dgm:presLayoutVars>
          <dgm:chMax val="0"/>
          <dgm:bulletEnabled val="1"/>
        </dgm:presLayoutVars>
      </dgm:prSet>
      <dgm:spPr>
        <a:prstGeom prst="rect">
          <a:avLst/>
        </a:prstGeom>
      </dgm:spPr>
    </dgm:pt>
    <dgm:pt modelId="{0BE5B423-0946-4E97-B4A3-EDF2D7647E09}" type="pres">
      <dgm:prSet presAssocID="{08882D52-BC84-438C-B636-546BCA7C5108}" presName="negativeSpace" presStyleCnt="0"/>
      <dgm:spPr/>
    </dgm:pt>
    <dgm:pt modelId="{5EB2F8B5-CA3F-4EBA-B566-21BA56026645}" type="pres">
      <dgm:prSet presAssocID="{08882D52-BC84-438C-B636-546BCA7C5108}" presName="childText" presStyleLbl="conFgAcc1" presStyleIdx="2" presStyleCnt="3">
        <dgm:presLayoutVars>
          <dgm:bulletEnabled val="1"/>
        </dgm:presLayoutVars>
      </dgm:prSet>
      <dgm:spPr/>
    </dgm:pt>
  </dgm:ptLst>
  <dgm:cxnLst>
    <dgm:cxn modelId="{64DC6505-0477-452F-80FB-196AAC8E38BF}" type="presOf" srcId="{71A938B8-01F9-4FCE-9754-8EFB318B7866}" destId="{5BBD3919-B024-4F7B-9EE2-573171197B7C}" srcOrd="1" destOrd="0" presId="urn:microsoft.com/office/officeart/2005/8/layout/list1"/>
    <dgm:cxn modelId="{BFE19C21-9D50-4ED0-ABB1-78FA96711784}" type="presOf" srcId="{82C8A361-3AA6-4B0D-8147-05D344850708}" destId="{5EB2F8B5-CA3F-4EBA-B566-21BA56026645}" srcOrd="0" destOrd="2" presId="urn:microsoft.com/office/officeart/2005/8/layout/list1"/>
    <dgm:cxn modelId="{7B35D721-7B19-4987-BE11-2B4D05D9EA26}" type="presOf" srcId="{08882D52-BC84-438C-B636-546BCA7C5108}" destId="{2A718D48-49F1-43AB-B6FF-3F456143A217}" srcOrd="0" destOrd="0" presId="urn:microsoft.com/office/officeart/2005/8/layout/list1"/>
    <dgm:cxn modelId="{EA3C395B-4DE9-4EB4-A6AC-BD8A29EBA669}" type="presOf" srcId="{80649C48-5394-4D11-9B56-5227073225C3}" destId="{5EB2F8B5-CA3F-4EBA-B566-21BA56026645}" srcOrd="0" destOrd="3" presId="urn:microsoft.com/office/officeart/2005/8/layout/list1"/>
    <dgm:cxn modelId="{7CCEFE5B-0495-4EA3-A61E-CECDA2CED75D}" type="presOf" srcId="{71A938B8-01F9-4FCE-9754-8EFB318B7866}" destId="{F6D96878-840C-412D-9C4F-64CE96286ED8}" srcOrd="0" destOrd="0" presId="urn:microsoft.com/office/officeart/2005/8/layout/list1"/>
    <dgm:cxn modelId="{95F9F642-78B6-4B11-B7DB-E1AB5C5E55D1}" srcId="{71A938B8-01F9-4FCE-9754-8EFB318B7866}" destId="{0D0DF278-0785-4D05-AC25-C7C06D865269}" srcOrd="0" destOrd="0" parTransId="{6834D3AA-37C7-47BE-AB09-48B9807F518B}" sibTransId="{D8F0E968-5153-418F-9F8E-C16195FEEB8E}"/>
    <dgm:cxn modelId="{1F090646-C679-441B-ACBE-4CA14A942CB0}" type="presOf" srcId="{D7266EC2-0E33-4102-A70F-486E7183924E}" destId="{28EA0969-EACA-4ADB-9D89-FDA808C66823}" srcOrd="1" destOrd="0" presId="urn:microsoft.com/office/officeart/2005/8/layout/list1"/>
    <dgm:cxn modelId="{4D8F5149-7D9D-4247-8209-489E77954D44}" srcId="{5B5C6C3C-FEAD-45A5-8FB5-B4D5D6773E88}" destId="{BB6E6018-51C6-4670-9DA9-BFC1AAFAA304}" srcOrd="0" destOrd="0" parTransId="{7CCBF0C8-9033-4313-ABE4-F27E06837D09}" sibTransId="{FB0E5DC0-0C82-4431-83E4-62E799D1C72E}"/>
    <dgm:cxn modelId="{C6550A4A-F760-4EC7-A4FA-A1FABFA130B9}" type="presOf" srcId="{5B5C6C3C-FEAD-45A5-8FB5-B4D5D6773E88}" destId="{5EB2F8B5-CA3F-4EBA-B566-21BA56026645}" srcOrd="0" destOrd="0" presId="urn:microsoft.com/office/officeart/2005/8/layout/list1"/>
    <dgm:cxn modelId="{1FDBA74D-960B-48AA-A0AA-4E160CA8E79F}" type="presOf" srcId="{0D0DF278-0785-4D05-AC25-C7C06D865269}" destId="{D179D53C-CFEC-4B9A-89A2-56662B485ADA}" srcOrd="0" destOrd="0" presId="urn:microsoft.com/office/officeart/2005/8/layout/list1"/>
    <dgm:cxn modelId="{E0CFC150-626D-4D67-983F-CCF31D90C4F7}" srcId="{08882D52-BC84-438C-B636-546BCA7C5108}" destId="{80649C48-5394-4D11-9B56-5227073225C3}" srcOrd="2" destOrd="0" parTransId="{9618BC52-3F5E-42C2-BDF2-3E8A4CDF13B3}" sibTransId="{13F733A9-585B-4A9A-8247-B3EA2EE28DC9}"/>
    <dgm:cxn modelId="{1F5EDD59-872F-48D1-B818-8AD3E1AC98A7}" type="presOf" srcId="{B0447F7F-13D7-4348-9F21-50E5D435B70B}" destId="{D179D53C-CFEC-4B9A-89A2-56662B485ADA}" srcOrd="0" destOrd="1" presId="urn:microsoft.com/office/officeart/2005/8/layout/list1"/>
    <dgm:cxn modelId="{C5673B82-BFE3-4D62-9617-A3D8C5B6D768}" type="presOf" srcId="{08882D52-BC84-438C-B636-546BCA7C5108}" destId="{7F47EDFF-66C8-4231-B9AA-A969EA7516FD}" srcOrd="1" destOrd="0" presId="urn:microsoft.com/office/officeart/2005/8/layout/list1"/>
    <dgm:cxn modelId="{AAEE0786-2E8A-4090-9752-4E6AC0267151}" srcId="{F480C943-7581-406E-977A-ACA1873C38A1}" destId="{71A938B8-01F9-4FCE-9754-8EFB318B7866}" srcOrd="0" destOrd="0" parTransId="{D5A7E6E6-151C-4156-91A4-0CD33C03493A}" sibTransId="{2EA10CC2-B32F-417B-8029-AB318B4F98AB}"/>
    <dgm:cxn modelId="{9E993F8D-B312-4648-855E-6B002B5E8C60}" srcId="{F480C943-7581-406E-977A-ACA1873C38A1}" destId="{D7266EC2-0E33-4102-A70F-486E7183924E}" srcOrd="1" destOrd="0" parTransId="{F229605C-70E4-4292-A4AE-8CDD4C25645E}" sibTransId="{7541F751-226D-417D-B690-FD578D2B4F9B}"/>
    <dgm:cxn modelId="{40049E97-5660-417F-8926-34EBC1508EEA}" srcId="{08882D52-BC84-438C-B636-546BCA7C5108}" destId="{82C8A361-3AA6-4B0D-8147-05D344850708}" srcOrd="1" destOrd="0" parTransId="{C1F60409-8232-4F21-80BB-DD056737FF9C}" sibTransId="{B3E7E485-914A-4473-8272-325A7503CAC2}"/>
    <dgm:cxn modelId="{39B602A5-98FE-44C9-AD5A-6C9189F45F14}" srcId="{F480C943-7581-406E-977A-ACA1873C38A1}" destId="{08882D52-BC84-438C-B636-546BCA7C5108}" srcOrd="2" destOrd="0" parTransId="{59194D0D-F268-4ECA-9A30-BBDFED782D71}" sibTransId="{A9800E3C-51DB-4835-A01D-8E560DBDA13A}"/>
    <dgm:cxn modelId="{A99748B0-21F0-4D2B-B1D9-87A834C9F4A7}" srcId="{08882D52-BC84-438C-B636-546BCA7C5108}" destId="{5B5C6C3C-FEAD-45A5-8FB5-B4D5D6773E88}" srcOrd="0" destOrd="0" parTransId="{1558DB5A-7E0C-48E3-80F3-084ED31D8734}" sibTransId="{BB16BEA0-5D2A-406B-9C70-C9026278EAEC}"/>
    <dgm:cxn modelId="{D68599C1-4A2A-4AF8-AFCB-73D052FABD5E}" type="presOf" srcId="{01216C2D-E798-41CE-A414-4F379B02F662}" destId="{F52CB099-74EB-4255-8B6D-8B4A4049E4A7}" srcOrd="0" destOrd="0" presId="urn:microsoft.com/office/officeart/2005/8/layout/list1"/>
    <dgm:cxn modelId="{446635D6-17FD-40F1-BAD1-63DB4EEE1E0B}" srcId="{D7266EC2-0E33-4102-A70F-486E7183924E}" destId="{01216C2D-E798-41CE-A414-4F379B02F662}" srcOrd="0" destOrd="0" parTransId="{652C9E10-2AB4-4152-98CF-665D7E6BF373}" sibTransId="{F45F3FEB-D987-4510-BC6A-B952C7E15058}"/>
    <dgm:cxn modelId="{9DF33DE1-5F2A-40B5-8EFA-ED39745C4D89}" type="presOf" srcId="{BB6E6018-51C6-4670-9DA9-BFC1AAFAA304}" destId="{5EB2F8B5-CA3F-4EBA-B566-21BA56026645}" srcOrd="0" destOrd="1" presId="urn:microsoft.com/office/officeart/2005/8/layout/list1"/>
    <dgm:cxn modelId="{971B1BE4-DDD3-4137-8B78-211E9B7894D0}" srcId="{71A938B8-01F9-4FCE-9754-8EFB318B7866}" destId="{B0447F7F-13D7-4348-9F21-50E5D435B70B}" srcOrd="1" destOrd="0" parTransId="{888F97E3-4D5E-4052-938C-59A7BD5D1173}" sibTransId="{4B698647-07F8-4EEE-A392-E96AF764FE9C}"/>
    <dgm:cxn modelId="{1AC27FF6-F668-46D5-9577-6B42923FA84C}" type="presOf" srcId="{F480C943-7581-406E-977A-ACA1873C38A1}" destId="{E905C45D-8904-4445-81D9-DC2A79FFF1AF}" srcOrd="0" destOrd="0" presId="urn:microsoft.com/office/officeart/2005/8/layout/list1"/>
    <dgm:cxn modelId="{A726F0FE-F403-440A-A16B-0E2B45D2A8AD}" type="presOf" srcId="{D7266EC2-0E33-4102-A70F-486E7183924E}" destId="{CC22C34E-9FD8-4692-A184-AA768350D20D}" srcOrd="0" destOrd="0" presId="urn:microsoft.com/office/officeart/2005/8/layout/list1"/>
    <dgm:cxn modelId="{695D7A49-328E-4F8E-B936-E90130803190}" type="presParOf" srcId="{E905C45D-8904-4445-81D9-DC2A79FFF1AF}" destId="{37A53378-419A-418A-94B9-E011FA298843}" srcOrd="0" destOrd="0" presId="urn:microsoft.com/office/officeart/2005/8/layout/list1"/>
    <dgm:cxn modelId="{9A694A2E-0479-4EC6-B5E1-5B5E8AEB10EF}" type="presParOf" srcId="{37A53378-419A-418A-94B9-E011FA298843}" destId="{F6D96878-840C-412D-9C4F-64CE96286ED8}" srcOrd="0" destOrd="0" presId="urn:microsoft.com/office/officeart/2005/8/layout/list1"/>
    <dgm:cxn modelId="{5DBDAEB5-04DF-4852-AD1D-6628B2A419F0}" type="presParOf" srcId="{37A53378-419A-418A-94B9-E011FA298843}" destId="{5BBD3919-B024-4F7B-9EE2-573171197B7C}" srcOrd="1" destOrd="0" presId="urn:microsoft.com/office/officeart/2005/8/layout/list1"/>
    <dgm:cxn modelId="{58DE4587-2A38-44A6-A7B9-D8278136DEBC}" type="presParOf" srcId="{E905C45D-8904-4445-81D9-DC2A79FFF1AF}" destId="{D17027EE-3A04-40A8-A696-4A5F1DE3A63C}" srcOrd="1" destOrd="0" presId="urn:microsoft.com/office/officeart/2005/8/layout/list1"/>
    <dgm:cxn modelId="{EBA43896-A9BE-4D12-8C5B-C495C3F10622}" type="presParOf" srcId="{E905C45D-8904-4445-81D9-DC2A79FFF1AF}" destId="{D179D53C-CFEC-4B9A-89A2-56662B485ADA}" srcOrd="2" destOrd="0" presId="urn:microsoft.com/office/officeart/2005/8/layout/list1"/>
    <dgm:cxn modelId="{57EEC5F9-1908-4630-8FDF-100570459A9E}" type="presParOf" srcId="{E905C45D-8904-4445-81D9-DC2A79FFF1AF}" destId="{1D1EDE13-BC9C-4116-B7CA-D2E1BE86585A}" srcOrd="3" destOrd="0" presId="urn:microsoft.com/office/officeart/2005/8/layout/list1"/>
    <dgm:cxn modelId="{899A47BB-D1CC-4369-97AE-CF4CB29A7AFB}" type="presParOf" srcId="{E905C45D-8904-4445-81D9-DC2A79FFF1AF}" destId="{6DEF3D16-E4D7-465D-B436-3595737D410F}" srcOrd="4" destOrd="0" presId="urn:microsoft.com/office/officeart/2005/8/layout/list1"/>
    <dgm:cxn modelId="{E3F9E683-321C-4C62-A611-14C399AAD69A}" type="presParOf" srcId="{6DEF3D16-E4D7-465D-B436-3595737D410F}" destId="{CC22C34E-9FD8-4692-A184-AA768350D20D}" srcOrd="0" destOrd="0" presId="urn:microsoft.com/office/officeart/2005/8/layout/list1"/>
    <dgm:cxn modelId="{27806AC1-ACD8-4231-A067-B69103E00721}" type="presParOf" srcId="{6DEF3D16-E4D7-465D-B436-3595737D410F}" destId="{28EA0969-EACA-4ADB-9D89-FDA808C66823}" srcOrd="1" destOrd="0" presId="urn:microsoft.com/office/officeart/2005/8/layout/list1"/>
    <dgm:cxn modelId="{9EB43386-CDB6-41AD-9E4D-473C71FC239F}" type="presParOf" srcId="{E905C45D-8904-4445-81D9-DC2A79FFF1AF}" destId="{D86D57A7-BBA1-43E4-8C1B-2AE01775A600}" srcOrd="5" destOrd="0" presId="urn:microsoft.com/office/officeart/2005/8/layout/list1"/>
    <dgm:cxn modelId="{231C189E-55B5-4807-9C93-49E45E5BC69D}" type="presParOf" srcId="{E905C45D-8904-4445-81D9-DC2A79FFF1AF}" destId="{F52CB099-74EB-4255-8B6D-8B4A4049E4A7}" srcOrd="6" destOrd="0" presId="urn:microsoft.com/office/officeart/2005/8/layout/list1"/>
    <dgm:cxn modelId="{9AF9AB2F-1D03-45D6-8577-A2DD06E17A7C}" type="presParOf" srcId="{E905C45D-8904-4445-81D9-DC2A79FFF1AF}" destId="{48BCBD36-5A1E-44C9-9BDF-2313E97E53D4}" srcOrd="7" destOrd="0" presId="urn:microsoft.com/office/officeart/2005/8/layout/list1"/>
    <dgm:cxn modelId="{40B2E4FB-5613-4F04-AD3C-AE838684CEAC}" type="presParOf" srcId="{E905C45D-8904-4445-81D9-DC2A79FFF1AF}" destId="{693971E3-7336-489E-BB9B-2156DC0E0DB0}" srcOrd="8" destOrd="0" presId="urn:microsoft.com/office/officeart/2005/8/layout/list1"/>
    <dgm:cxn modelId="{DCD52AF8-7543-475A-9B5C-54489A51F281}" type="presParOf" srcId="{693971E3-7336-489E-BB9B-2156DC0E0DB0}" destId="{2A718D48-49F1-43AB-B6FF-3F456143A217}" srcOrd="0" destOrd="0" presId="urn:microsoft.com/office/officeart/2005/8/layout/list1"/>
    <dgm:cxn modelId="{43FD39EA-967A-47AA-BC68-6159ABCC632E}" type="presParOf" srcId="{693971E3-7336-489E-BB9B-2156DC0E0DB0}" destId="{7F47EDFF-66C8-4231-B9AA-A969EA7516FD}" srcOrd="1" destOrd="0" presId="urn:microsoft.com/office/officeart/2005/8/layout/list1"/>
    <dgm:cxn modelId="{D9A589A6-CCBA-4C97-9AEB-C7A6326D0D95}" type="presParOf" srcId="{E905C45D-8904-4445-81D9-DC2A79FFF1AF}" destId="{0BE5B423-0946-4E97-B4A3-EDF2D7647E09}" srcOrd="9" destOrd="0" presId="urn:microsoft.com/office/officeart/2005/8/layout/list1"/>
    <dgm:cxn modelId="{06C20FEE-99A9-426A-B1F5-DFCEDB38D30A}" type="presParOf" srcId="{E905C45D-8904-4445-81D9-DC2A79FFF1AF}" destId="{5EB2F8B5-CA3F-4EBA-B566-21BA56026645}"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F480C943-7581-406E-977A-ACA1873C38A1}" type="doc">
      <dgm:prSet loTypeId="urn:microsoft.com/office/officeart/2005/8/layout/list1" loCatId="list" qsTypeId="urn:microsoft.com/office/officeart/2005/8/quickstyle/simple1" qsCatId="simple" csTypeId="urn:microsoft.com/office/officeart/2005/8/colors/colorful5" csCatId="colorful" phldr="1"/>
      <dgm:spPr/>
      <dgm:t>
        <a:bodyPr/>
        <a:lstStyle/>
        <a:p>
          <a:endParaRPr lang="fr-BE"/>
        </a:p>
      </dgm:t>
    </dgm:pt>
    <dgm:pt modelId="{71A938B8-01F9-4FCE-9754-8EFB318B7866}">
      <dgm:prSet phldrT="[Texte]" custT="1"/>
      <dgm:spPr/>
      <dgm:t>
        <a:bodyPr/>
        <a:lstStyle/>
        <a:p>
          <a:r>
            <a:rPr lang="fr-BE" sz="1200" b="1">
              <a:latin typeface="Tenorite" panose="00000500000000000000" pitchFamily="2" charset="0"/>
            </a:rPr>
            <a:t>Opportunités d’emploi (Janvier 2022 à octobre 2022) </a:t>
          </a:r>
        </a:p>
      </dgm:t>
    </dgm:pt>
    <dgm:pt modelId="{D5A7E6E6-151C-4156-91A4-0CD33C03493A}" type="parTrans" cxnId="{AAEE0786-2E8A-4090-9752-4E6AC0267151}">
      <dgm:prSet/>
      <dgm:spPr/>
      <dgm:t>
        <a:bodyPr/>
        <a:lstStyle/>
        <a:p>
          <a:endParaRPr lang="fr-BE" sz="1200" b="0">
            <a:latin typeface="Tenorite" panose="00000500000000000000" pitchFamily="2" charset="0"/>
          </a:endParaRPr>
        </a:p>
      </dgm:t>
    </dgm:pt>
    <dgm:pt modelId="{2EA10CC2-B32F-417B-8029-AB318B4F98AB}" type="sibTrans" cxnId="{AAEE0786-2E8A-4090-9752-4E6AC0267151}">
      <dgm:prSet/>
      <dgm:spPr/>
      <dgm:t>
        <a:bodyPr/>
        <a:lstStyle/>
        <a:p>
          <a:endParaRPr lang="fr-BE" sz="1200" b="0">
            <a:latin typeface="Tenorite" panose="00000500000000000000" pitchFamily="2" charset="0"/>
          </a:endParaRPr>
        </a:p>
      </dgm:t>
    </dgm:pt>
    <dgm:pt modelId="{B0447F7F-13D7-4348-9F21-50E5D435B70B}">
      <dgm:prSet custT="1"/>
      <dgm:spPr/>
      <dgm:t>
        <a:bodyPr/>
        <a:lstStyle/>
        <a:p>
          <a:r>
            <a:rPr lang="fr-BE" sz="1200" b="0">
              <a:latin typeface="Tenorite" panose="00000500000000000000" pitchFamily="2" charset="0"/>
            </a:rPr>
            <a:t>Hausse des opportunités d’emploi gérées par Le Forem (20 OE publiées en 2021) </a:t>
          </a:r>
        </a:p>
      </dgm:t>
    </dgm:pt>
    <dgm:pt modelId="{888F97E3-4D5E-4052-938C-59A7BD5D1173}" type="parTrans" cxnId="{971B1BE4-DDD3-4137-8B78-211E9B7894D0}">
      <dgm:prSet/>
      <dgm:spPr/>
      <dgm:t>
        <a:bodyPr/>
        <a:lstStyle/>
        <a:p>
          <a:endParaRPr lang="fr-BE" sz="1200" b="0">
            <a:latin typeface="Tenorite" panose="00000500000000000000" pitchFamily="2" charset="0"/>
          </a:endParaRPr>
        </a:p>
      </dgm:t>
    </dgm:pt>
    <dgm:pt modelId="{4B698647-07F8-4EEE-A392-E96AF764FE9C}" type="sibTrans" cxnId="{971B1BE4-DDD3-4137-8B78-211E9B7894D0}">
      <dgm:prSet/>
      <dgm:spPr/>
      <dgm:t>
        <a:bodyPr/>
        <a:lstStyle/>
        <a:p>
          <a:endParaRPr lang="fr-BE" sz="1200" b="0">
            <a:latin typeface="Tenorite" panose="00000500000000000000" pitchFamily="2" charset="0"/>
          </a:endParaRPr>
        </a:p>
      </dgm:t>
    </dgm:pt>
    <dgm:pt modelId="{D7266EC2-0E33-4102-A70F-486E7183924E}">
      <dgm:prSet custT="1"/>
      <dgm:spPr/>
      <dgm:t>
        <a:bodyPr/>
        <a:lstStyle/>
        <a:p>
          <a:r>
            <a:rPr lang="fr-BE" sz="1200" b="1">
              <a:latin typeface="Tenorite" panose="00000500000000000000" pitchFamily="2" charset="0"/>
            </a:rPr>
            <a:t>Tension marché du travail</a:t>
          </a:r>
        </a:p>
      </dgm:t>
    </dgm:pt>
    <dgm:pt modelId="{F229605C-70E4-4292-A4AE-8CDD4C25645E}" type="parTrans" cxnId="{9E993F8D-B312-4648-855E-6B002B5E8C60}">
      <dgm:prSet/>
      <dgm:spPr/>
      <dgm:t>
        <a:bodyPr/>
        <a:lstStyle/>
        <a:p>
          <a:endParaRPr lang="fr-BE" sz="1200" b="0">
            <a:latin typeface="Tenorite" panose="00000500000000000000" pitchFamily="2" charset="0"/>
          </a:endParaRPr>
        </a:p>
      </dgm:t>
    </dgm:pt>
    <dgm:pt modelId="{7541F751-226D-417D-B690-FD578D2B4F9B}" type="sibTrans" cxnId="{9E993F8D-B312-4648-855E-6B002B5E8C60}">
      <dgm:prSet/>
      <dgm:spPr/>
      <dgm:t>
        <a:bodyPr/>
        <a:lstStyle/>
        <a:p>
          <a:endParaRPr lang="fr-BE" sz="1200" b="0">
            <a:latin typeface="Tenorite" panose="00000500000000000000" pitchFamily="2" charset="0"/>
          </a:endParaRPr>
        </a:p>
      </dgm:t>
    </dgm:pt>
    <dgm:pt modelId="{01216C2D-E798-41CE-A414-4F379B02F662}">
      <dgm:prSet custT="1"/>
      <dgm:spPr/>
      <dgm:t>
        <a:bodyPr/>
        <a:lstStyle/>
        <a:p>
          <a:r>
            <a:rPr lang="fr-BE" sz="1200" b="0">
              <a:latin typeface="Tenorite" panose="00000500000000000000" pitchFamily="2" charset="0"/>
            </a:rPr>
            <a:t>Métier en pénurie 2023 en Wallonie</a:t>
          </a:r>
        </a:p>
      </dgm:t>
    </dgm:pt>
    <dgm:pt modelId="{652C9E10-2AB4-4152-98CF-665D7E6BF373}" type="parTrans" cxnId="{446635D6-17FD-40F1-BAD1-63DB4EEE1E0B}">
      <dgm:prSet/>
      <dgm:spPr/>
      <dgm:t>
        <a:bodyPr/>
        <a:lstStyle/>
        <a:p>
          <a:endParaRPr lang="fr-BE" sz="1200" b="0">
            <a:latin typeface="Tenorite" panose="00000500000000000000" pitchFamily="2" charset="0"/>
          </a:endParaRPr>
        </a:p>
      </dgm:t>
    </dgm:pt>
    <dgm:pt modelId="{F45F3FEB-D987-4510-BC6A-B952C7E15058}" type="sibTrans" cxnId="{446635D6-17FD-40F1-BAD1-63DB4EEE1E0B}">
      <dgm:prSet/>
      <dgm:spPr/>
      <dgm:t>
        <a:bodyPr/>
        <a:lstStyle/>
        <a:p>
          <a:endParaRPr lang="fr-BE" sz="1200" b="0">
            <a:latin typeface="Tenorite" panose="00000500000000000000" pitchFamily="2" charset="0"/>
          </a:endParaRPr>
        </a:p>
      </dgm:t>
    </dgm:pt>
    <dgm:pt modelId="{08882D52-BC84-438C-B636-546BCA7C5108}">
      <dgm:prSet custT="1"/>
      <dgm:spPr/>
      <dgm:t>
        <a:bodyPr/>
        <a:lstStyle/>
        <a:p>
          <a:r>
            <a:rPr lang="fr-BE" sz="1200" b="1">
              <a:latin typeface="Tenorite" panose="00000500000000000000" pitchFamily="2" charset="0"/>
            </a:rPr>
            <a:t>Enseignement &amp; Formation</a:t>
          </a:r>
        </a:p>
      </dgm:t>
    </dgm:pt>
    <dgm:pt modelId="{59194D0D-F268-4ECA-9A30-BBDFED782D71}" type="parTrans" cxnId="{39B602A5-98FE-44C9-AD5A-6C9189F45F14}">
      <dgm:prSet/>
      <dgm:spPr/>
      <dgm:t>
        <a:bodyPr/>
        <a:lstStyle/>
        <a:p>
          <a:endParaRPr lang="fr-BE" sz="1200" b="0">
            <a:latin typeface="Tenorite" panose="00000500000000000000" pitchFamily="2" charset="0"/>
          </a:endParaRPr>
        </a:p>
      </dgm:t>
    </dgm:pt>
    <dgm:pt modelId="{A9800E3C-51DB-4835-A01D-8E560DBDA13A}" type="sibTrans" cxnId="{39B602A5-98FE-44C9-AD5A-6C9189F45F14}">
      <dgm:prSet/>
      <dgm:spPr/>
      <dgm:t>
        <a:bodyPr/>
        <a:lstStyle/>
        <a:p>
          <a:endParaRPr lang="fr-BE" sz="1200" b="0">
            <a:latin typeface="Tenorite" panose="00000500000000000000" pitchFamily="2" charset="0"/>
          </a:endParaRPr>
        </a:p>
      </dgm:t>
    </dgm:pt>
    <dgm:pt modelId="{5B5C6C3C-FEAD-45A5-8FB5-B4D5D6773E88}">
      <dgm:prSet custT="1"/>
      <dgm:spPr/>
      <dgm:t>
        <a:bodyPr/>
        <a:lstStyle/>
        <a:p>
          <a:pPr>
            <a:buFont typeface="Arial" panose="020B0604020202020204" pitchFamily="34" charset="0"/>
            <a:buChar char="•"/>
          </a:pPr>
          <a:r>
            <a:rPr lang="fr-BE" sz="1200" b="1">
              <a:latin typeface="Tenorite" panose="00000500000000000000" pitchFamily="2" charset="0"/>
            </a:rPr>
            <a:t>Pas de filière sur le bassin</a:t>
          </a:r>
          <a:endParaRPr lang="fr-BE" sz="1200" b="1" dirty="0">
            <a:latin typeface="Tenorite" panose="00000500000000000000" pitchFamily="2" charset="0"/>
          </a:endParaRPr>
        </a:p>
      </dgm:t>
    </dgm:pt>
    <dgm:pt modelId="{1558DB5A-7E0C-48E3-80F3-084ED31D8734}" type="parTrans" cxnId="{A99748B0-21F0-4D2B-B1D9-87A834C9F4A7}">
      <dgm:prSet/>
      <dgm:spPr/>
      <dgm:t>
        <a:bodyPr/>
        <a:lstStyle/>
        <a:p>
          <a:endParaRPr lang="fr-BE" sz="1200" b="0">
            <a:latin typeface="Tenorite" panose="00000500000000000000" pitchFamily="2" charset="0"/>
          </a:endParaRPr>
        </a:p>
      </dgm:t>
    </dgm:pt>
    <dgm:pt modelId="{BB16BEA0-5D2A-406B-9C70-C9026278EAEC}" type="sibTrans" cxnId="{A99748B0-21F0-4D2B-B1D9-87A834C9F4A7}">
      <dgm:prSet/>
      <dgm:spPr/>
      <dgm:t>
        <a:bodyPr/>
        <a:lstStyle/>
        <a:p>
          <a:endParaRPr lang="fr-BE" sz="1200" b="0">
            <a:latin typeface="Tenorite" panose="00000500000000000000" pitchFamily="2" charset="0"/>
          </a:endParaRPr>
        </a:p>
      </dgm:t>
    </dgm:pt>
    <dgm:pt modelId="{0D0DF278-0785-4D05-AC25-C7C06D865269}">
      <dgm:prSet custT="1"/>
      <dgm:spPr/>
      <dgm:t>
        <a:bodyPr/>
        <a:lstStyle/>
        <a:p>
          <a:r>
            <a:rPr lang="fr-BE" sz="1200">
              <a:latin typeface="Tenorite" panose="00000500000000000000" pitchFamily="2" charset="0"/>
            </a:rPr>
            <a:t>27 opportunités d’emploi pour le métier</a:t>
          </a:r>
          <a:endParaRPr lang="fr-BE" sz="1200" b="0">
            <a:latin typeface="Tenorite" panose="00000500000000000000" pitchFamily="2" charset="0"/>
          </a:endParaRPr>
        </a:p>
      </dgm:t>
    </dgm:pt>
    <dgm:pt modelId="{6834D3AA-37C7-47BE-AB09-48B9807F518B}" type="parTrans" cxnId="{95F9F642-78B6-4B11-B7DB-E1AB5C5E55D1}">
      <dgm:prSet/>
      <dgm:spPr/>
      <dgm:t>
        <a:bodyPr/>
        <a:lstStyle/>
        <a:p>
          <a:endParaRPr lang="fr-BE" sz="1200">
            <a:latin typeface="Tenorite" panose="00000500000000000000" pitchFamily="2" charset="0"/>
          </a:endParaRPr>
        </a:p>
      </dgm:t>
    </dgm:pt>
    <dgm:pt modelId="{D8F0E968-5153-418F-9F8E-C16195FEEB8E}" type="sibTrans" cxnId="{95F9F642-78B6-4B11-B7DB-E1AB5C5E55D1}">
      <dgm:prSet/>
      <dgm:spPr/>
      <dgm:t>
        <a:bodyPr/>
        <a:lstStyle/>
        <a:p>
          <a:endParaRPr lang="fr-BE" sz="1200">
            <a:latin typeface="Tenorite" panose="00000500000000000000" pitchFamily="2" charset="0"/>
          </a:endParaRPr>
        </a:p>
      </dgm:t>
    </dgm:pt>
    <dgm:pt modelId="{80649C48-5394-4D11-9B56-5227073225C3}">
      <dgm:prSet custT="1"/>
      <dgm:spPr/>
      <dgm:t>
        <a:bodyPr/>
        <a:lstStyle/>
        <a:p>
          <a:pPr>
            <a:buFont typeface="Arial" panose="020B0604020202020204" pitchFamily="34" charset="0"/>
            <a:buNone/>
          </a:pPr>
          <a:endParaRPr lang="fr-BE" sz="1200" b="0">
            <a:latin typeface="Tenorite" panose="00000500000000000000" pitchFamily="2" charset="0"/>
          </a:endParaRPr>
        </a:p>
      </dgm:t>
    </dgm:pt>
    <dgm:pt modelId="{9618BC52-3F5E-42C2-BDF2-3E8A4CDF13B3}" type="parTrans" cxnId="{E0CFC150-626D-4D67-983F-CCF31D90C4F7}">
      <dgm:prSet/>
      <dgm:spPr/>
      <dgm:t>
        <a:bodyPr/>
        <a:lstStyle/>
        <a:p>
          <a:endParaRPr lang="fr-BE"/>
        </a:p>
      </dgm:t>
    </dgm:pt>
    <dgm:pt modelId="{13F733A9-585B-4A9A-8247-B3EA2EE28DC9}" type="sibTrans" cxnId="{E0CFC150-626D-4D67-983F-CCF31D90C4F7}">
      <dgm:prSet/>
      <dgm:spPr/>
      <dgm:t>
        <a:bodyPr/>
        <a:lstStyle/>
        <a:p>
          <a:endParaRPr lang="fr-BE"/>
        </a:p>
      </dgm:t>
    </dgm:pt>
    <dgm:pt modelId="{F65C5E99-7A22-4512-970E-19787169DE81}">
      <dgm:prSet custT="1"/>
      <dgm:spPr/>
      <dgm:t>
        <a:bodyPr/>
        <a:lstStyle/>
        <a:p>
          <a:r>
            <a:rPr lang="fr-BE" sz="1200" b="0">
              <a:latin typeface="Tenorite" panose="00000500000000000000" pitchFamily="2" charset="0"/>
            </a:rPr>
            <a:t>Métier porteur sur le marché de l’emploi wallon 2022</a:t>
          </a:r>
        </a:p>
      </dgm:t>
    </dgm:pt>
    <dgm:pt modelId="{869F1AA6-5697-4D55-A174-9296D005E9C3}" type="parTrans" cxnId="{2F8986D0-B13E-4F9E-B816-E02DE0A5725F}">
      <dgm:prSet/>
      <dgm:spPr/>
      <dgm:t>
        <a:bodyPr/>
        <a:lstStyle/>
        <a:p>
          <a:endParaRPr lang="fr-BE"/>
        </a:p>
      </dgm:t>
    </dgm:pt>
    <dgm:pt modelId="{078BE56E-0CCE-455B-A0C3-D70131438874}" type="sibTrans" cxnId="{2F8986D0-B13E-4F9E-B816-E02DE0A5725F}">
      <dgm:prSet/>
      <dgm:spPr/>
      <dgm:t>
        <a:bodyPr/>
        <a:lstStyle/>
        <a:p>
          <a:endParaRPr lang="fr-BE"/>
        </a:p>
      </dgm:t>
    </dgm:pt>
    <dgm:pt modelId="{82C8A361-3AA6-4B0D-8147-05D344850708}">
      <dgm:prSet custT="1"/>
      <dgm:spPr/>
      <dgm:t>
        <a:bodyPr/>
        <a:lstStyle/>
        <a:p>
          <a:pPr>
            <a:buFont typeface="Arial" panose="020B0604020202020204" pitchFamily="34" charset="0"/>
            <a:buChar char="•"/>
          </a:pPr>
          <a:r>
            <a:rPr lang="fr-BE" sz="1200" b="0">
              <a:latin typeface="Tenorite" panose="00000500000000000000" pitchFamily="2" charset="0"/>
            </a:rPr>
            <a:t>Production profil SFMQ : 2018</a:t>
          </a:r>
        </a:p>
      </dgm:t>
    </dgm:pt>
    <dgm:pt modelId="{B3E7E485-914A-4473-8272-325A7503CAC2}" type="sibTrans" cxnId="{40049E97-5660-417F-8926-34EBC1508EEA}">
      <dgm:prSet/>
      <dgm:spPr/>
      <dgm:t>
        <a:bodyPr/>
        <a:lstStyle/>
        <a:p>
          <a:endParaRPr lang="fr-BE"/>
        </a:p>
      </dgm:t>
    </dgm:pt>
    <dgm:pt modelId="{C1F60409-8232-4F21-80BB-DD056737FF9C}" type="parTrans" cxnId="{40049E97-5660-417F-8926-34EBC1508EEA}">
      <dgm:prSet/>
      <dgm:spPr/>
      <dgm:t>
        <a:bodyPr/>
        <a:lstStyle/>
        <a:p>
          <a:endParaRPr lang="fr-BE"/>
        </a:p>
      </dgm:t>
    </dgm:pt>
    <dgm:pt modelId="{E905C45D-8904-4445-81D9-DC2A79FFF1AF}" type="pres">
      <dgm:prSet presAssocID="{F480C943-7581-406E-977A-ACA1873C38A1}" presName="linear" presStyleCnt="0">
        <dgm:presLayoutVars>
          <dgm:dir/>
          <dgm:animLvl val="lvl"/>
          <dgm:resizeHandles val="exact"/>
        </dgm:presLayoutVars>
      </dgm:prSet>
      <dgm:spPr/>
    </dgm:pt>
    <dgm:pt modelId="{37A53378-419A-418A-94B9-E011FA298843}" type="pres">
      <dgm:prSet presAssocID="{71A938B8-01F9-4FCE-9754-8EFB318B7866}" presName="parentLin" presStyleCnt="0"/>
      <dgm:spPr/>
    </dgm:pt>
    <dgm:pt modelId="{F6D96878-840C-412D-9C4F-64CE96286ED8}" type="pres">
      <dgm:prSet presAssocID="{71A938B8-01F9-4FCE-9754-8EFB318B7866}" presName="parentLeftMargin" presStyleLbl="node1" presStyleIdx="0" presStyleCnt="3"/>
      <dgm:spPr/>
    </dgm:pt>
    <dgm:pt modelId="{5BBD3919-B024-4F7B-9EE2-573171197B7C}" type="pres">
      <dgm:prSet presAssocID="{71A938B8-01F9-4FCE-9754-8EFB318B7866}" presName="parentText" presStyleLbl="node1" presStyleIdx="0" presStyleCnt="3" custLinFactNeighborX="-369" custLinFactNeighborY="6067">
        <dgm:presLayoutVars>
          <dgm:chMax val="0"/>
          <dgm:bulletEnabled val="1"/>
        </dgm:presLayoutVars>
      </dgm:prSet>
      <dgm:spPr>
        <a:prstGeom prst="rect">
          <a:avLst/>
        </a:prstGeom>
      </dgm:spPr>
    </dgm:pt>
    <dgm:pt modelId="{D17027EE-3A04-40A8-A696-4A5F1DE3A63C}" type="pres">
      <dgm:prSet presAssocID="{71A938B8-01F9-4FCE-9754-8EFB318B7866}" presName="negativeSpace" presStyleCnt="0"/>
      <dgm:spPr/>
    </dgm:pt>
    <dgm:pt modelId="{D179D53C-CFEC-4B9A-89A2-56662B485ADA}" type="pres">
      <dgm:prSet presAssocID="{71A938B8-01F9-4FCE-9754-8EFB318B7866}" presName="childText" presStyleLbl="conFgAcc1" presStyleIdx="0" presStyleCnt="3">
        <dgm:presLayoutVars>
          <dgm:bulletEnabled val="1"/>
        </dgm:presLayoutVars>
      </dgm:prSet>
      <dgm:spPr/>
    </dgm:pt>
    <dgm:pt modelId="{1D1EDE13-BC9C-4116-B7CA-D2E1BE86585A}" type="pres">
      <dgm:prSet presAssocID="{2EA10CC2-B32F-417B-8029-AB318B4F98AB}" presName="spaceBetweenRectangles" presStyleCnt="0"/>
      <dgm:spPr/>
    </dgm:pt>
    <dgm:pt modelId="{6DEF3D16-E4D7-465D-B436-3595737D410F}" type="pres">
      <dgm:prSet presAssocID="{D7266EC2-0E33-4102-A70F-486E7183924E}" presName="parentLin" presStyleCnt="0"/>
      <dgm:spPr/>
    </dgm:pt>
    <dgm:pt modelId="{CC22C34E-9FD8-4692-A184-AA768350D20D}" type="pres">
      <dgm:prSet presAssocID="{D7266EC2-0E33-4102-A70F-486E7183924E}" presName="parentLeftMargin" presStyleLbl="node1" presStyleIdx="0" presStyleCnt="3"/>
      <dgm:spPr/>
    </dgm:pt>
    <dgm:pt modelId="{28EA0969-EACA-4ADB-9D89-FDA808C66823}" type="pres">
      <dgm:prSet presAssocID="{D7266EC2-0E33-4102-A70F-486E7183924E}" presName="parentText" presStyleLbl="node1" presStyleIdx="1" presStyleCnt="3" custLinFactNeighborX="-369" custLinFactNeighborY="3882">
        <dgm:presLayoutVars>
          <dgm:chMax val="0"/>
          <dgm:bulletEnabled val="1"/>
        </dgm:presLayoutVars>
      </dgm:prSet>
      <dgm:spPr>
        <a:prstGeom prst="rect">
          <a:avLst/>
        </a:prstGeom>
      </dgm:spPr>
    </dgm:pt>
    <dgm:pt modelId="{D86D57A7-BBA1-43E4-8C1B-2AE01775A600}" type="pres">
      <dgm:prSet presAssocID="{D7266EC2-0E33-4102-A70F-486E7183924E}" presName="negativeSpace" presStyleCnt="0"/>
      <dgm:spPr/>
    </dgm:pt>
    <dgm:pt modelId="{F52CB099-74EB-4255-8B6D-8B4A4049E4A7}" type="pres">
      <dgm:prSet presAssocID="{D7266EC2-0E33-4102-A70F-486E7183924E}" presName="childText" presStyleLbl="conFgAcc1" presStyleIdx="1" presStyleCnt="3" custLinFactNeighborX="-12173" custLinFactNeighborY="-9836">
        <dgm:presLayoutVars>
          <dgm:bulletEnabled val="1"/>
        </dgm:presLayoutVars>
      </dgm:prSet>
      <dgm:spPr/>
    </dgm:pt>
    <dgm:pt modelId="{48BCBD36-5A1E-44C9-9BDF-2313E97E53D4}" type="pres">
      <dgm:prSet presAssocID="{7541F751-226D-417D-B690-FD578D2B4F9B}" presName="spaceBetweenRectangles" presStyleCnt="0"/>
      <dgm:spPr/>
    </dgm:pt>
    <dgm:pt modelId="{693971E3-7336-489E-BB9B-2156DC0E0DB0}" type="pres">
      <dgm:prSet presAssocID="{08882D52-BC84-438C-B636-546BCA7C5108}" presName="parentLin" presStyleCnt="0"/>
      <dgm:spPr/>
    </dgm:pt>
    <dgm:pt modelId="{2A718D48-49F1-43AB-B6FF-3F456143A217}" type="pres">
      <dgm:prSet presAssocID="{08882D52-BC84-438C-B636-546BCA7C5108}" presName="parentLeftMargin" presStyleLbl="node1" presStyleIdx="1" presStyleCnt="3"/>
      <dgm:spPr/>
    </dgm:pt>
    <dgm:pt modelId="{7F47EDFF-66C8-4231-B9AA-A969EA7516FD}" type="pres">
      <dgm:prSet presAssocID="{08882D52-BC84-438C-B636-546BCA7C5108}" presName="parentText" presStyleLbl="node1" presStyleIdx="2" presStyleCnt="3">
        <dgm:presLayoutVars>
          <dgm:chMax val="0"/>
          <dgm:bulletEnabled val="1"/>
        </dgm:presLayoutVars>
      </dgm:prSet>
      <dgm:spPr>
        <a:prstGeom prst="rect">
          <a:avLst/>
        </a:prstGeom>
      </dgm:spPr>
    </dgm:pt>
    <dgm:pt modelId="{0BE5B423-0946-4E97-B4A3-EDF2D7647E09}" type="pres">
      <dgm:prSet presAssocID="{08882D52-BC84-438C-B636-546BCA7C5108}" presName="negativeSpace" presStyleCnt="0"/>
      <dgm:spPr/>
    </dgm:pt>
    <dgm:pt modelId="{5EB2F8B5-CA3F-4EBA-B566-21BA56026645}" type="pres">
      <dgm:prSet presAssocID="{08882D52-BC84-438C-B636-546BCA7C5108}" presName="childText" presStyleLbl="conFgAcc1" presStyleIdx="2" presStyleCnt="3">
        <dgm:presLayoutVars>
          <dgm:bulletEnabled val="1"/>
        </dgm:presLayoutVars>
      </dgm:prSet>
      <dgm:spPr/>
    </dgm:pt>
  </dgm:ptLst>
  <dgm:cxnLst>
    <dgm:cxn modelId="{64DC6505-0477-452F-80FB-196AAC8E38BF}" type="presOf" srcId="{71A938B8-01F9-4FCE-9754-8EFB318B7866}" destId="{5BBD3919-B024-4F7B-9EE2-573171197B7C}" srcOrd="1" destOrd="0" presId="urn:microsoft.com/office/officeart/2005/8/layout/list1"/>
    <dgm:cxn modelId="{BFE19C21-9D50-4ED0-ABB1-78FA96711784}" type="presOf" srcId="{82C8A361-3AA6-4B0D-8147-05D344850708}" destId="{5EB2F8B5-CA3F-4EBA-B566-21BA56026645}" srcOrd="0" destOrd="1" presId="urn:microsoft.com/office/officeart/2005/8/layout/list1"/>
    <dgm:cxn modelId="{7B35D721-7B19-4987-BE11-2B4D05D9EA26}" type="presOf" srcId="{08882D52-BC84-438C-B636-546BCA7C5108}" destId="{2A718D48-49F1-43AB-B6FF-3F456143A217}" srcOrd="0" destOrd="0" presId="urn:microsoft.com/office/officeart/2005/8/layout/list1"/>
    <dgm:cxn modelId="{EA3C395B-4DE9-4EB4-A6AC-BD8A29EBA669}" type="presOf" srcId="{80649C48-5394-4D11-9B56-5227073225C3}" destId="{5EB2F8B5-CA3F-4EBA-B566-21BA56026645}" srcOrd="0" destOrd="2" presId="urn:microsoft.com/office/officeart/2005/8/layout/list1"/>
    <dgm:cxn modelId="{7CCEFE5B-0495-4EA3-A61E-CECDA2CED75D}" type="presOf" srcId="{71A938B8-01F9-4FCE-9754-8EFB318B7866}" destId="{F6D96878-840C-412D-9C4F-64CE96286ED8}" srcOrd="0" destOrd="0" presId="urn:microsoft.com/office/officeart/2005/8/layout/list1"/>
    <dgm:cxn modelId="{95F9F642-78B6-4B11-B7DB-E1AB5C5E55D1}" srcId="{71A938B8-01F9-4FCE-9754-8EFB318B7866}" destId="{0D0DF278-0785-4D05-AC25-C7C06D865269}" srcOrd="0" destOrd="0" parTransId="{6834D3AA-37C7-47BE-AB09-48B9807F518B}" sibTransId="{D8F0E968-5153-418F-9F8E-C16195FEEB8E}"/>
    <dgm:cxn modelId="{1F090646-C679-441B-ACBE-4CA14A942CB0}" type="presOf" srcId="{D7266EC2-0E33-4102-A70F-486E7183924E}" destId="{28EA0969-EACA-4ADB-9D89-FDA808C66823}" srcOrd="1" destOrd="0" presId="urn:microsoft.com/office/officeart/2005/8/layout/list1"/>
    <dgm:cxn modelId="{C6550A4A-F760-4EC7-A4FA-A1FABFA130B9}" type="presOf" srcId="{5B5C6C3C-FEAD-45A5-8FB5-B4D5D6773E88}" destId="{5EB2F8B5-CA3F-4EBA-B566-21BA56026645}" srcOrd="0" destOrd="0" presId="urn:microsoft.com/office/officeart/2005/8/layout/list1"/>
    <dgm:cxn modelId="{1FDBA74D-960B-48AA-A0AA-4E160CA8E79F}" type="presOf" srcId="{0D0DF278-0785-4D05-AC25-C7C06D865269}" destId="{D179D53C-CFEC-4B9A-89A2-56662B485ADA}" srcOrd="0" destOrd="0" presId="urn:microsoft.com/office/officeart/2005/8/layout/list1"/>
    <dgm:cxn modelId="{E0CFC150-626D-4D67-983F-CCF31D90C4F7}" srcId="{08882D52-BC84-438C-B636-546BCA7C5108}" destId="{80649C48-5394-4D11-9B56-5227073225C3}" srcOrd="2" destOrd="0" parTransId="{9618BC52-3F5E-42C2-BDF2-3E8A4CDF13B3}" sibTransId="{13F733A9-585B-4A9A-8247-B3EA2EE28DC9}"/>
    <dgm:cxn modelId="{1F5EDD59-872F-48D1-B818-8AD3E1AC98A7}" type="presOf" srcId="{B0447F7F-13D7-4348-9F21-50E5D435B70B}" destId="{D179D53C-CFEC-4B9A-89A2-56662B485ADA}" srcOrd="0" destOrd="1" presId="urn:microsoft.com/office/officeart/2005/8/layout/list1"/>
    <dgm:cxn modelId="{C5673B82-BFE3-4D62-9617-A3D8C5B6D768}" type="presOf" srcId="{08882D52-BC84-438C-B636-546BCA7C5108}" destId="{7F47EDFF-66C8-4231-B9AA-A969EA7516FD}" srcOrd="1" destOrd="0" presId="urn:microsoft.com/office/officeart/2005/8/layout/list1"/>
    <dgm:cxn modelId="{AAEE0786-2E8A-4090-9752-4E6AC0267151}" srcId="{F480C943-7581-406E-977A-ACA1873C38A1}" destId="{71A938B8-01F9-4FCE-9754-8EFB318B7866}" srcOrd="0" destOrd="0" parTransId="{D5A7E6E6-151C-4156-91A4-0CD33C03493A}" sibTransId="{2EA10CC2-B32F-417B-8029-AB318B4F98AB}"/>
    <dgm:cxn modelId="{9E993F8D-B312-4648-855E-6B002B5E8C60}" srcId="{F480C943-7581-406E-977A-ACA1873C38A1}" destId="{D7266EC2-0E33-4102-A70F-486E7183924E}" srcOrd="1" destOrd="0" parTransId="{F229605C-70E4-4292-A4AE-8CDD4C25645E}" sibTransId="{7541F751-226D-417D-B690-FD578D2B4F9B}"/>
    <dgm:cxn modelId="{40049E97-5660-417F-8926-34EBC1508EEA}" srcId="{08882D52-BC84-438C-B636-546BCA7C5108}" destId="{82C8A361-3AA6-4B0D-8147-05D344850708}" srcOrd="1" destOrd="0" parTransId="{C1F60409-8232-4F21-80BB-DD056737FF9C}" sibTransId="{B3E7E485-914A-4473-8272-325A7503CAC2}"/>
    <dgm:cxn modelId="{39B602A5-98FE-44C9-AD5A-6C9189F45F14}" srcId="{F480C943-7581-406E-977A-ACA1873C38A1}" destId="{08882D52-BC84-438C-B636-546BCA7C5108}" srcOrd="2" destOrd="0" parTransId="{59194D0D-F268-4ECA-9A30-BBDFED782D71}" sibTransId="{A9800E3C-51DB-4835-A01D-8E560DBDA13A}"/>
    <dgm:cxn modelId="{A99748B0-21F0-4D2B-B1D9-87A834C9F4A7}" srcId="{08882D52-BC84-438C-B636-546BCA7C5108}" destId="{5B5C6C3C-FEAD-45A5-8FB5-B4D5D6773E88}" srcOrd="0" destOrd="0" parTransId="{1558DB5A-7E0C-48E3-80F3-084ED31D8734}" sibTransId="{BB16BEA0-5D2A-406B-9C70-C9026278EAEC}"/>
    <dgm:cxn modelId="{D68599C1-4A2A-4AF8-AFCB-73D052FABD5E}" type="presOf" srcId="{01216C2D-E798-41CE-A414-4F379B02F662}" destId="{F52CB099-74EB-4255-8B6D-8B4A4049E4A7}" srcOrd="0" destOrd="0" presId="urn:microsoft.com/office/officeart/2005/8/layout/list1"/>
    <dgm:cxn modelId="{3A3460C6-F1FC-45F1-8708-C6AD6AD3B7B4}" type="presOf" srcId="{F65C5E99-7A22-4512-970E-19787169DE81}" destId="{F52CB099-74EB-4255-8B6D-8B4A4049E4A7}" srcOrd="0" destOrd="1" presId="urn:microsoft.com/office/officeart/2005/8/layout/list1"/>
    <dgm:cxn modelId="{2F8986D0-B13E-4F9E-B816-E02DE0A5725F}" srcId="{D7266EC2-0E33-4102-A70F-486E7183924E}" destId="{F65C5E99-7A22-4512-970E-19787169DE81}" srcOrd="1" destOrd="0" parTransId="{869F1AA6-5697-4D55-A174-9296D005E9C3}" sibTransId="{078BE56E-0CCE-455B-A0C3-D70131438874}"/>
    <dgm:cxn modelId="{446635D6-17FD-40F1-BAD1-63DB4EEE1E0B}" srcId="{D7266EC2-0E33-4102-A70F-486E7183924E}" destId="{01216C2D-E798-41CE-A414-4F379B02F662}" srcOrd="0" destOrd="0" parTransId="{652C9E10-2AB4-4152-98CF-665D7E6BF373}" sibTransId="{F45F3FEB-D987-4510-BC6A-B952C7E15058}"/>
    <dgm:cxn modelId="{971B1BE4-DDD3-4137-8B78-211E9B7894D0}" srcId="{71A938B8-01F9-4FCE-9754-8EFB318B7866}" destId="{B0447F7F-13D7-4348-9F21-50E5D435B70B}" srcOrd="1" destOrd="0" parTransId="{888F97E3-4D5E-4052-938C-59A7BD5D1173}" sibTransId="{4B698647-07F8-4EEE-A392-E96AF764FE9C}"/>
    <dgm:cxn modelId="{1AC27FF6-F668-46D5-9577-6B42923FA84C}" type="presOf" srcId="{F480C943-7581-406E-977A-ACA1873C38A1}" destId="{E905C45D-8904-4445-81D9-DC2A79FFF1AF}" srcOrd="0" destOrd="0" presId="urn:microsoft.com/office/officeart/2005/8/layout/list1"/>
    <dgm:cxn modelId="{A726F0FE-F403-440A-A16B-0E2B45D2A8AD}" type="presOf" srcId="{D7266EC2-0E33-4102-A70F-486E7183924E}" destId="{CC22C34E-9FD8-4692-A184-AA768350D20D}" srcOrd="0" destOrd="0" presId="urn:microsoft.com/office/officeart/2005/8/layout/list1"/>
    <dgm:cxn modelId="{695D7A49-328E-4F8E-B936-E90130803190}" type="presParOf" srcId="{E905C45D-8904-4445-81D9-DC2A79FFF1AF}" destId="{37A53378-419A-418A-94B9-E011FA298843}" srcOrd="0" destOrd="0" presId="urn:microsoft.com/office/officeart/2005/8/layout/list1"/>
    <dgm:cxn modelId="{9A694A2E-0479-4EC6-B5E1-5B5E8AEB10EF}" type="presParOf" srcId="{37A53378-419A-418A-94B9-E011FA298843}" destId="{F6D96878-840C-412D-9C4F-64CE96286ED8}" srcOrd="0" destOrd="0" presId="urn:microsoft.com/office/officeart/2005/8/layout/list1"/>
    <dgm:cxn modelId="{5DBDAEB5-04DF-4852-AD1D-6628B2A419F0}" type="presParOf" srcId="{37A53378-419A-418A-94B9-E011FA298843}" destId="{5BBD3919-B024-4F7B-9EE2-573171197B7C}" srcOrd="1" destOrd="0" presId="urn:microsoft.com/office/officeart/2005/8/layout/list1"/>
    <dgm:cxn modelId="{58DE4587-2A38-44A6-A7B9-D8278136DEBC}" type="presParOf" srcId="{E905C45D-8904-4445-81D9-DC2A79FFF1AF}" destId="{D17027EE-3A04-40A8-A696-4A5F1DE3A63C}" srcOrd="1" destOrd="0" presId="urn:microsoft.com/office/officeart/2005/8/layout/list1"/>
    <dgm:cxn modelId="{EBA43896-A9BE-4D12-8C5B-C495C3F10622}" type="presParOf" srcId="{E905C45D-8904-4445-81D9-DC2A79FFF1AF}" destId="{D179D53C-CFEC-4B9A-89A2-56662B485ADA}" srcOrd="2" destOrd="0" presId="urn:microsoft.com/office/officeart/2005/8/layout/list1"/>
    <dgm:cxn modelId="{57EEC5F9-1908-4630-8FDF-100570459A9E}" type="presParOf" srcId="{E905C45D-8904-4445-81D9-DC2A79FFF1AF}" destId="{1D1EDE13-BC9C-4116-B7CA-D2E1BE86585A}" srcOrd="3" destOrd="0" presId="urn:microsoft.com/office/officeart/2005/8/layout/list1"/>
    <dgm:cxn modelId="{899A47BB-D1CC-4369-97AE-CF4CB29A7AFB}" type="presParOf" srcId="{E905C45D-8904-4445-81D9-DC2A79FFF1AF}" destId="{6DEF3D16-E4D7-465D-B436-3595737D410F}" srcOrd="4" destOrd="0" presId="urn:microsoft.com/office/officeart/2005/8/layout/list1"/>
    <dgm:cxn modelId="{E3F9E683-321C-4C62-A611-14C399AAD69A}" type="presParOf" srcId="{6DEF3D16-E4D7-465D-B436-3595737D410F}" destId="{CC22C34E-9FD8-4692-A184-AA768350D20D}" srcOrd="0" destOrd="0" presId="urn:microsoft.com/office/officeart/2005/8/layout/list1"/>
    <dgm:cxn modelId="{27806AC1-ACD8-4231-A067-B69103E00721}" type="presParOf" srcId="{6DEF3D16-E4D7-465D-B436-3595737D410F}" destId="{28EA0969-EACA-4ADB-9D89-FDA808C66823}" srcOrd="1" destOrd="0" presId="urn:microsoft.com/office/officeart/2005/8/layout/list1"/>
    <dgm:cxn modelId="{9EB43386-CDB6-41AD-9E4D-473C71FC239F}" type="presParOf" srcId="{E905C45D-8904-4445-81D9-DC2A79FFF1AF}" destId="{D86D57A7-BBA1-43E4-8C1B-2AE01775A600}" srcOrd="5" destOrd="0" presId="urn:microsoft.com/office/officeart/2005/8/layout/list1"/>
    <dgm:cxn modelId="{231C189E-55B5-4807-9C93-49E45E5BC69D}" type="presParOf" srcId="{E905C45D-8904-4445-81D9-DC2A79FFF1AF}" destId="{F52CB099-74EB-4255-8B6D-8B4A4049E4A7}" srcOrd="6" destOrd="0" presId="urn:microsoft.com/office/officeart/2005/8/layout/list1"/>
    <dgm:cxn modelId="{9AF9AB2F-1D03-45D6-8577-A2DD06E17A7C}" type="presParOf" srcId="{E905C45D-8904-4445-81D9-DC2A79FFF1AF}" destId="{48BCBD36-5A1E-44C9-9BDF-2313E97E53D4}" srcOrd="7" destOrd="0" presId="urn:microsoft.com/office/officeart/2005/8/layout/list1"/>
    <dgm:cxn modelId="{40B2E4FB-5613-4F04-AD3C-AE838684CEAC}" type="presParOf" srcId="{E905C45D-8904-4445-81D9-DC2A79FFF1AF}" destId="{693971E3-7336-489E-BB9B-2156DC0E0DB0}" srcOrd="8" destOrd="0" presId="urn:microsoft.com/office/officeart/2005/8/layout/list1"/>
    <dgm:cxn modelId="{DCD52AF8-7543-475A-9B5C-54489A51F281}" type="presParOf" srcId="{693971E3-7336-489E-BB9B-2156DC0E0DB0}" destId="{2A718D48-49F1-43AB-B6FF-3F456143A217}" srcOrd="0" destOrd="0" presId="urn:microsoft.com/office/officeart/2005/8/layout/list1"/>
    <dgm:cxn modelId="{43FD39EA-967A-47AA-BC68-6159ABCC632E}" type="presParOf" srcId="{693971E3-7336-489E-BB9B-2156DC0E0DB0}" destId="{7F47EDFF-66C8-4231-B9AA-A969EA7516FD}" srcOrd="1" destOrd="0" presId="urn:microsoft.com/office/officeart/2005/8/layout/list1"/>
    <dgm:cxn modelId="{D9A589A6-CCBA-4C97-9AEB-C7A6326D0D95}" type="presParOf" srcId="{E905C45D-8904-4445-81D9-DC2A79FFF1AF}" destId="{0BE5B423-0946-4E97-B4A3-EDF2D7647E09}" srcOrd="9" destOrd="0" presId="urn:microsoft.com/office/officeart/2005/8/layout/list1"/>
    <dgm:cxn modelId="{06C20FEE-99A9-426A-B1F5-DFCEDB38D30A}" type="presParOf" srcId="{E905C45D-8904-4445-81D9-DC2A79FFF1AF}" destId="{5EB2F8B5-CA3F-4EBA-B566-21BA56026645}"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F480C943-7581-406E-977A-ACA1873C38A1}" type="doc">
      <dgm:prSet loTypeId="urn:microsoft.com/office/officeart/2005/8/layout/list1" loCatId="list" qsTypeId="urn:microsoft.com/office/officeart/2005/8/quickstyle/simple1" qsCatId="simple" csTypeId="urn:microsoft.com/office/officeart/2005/8/colors/colorful5" csCatId="colorful" phldr="1"/>
      <dgm:spPr/>
      <dgm:t>
        <a:bodyPr/>
        <a:lstStyle/>
        <a:p>
          <a:endParaRPr lang="fr-BE"/>
        </a:p>
      </dgm:t>
    </dgm:pt>
    <dgm:pt modelId="{71A938B8-01F9-4FCE-9754-8EFB318B7866}">
      <dgm:prSet phldrT="[Texte]" custT="1"/>
      <dgm:spPr/>
      <dgm:t>
        <a:bodyPr/>
        <a:lstStyle/>
        <a:p>
          <a:r>
            <a:rPr lang="fr-BE" sz="1200" b="1">
              <a:latin typeface="Tenorite" panose="00000500000000000000" pitchFamily="2" charset="0"/>
            </a:rPr>
            <a:t>Opportunités d’emploi (Janvier 2022 à octobre 2022) </a:t>
          </a:r>
        </a:p>
      </dgm:t>
    </dgm:pt>
    <dgm:pt modelId="{D5A7E6E6-151C-4156-91A4-0CD33C03493A}" type="parTrans" cxnId="{AAEE0786-2E8A-4090-9752-4E6AC0267151}">
      <dgm:prSet/>
      <dgm:spPr/>
      <dgm:t>
        <a:bodyPr/>
        <a:lstStyle/>
        <a:p>
          <a:endParaRPr lang="fr-BE" sz="1200" b="0">
            <a:latin typeface="Tenorite" panose="00000500000000000000" pitchFamily="2" charset="0"/>
          </a:endParaRPr>
        </a:p>
      </dgm:t>
    </dgm:pt>
    <dgm:pt modelId="{2EA10CC2-B32F-417B-8029-AB318B4F98AB}" type="sibTrans" cxnId="{AAEE0786-2E8A-4090-9752-4E6AC0267151}">
      <dgm:prSet/>
      <dgm:spPr/>
      <dgm:t>
        <a:bodyPr/>
        <a:lstStyle/>
        <a:p>
          <a:endParaRPr lang="fr-BE" sz="1200" b="0">
            <a:latin typeface="Tenorite" panose="00000500000000000000" pitchFamily="2" charset="0"/>
          </a:endParaRPr>
        </a:p>
      </dgm:t>
    </dgm:pt>
    <dgm:pt modelId="{B0447F7F-13D7-4348-9F21-50E5D435B70B}">
      <dgm:prSet custT="1"/>
      <dgm:spPr/>
      <dgm:t>
        <a:bodyPr/>
        <a:lstStyle/>
        <a:p>
          <a:r>
            <a:rPr lang="fr-BE" sz="1200" b="0">
              <a:latin typeface="Tenorite" panose="00000500000000000000" pitchFamily="2" charset="0"/>
            </a:rPr>
            <a:t>Baisse des opportunités d’emploi gérées par Le Forem (539 OE publiées en 2021) </a:t>
          </a:r>
        </a:p>
      </dgm:t>
    </dgm:pt>
    <dgm:pt modelId="{888F97E3-4D5E-4052-938C-59A7BD5D1173}" type="parTrans" cxnId="{971B1BE4-DDD3-4137-8B78-211E9B7894D0}">
      <dgm:prSet/>
      <dgm:spPr/>
      <dgm:t>
        <a:bodyPr/>
        <a:lstStyle/>
        <a:p>
          <a:endParaRPr lang="fr-BE" sz="1200" b="0">
            <a:latin typeface="Tenorite" panose="00000500000000000000" pitchFamily="2" charset="0"/>
          </a:endParaRPr>
        </a:p>
      </dgm:t>
    </dgm:pt>
    <dgm:pt modelId="{4B698647-07F8-4EEE-A392-E96AF764FE9C}" type="sibTrans" cxnId="{971B1BE4-DDD3-4137-8B78-211E9B7894D0}">
      <dgm:prSet/>
      <dgm:spPr/>
      <dgm:t>
        <a:bodyPr/>
        <a:lstStyle/>
        <a:p>
          <a:endParaRPr lang="fr-BE" sz="1200" b="0">
            <a:latin typeface="Tenorite" panose="00000500000000000000" pitchFamily="2" charset="0"/>
          </a:endParaRPr>
        </a:p>
      </dgm:t>
    </dgm:pt>
    <dgm:pt modelId="{D7266EC2-0E33-4102-A70F-486E7183924E}">
      <dgm:prSet custT="1"/>
      <dgm:spPr/>
      <dgm:t>
        <a:bodyPr/>
        <a:lstStyle/>
        <a:p>
          <a:r>
            <a:rPr lang="fr-BE" sz="1200" b="1">
              <a:latin typeface="Tenorite" panose="00000500000000000000" pitchFamily="2" charset="0"/>
            </a:rPr>
            <a:t>Tension marché du travail</a:t>
          </a:r>
        </a:p>
      </dgm:t>
    </dgm:pt>
    <dgm:pt modelId="{F229605C-70E4-4292-A4AE-8CDD4C25645E}" type="parTrans" cxnId="{9E993F8D-B312-4648-855E-6B002B5E8C60}">
      <dgm:prSet/>
      <dgm:spPr/>
      <dgm:t>
        <a:bodyPr/>
        <a:lstStyle/>
        <a:p>
          <a:endParaRPr lang="fr-BE" sz="1200" b="0">
            <a:latin typeface="Tenorite" panose="00000500000000000000" pitchFamily="2" charset="0"/>
          </a:endParaRPr>
        </a:p>
      </dgm:t>
    </dgm:pt>
    <dgm:pt modelId="{7541F751-226D-417D-B690-FD578D2B4F9B}" type="sibTrans" cxnId="{9E993F8D-B312-4648-855E-6B002B5E8C60}">
      <dgm:prSet/>
      <dgm:spPr/>
      <dgm:t>
        <a:bodyPr/>
        <a:lstStyle/>
        <a:p>
          <a:endParaRPr lang="fr-BE" sz="1200" b="0">
            <a:latin typeface="Tenorite" panose="00000500000000000000" pitchFamily="2" charset="0"/>
          </a:endParaRPr>
        </a:p>
      </dgm:t>
    </dgm:pt>
    <dgm:pt modelId="{01216C2D-E798-41CE-A414-4F379B02F662}">
      <dgm:prSet custT="1"/>
      <dgm:spPr/>
      <dgm:t>
        <a:bodyPr/>
        <a:lstStyle/>
        <a:p>
          <a:r>
            <a:rPr lang="fr-BE" sz="1200" b="0">
              <a:latin typeface="Tenorite" panose="00000500000000000000" pitchFamily="2" charset="0"/>
            </a:rPr>
            <a:t>Métier en pénurie 2023 en Wallonie</a:t>
          </a:r>
        </a:p>
      </dgm:t>
    </dgm:pt>
    <dgm:pt modelId="{652C9E10-2AB4-4152-98CF-665D7E6BF373}" type="parTrans" cxnId="{446635D6-17FD-40F1-BAD1-63DB4EEE1E0B}">
      <dgm:prSet/>
      <dgm:spPr/>
      <dgm:t>
        <a:bodyPr/>
        <a:lstStyle/>
        <a:p>
          <a:endParaRPr lang="fr-BE" sz="1200" b="0">
            <a:latin typeface="Tenorite" panose="00000500000000000000" pitchFamily="2" charset="0"/>
          </a:endParaRPr>
        </a:p>
      </dgm:t>
    </dgm:pt>
    <dgm:pt modelId="{F45F3FEB-D987-4510-BC6A-B952C7E15058}" type="sibTrans" cxnId="{446635D6-17FD-40F1-BAD1-63DB4EEE1E0B}">
      <dgm:prSet/>
      <dgm:spPr/>
      <dgm:t>
        <a:bodyPr/>
        <a:lstStyle/>
        <a:p>
          <a:endParaRPr lang="fr-BE" sz="1200" b="0">
            <a:latin typeface="Tenorite" panose="00000500000000000000" pitchFamily="2" charset="0"/>
          </a:endParaRPr>
        </a:p>
      </dgm:t>
    </dgm:pt>
    <dgm:pt modelId="{08882D52-BC84-438C-B636-546BCA7C5108}">
      <dgm:prSet custT="1"/>
      <dgm:spPr/>
      <dgm:t>
        <a:bodyPr/>
        <a:lstStyle/>
        <a:p>
          <a:r>
            <a:rPr lang="fr-BE" sz="1200" b="1">
              <a:latin typeface="Tenorite" panose="00000500000000000000" pitchFamily="2" charset="0"/>
            </a:rPr>
            <a:t>Enseignement &amp; Formation</a:t>
          </a:r>
        </a:p>
      </dgm:t>
    </dgm:pt>
    <dgm:pt modelId="{59194D0D-F268-4ECA-9A30-BBDFED782D71}" type="parTrans" cxnId="{39B602A5-98FE-44C9-AD5A-6C9189F45F14}">
      <dgm:prSet/>
      <dgm:spPr/>
      <dgm:t>
        <a:bodyPr/>
        <a:lstStyle/>
        <a:p>
          <a:endParaRPr lang="fr-BE" sz="1200" b="0">
            <a:latin typeface="Tenorite" panose="00000500000000000000" pitchFamily="2" charset="0"/>
          </a:endParaRPr>
        </a:p>
      </dgm:t>
    </dgm:pt>
    <dgm:pt modelId="{A9800E3C-51DB-4835-A01D-8E560DBDA13A}" type="sibTrans" cxnId="{39B602A5-98FE-44C9-AD5A-6C9189F45F14}">
      <dgm:prSet/>
      <dgm:spPr/>
      <dgm:t>
        <a:bodyPr/>
        <a:lstStyle/>
        <a:p>
          <a:endParaRPr lang="fr-BE" sz="1200" b="0">
            <a:latin typeface="Tenorite" panose="00000500000000000000" pitchFamily="2" charset="0"/>
          </a:endParaRPr>
        </a:p>
      </dgm:t>
    </dgm:pt>
    <dgm:pt modelId="{5B5C6C3C-FEAD-45A5-8FB5-B4D5D6773E88}">
      <dgm:prSet custT="1"/>
      <dgm:spPr/>
      <dgm:t>
        <a:bodyPr/>
        <a:lstStyle/>
        <a:p>
          <a:pPr>
            <a:buFont typeface="Arial" panose="020B0604020202020204" pitchFamily="34" charset="0"/>
            <a:buChar char="•"/>
          </a:pPr>
          <a:r>
            <a:rPr lang="fr-BE" sz="1200" b="1">
              <a:latin typeface="Tenorite" panose="00000500000000000000" pitchFamily="2" charset="0"/>
            </a:rPr>
            <a:t>Enseignement</a:t>
          </a:r>
        </a:p>
      </dgm:t>
    </dgm:pt>
    <dgm:pt modelId="{1558DB5A-7E0C-48E3-80F3-084ED31D8734}" type="parTrans" cxnId="{A99748B0-21F0-4D2B-B1D9-87A834C9F4A7}">
      <dgm:prSet/>
      <dgm:spPr/>
      <dgm:t>
        <a:bodyPr/>
        <a:lstStyle/>
        <a:p>
          <a:endParaRPr lang="fr-BE" sz="1200" b="0">
            <a:latin typeface="Tenorite" panose="00000500000000000000" pitchFamily="2" charset="0"/>
          </a:endParaRPr>
        </a:p>
      </dgm:t>
    </dgm:pt>
    <dgm:pt modelId="{BB16BEA0-5D2A-406B-9C70-C9026278EAEC}" type="sibTrans" cxnId="{A99748B0-21F0-4D2B-B1D9-87A834C9F4A7}">
      <dgm:prSet/>
      <dgm:spPr/>
      <dgm:t>
        <a:bodyPr/>
        <a:lstStyle/>
        <a:p>
          <a:endParaRPr lang="fr-BE" sz="1200" b="0">
            <a:latin typeface="Tenorite" panose="00000500000000000000" pitchFamily="2" charset="0"/>
          </a:endParaRPr>
        </a:p>
      </dgm:t>
    </dgm:pt>
    <dgm:pt modelId="{0D0DF278-0785-4D05-AC25-C7C06D865269}">
      <dgm:prSet custT="1"/>
      <dgm:spPr/>
      <dgm:t>
        <a:bodyPr/>
        <a:lstStyle/>
        <a:p>
          <a:r>
            <a:rPr lang="fr-BE" sz="1200">
              <a:latin typeface="Tenorite" panose="00000500000000000000" pitchFamily="2" charset="0"/>
            </a:rPr>
            <a:t>357 opportunités d’emploi pour le métier</a:t>
          </a:r>
          <a:endParaRPr lang="fr-BE" sz="1200" b="0">
            <a:latin typeface="Tenorite" panose="00000500000000000000" pitchFamily="2" charset="0"/>
          </a:endParaRPr>
        </a:p>
      </dgm:t>
    </dgm:pt>
    <dgm:pt modelId="{6834D3AA-37C7-47BE-AB09-48B9807F518B}" type="parTrans" cxnId="{95F9F642-78B6-4B11-B7DB-E1AB5C5E55D1}">
      <dgm:prSet/>
      <dgm:spPr/>
      <dgm:t>
        <a:bodyPr/>
        <a:lstStyle/>
        <a:p>
          <a:endParaRPr lang="fr-BE" sz="1200">
            <a:latin typeface="Tenorite" panose="00000500000000000000" pitchFamily="2" charset="0"/>
          </a:endParaRPr>
        </a:p>
      </dgm:t>
    </dgm:pt>
    <dgm:pt modelId="{D8F0E968-5153-418F-9F8E-C16195FEEB8E}" type="sibTrans" cxnId="{95F9F642-78B6-4B11-B7DB-E1AB5C5E55D1}">
      <dgm:prSet/>
      <dgm:spPr/>
      <dgm:t>
        <a:bodyPr/>
        <a:lstStyle/>
        <a:p>
          <a:endParaRPr lang="fr-BE" sz="1200">
            <a:latin typeface="Tenorite" panose="00000500000000000000" pitchFamily="2" charset="0"/>
          </a:endParaRPr>
        </a:p>
      </dgm:t>
    </dgm:pt>
    <dgm:pt modelId="{80649C48-5394-4D11-9B56-5227073225C3}">
      <dgm:prSet custT="1"/>
      <dgm:spPr/>
      <dgm:t>
        <a:bodyPr/>
        <a:lstStyle/>
        <a:p>
          <a:pPr>
            <a:buFont typeface="Arial" panose="020B0604020202020204" pitchFamily="34" charset="0"/>
            <a:buNone/>
          </a:pPr>
          <a:endParaRPr lang="fr-BE" sz="1200" b="0">
            <a:latin typeface="Tenorite" panose="00000500000000000000" pitchFamily="2" charset="0"/>
          </a:endParaRPr>
        </a:p>
      </dgm:t>
    </dgm:pt>
    <dgm:pt modelId="{9618BC52-3F5E-42C2-BDF2-3E8A4CDF13B3}" type="parTrans" cxnId="{E0CFC150-626D-4D67-983F-CCF31D90C4F7}">
      <dgm:prSet/>
      <dgm:spPr/>
      <dgm:t>
        <a:bodyPr/>
        <a:lstStyle/>
        <a:p>
          <a:endParaRPr lang="fr-BE"/>
        </a:p>
      </dgm:t>
    </dgm:pt>
    <dgm:pt modelId="{13F733A9-585B-4A9A-8247-B3EA2EE28DC9}" type="sibTrans" cxnId="{E0CFC150-626D-4D67-983F-CCF31D90C4F7}">
      <dgm:prSet/>
      <dgm:spPr/>
      <dgm:t>
        <a:bodyPr/>
        <a:lstStyle/>
        <a:p>
          <a:endParaRPr lang="fr-BE"/>
        </a:p>
      </dgm:t>
    </dgm:pt>
    <dgm:pt modelId="{F65C5E99-7A22-4512-970E-19787169DE81}">
      <dgm:prSet custT="1"/>
      <dgm:spPr/>
      <dgm:t>
        <a:bodyPr/>
        <a:lstStyle/>
        <a:p>
          <a:r>
            <a:rPr lang="fr-BE" sz="1200" b="0">
              <a:latin typeface="Tenorite" panose="00000500000000000000" pitchFamily="2" charset="0"/>
            </a:rPr>
            <a:t>Métier porteur sur le marché de l’emploi wallon 2022</a:t>
          </a:r>
        </a:p>
      </dgm:t>
    </dgm:pt>
    <dgm:pt modelId="{869F1AA6-5697-4D55-A174-9296D005E9C3}" type="parTrans" cxnId="{2F8986D0-B13E-4F9E-B816-E02DE0A5725F}">
      <dgm:prSet/>
      <dgm:spPr/>
      <dgm:t>
        <a:bodyPr/>
        <a:lstStyle/>
        <a:p>
          <a:endParaRPr lang="fr-BE"/>
        </a:p>
      </dgm:t>
    </dgm:pt>
    <dgm:pt modelId="{078BE56E-0CCE-455B-A0C3-D70131438874}" type="sibTrans" cxnId="{2F8986D0-B13E-4F9E-B816-E02DE0A5725F}">
      <dgm:prSet/>
      <dgm:spPr/>
      <dgm:t>
        <a:bodyPr/>
        <a:lstStyle/>
        <a:p>
          <a:endParaRPr lang="fr-BE"/>
        </a:p>
      </dgm:t>
    </dgm:pt>
    <dgm:pt modelId="{BB6E6018-51C6-4670-9DA9-BFC1AAFAA304}">
      <dgm:prSet custT="1"/>
      <dgm:spPr/>
      <dgm:t>
        <a:bodyPr/>
        <a:lstStyle/>
        <a:p>
          <a:pPr>
            <a:buFont typeface="Arial" panose="020B0604020202020204" pitchFamily="34" charset="0"/>
            <a:buChar char="•"/>
          </a:pPr>
          <a:r>
            <a:rPr lang="fr-BE" sz="1200" b="0" dirty="0">
              <a:latin typeface="Tenorite" panose="00000500000000000000" pitchFamily="2" charset="0"/>
            </a:rPr>
            <a:t>Pas de filière dans le PE</a:t>
          </a:r>
        </a:p>
      </dgm:t>
    </dgm:pt>
    <dgm:pt modelId="{7CCBF0C8-9033-4313-ABE4-F27E06837D09}" type="parTrans" cxnId="{4D8F5149-7D9D-4247-8209-489E77954D44}">
      <dgm:prSet/>
      <dgm:spPr/>
      <dgm:t>
        <a:bodyPr/>
        <a:lstStyle/>
        <a:p>
          <a:endParaRPr lang="fr-BE"/>
        </a:p>
      </dgm:t>
    </dgm:pt>
    <dgm:pt modelId="{FB0E5DC0-0C82-4431-83E4-62E799D1C72E}" type="sibTrans" cxnId="{4D8F5149-7D9D-4247-8209-489E77954D44}">
      <dgm:prSet/>
      <dgm:spPr/>
      <dgm:t>
        <a:bodyPr/>
        <a:lstStyle/>
        <a:p>
          <a:endParaRPr lang="fr-BE"/>
        </a:p>
      </dgm:t>
    </dgm:pt>
    <dgm:pt modelId="{7BE2AA40-92A9-401E-95EC-ADBE0B834B9F}">
      <dgm:prSet custT="1"/>
      <dgm:spPr/>
      <dgm:t>
        <a:bodyPr/>
        <a:lstStyle/>
        <a:p>
          <a:pPr>
            <a:buFont typeface="Arial" panose="020B0604020202020204" pitchFamily="34" charset="0"/>
            <a:buChar char="•"/>
          </a:pPr>
          <a:r>
            <a:rPr lang="fr-BE" sz="1200" b="0" dirty="0">
              <a:latin typeface="Tenorite" panose="00000500000000000000" pitchFamily="2" charset="0"/>
            </a:rPr>
            <a:t>Disparition de filières au niveau de la promotion sociale et du FOREM</a:t>
          </a:r>
        </a:p>
      </dgm:t>
    </dgm:pt>
    <dgm:pt modelId="{B223BBFB-DF8F-4A86-9A58-8D438960B6F1}" type="parTrans" cxnId="{1F2B4B26-8697-497F-ACAB-97D66761FC85}">
      <dgm:prSet/>
      <dgm:spPr/>
    </dgm:pt>
    <dgm:pt modelId="{EA13370F-16EC-445E-B4DD-6EF65FDFCC54}" type="sibTrans" cxnId="{1F2B4B26-8697-497F-ACAB-97D66761FC85}">
      <dgm:prSet/>
      <dgm:spPr/>
    </dgm:pt>
    <dgm:pt modelId="{E905C45D-8904-4445-81D9-DC2A79FFF1AF}" type="pres">
      <dgm:prSet presAssocID="{F480C943-7581-406E-977A-ACA1873C38A1}" presName="linear" presStyleCnt="0">
        <dgm:presLayoutVars>
          <dgm:dir/>
          <dgm:animLvl val="lvl"/>
          <dgm:resizeHandles val="exact"/>
        </dgm:presLayoutVars>
      </dgm:prSet>
      <dgm:spPr/>
    </dgm:pt>
    <dgm:pt modelId="{37A53378-419A-418A-94B9-E011FA298843}" type="pres">
      <dgm:prSet presAssocID="{71A938B8-01F9-4FCE-9754-8EFB318B7866}" presName="parentLin" presStyleCnt="0"/>
      <dgm:spPr/>
    </dgm:pt>
    <dgm:pt modelId="{F6D96878-840C-412D-9C4F-64CE96286ED8}" type="pres">
      <dgm:prSet presAssocID="{71A938B8-01F9-4FCE-9754-8EFB318B7866}" presName="parentLeftMargin" presStyleLbl="node1" presStyleIdx="0" presStyleCnt="3"/>
      <dgm:spPr/>
    </dgm:pt>
    <dgm:pt modelId="{5BBD3919-B024-4F7B-9EE2-573171197B7C}" type="pres">
      <dgm:prSet presAssocID="{71A938B8-01F9-4FCE-9754-8EFB318B7866}" presName="parentText" presStyleLbl="node1" presStyleIdx="0" presStyleCnt="3" custLinFactNeighborX="-369" custLinFactNeighborY="6067">
        <dgm:presLayoutVars>
          <dgm:chMax val="0"/>
          <dgm:bulletEnabled val="1"/>
        </dgm:presLayoutVars>
      </dgm:prSet>
      <dgm:spPr>
        <a:prstGeom prst="rect">
          <a:avLst/>
        </a:prstGeom>
      </dgm:spPr>
    </dgm:pt>
    <dgm:pt modelId="{D17027EE-3A04-40A8-A696-4A5F1DE3A63C}" type="pres">
      <dgm:prSet presAssocID="{71A938B8-01F9-4FCE-9754-8EFB318B7866}" presName="negativeSpace" presStyleCnt="0"/>
      <dgm:spPr/>
    </dgm:pt>
    <dgm:pt modelId="{D179D53C-CFEC-4B9A-89A2-56662B485ADA}" type="pres">
      <dgm:prSet presAssocID="{71A938B8-01F9-4FCE-9754-8EFB318B7866}" presName="childText" presStyleLbl="conFgAcc1" presStyleIdx="0" presStyleCnt="3">
        <dgm:presLayoutVars>
          <dgm:bulletEnabled val="1"/>
        </dgm:presLayoutVars>
      </dgm:prSet>
      <dgm:spPr/>
    </dgm:pt>
    <dgm:pt modelId="{1D1EDE13-BC9C-4116-B7CA-D2E1BE86585A}" type="pres">
      <dgm:prSet presAssocID="{2EA10CC2-B32F-417B-8029-AB318B4F98AB}" presName="spaceBetweenRectangles" presStyleCnt="0"/>
      <dgm:spPr/>
    </dgm:pt>
    <dgm:pt modelId="{6DEF3D16-E4D7-465D-B436-3595737D410F}" type="pres">
      <dgm:prSet presAssocID="{D7266EC2-0E33-4102-A70F-486E7183924E}" presName="parentLin" presStyleCnt="0"/>
      <dgm:spPr/>
    </dgm:pt>
    <dgm:pt modelId="{CC22C34E-9FD8-4692-A184-AA768350D20D}" type="pres">
      <dgm:prSet presAssocID="{D7266EC2-0E33-4102-A70F-486E7183924E}" presName="parentLeftMargin" presStyleLbl="node1" presStyleIdx="0" presStyleCnt="3"/>
      <dgm:spPr/>
    </dgm:pt>
    <dgm:pt modelId="{28EA0969-EACA-4ADB-9D89-FDA808C66823}" type="pres">
      <dgm:prSet presAssocID="{D7266EC2-0E33-4102-A70F-486E7183924E}" presName="parentText" presStyleLbl="node1" presStyleIdx="1" presStyleCnt="3" custLinFactNeighborX="-369" custLinFactNeighborY="3882">
        <dgm:presLayoutVars>
          <dgm:chMax val="0"/>
          <dgm:bulletEnabled val="1"/>
        </dgm:presLayoutVars>
      </dgm:prSet>
      <dgm:spPr>
        <a:prstGeom prst="rect">
          <a:avLst/>
        </a:prstGeom>
      </dgm:spPr>
    </dgm:pt>
    <dgm:pt modelId="{D86D57A7-BBA1-43E4-8C1B-2AE01775A600}" type="pres">
      <dgm:prSet presAssocID="{D7266EC2-0E33-4102-A70F-486E7183924E}" presName="negativeSpace" presStyleCnt="0"/>
      <dgm:spPr/>
    </dgm:pt>
    <dgm:pt modelId="{F52CB099-74EB-4255-8B6D-8B4A4049E4A7}" type="pres">
      <dgm:prSet presAssocID="{D7266EC2-0E33-4102-A70F-486E7183924E}" presName="childText" presStyleLbl="conFgAcc1" presStyleIdx="1" presStyleCnt="3" custLinFactNeighborX="-12173" custLinFactNeighborY="-9836">
        <dgm:presLayoutVars>
          <dgm:bulletEnabled val="1"/>
        </dgm:presLayoutVars>
      </dgm:prSet>
      <dgm:spPr/>
    </dgm:pt>
    <dgm:pt modelId="{48BCBD36-5A1E-44C9-9BDF-2313E97E53D4}" type="pres">
      <dgm:prSet presAssocID="{7541F751-226D-417D-B690-FD578D2B4F9B}" presName="spaceBetweenRectangles" presStyleCnt="0"/>
      <dgm:spPr/>
    </dgm:pt>
    <dgm:pt modelId="{693971E3-7336-489E-BB9B-2156DC0E0DB0}" type="pres">
      <dgm:prSet presAssocID="{08882D52-BC84-438C-B636-546BCA7C5108}" presName="parentLin" presStyleCnt="0"/>
      <dgm:spPr/>
    </dgm:pt>
    <dgm:pt modelId="{2A718D48-49F1-43AB-B6FF-3F456143A217}" type="pres">
      <dgm:prSet presAssocID="{08882D52-BC84-438C-B636-546BCA7C5108}" presName="parentLeftMargin" presStyleLbl="node1" presStyleIdx="1" presStyleCnt="3"/>
      <dgm:spPr/>
    </dgm:pt>
    <dgm:pt modelId="{7F47EDFF-66C8-4231-B9AA-A969EA7516FD}" type="pres">
      <dgm:prSet presAssocID="{08882D52-BC84-438C-B636-546BCA7C5108}" presName="parentText" presStyleLbl="node1" presStyleIdx="2" presStyleCnt="3">
        <dgm:presLayoutVars>
          <dgm:chMax val="0"/>
          <dgm:bulletEnabled val="1"/>
        </dgm:presLayoutVars>
      </dgm:prSet>
      <dgm:spPr>
        <a:prstGeom prst="rect">
          <a:avLst/>
        </a:prstGeom>
      </dgm:spPr>
    </dgm:pt>
    <dgm:pt modelId="{0BE5B423-0946-4E97-B4A3-EDF2D7647E09}" type="pres">
      <dgm:prSet presAssocID="{08882D52-BC84-438C-B636-546BCA7C5108}" presName="negativeSpace" presStyleCnt="0"/>
      <dgm:spPr/>
    </dgm:pt>
    <dgm:pt modelId="{5EB2F8B5-CA3F-4EBA-B566-21BA56026645}" type="pres">
      <dgm:prSet presAssocID="{08882D52-BC84-438C-B636-546BCA7C5108}" presName="childText" presStyleLbl="conFgAcc1" presStyleIdx="2" presStyleCnt="3">
        <dgm:presLayoutVars>
          <dgm:bulletEnabled val="1"/>
        </dgm:presLayoutVars>
      </dgm:prSet>
      <dgm:spPr/>
    </dgm:pt>
  </dgm:ptLst>
  <dgm:cxnLst>
    <dgm:cxn modelId="{64DC6505-0477-452F-80FB-196AAC8E38BF}" type="presOf" srcId="{71A938B8-01F9-4FCE-9754-8EFB318B7866}" destId="{5BBD3919-B024-4F7B-9EE2-573171197B7C}" srcOrd="1" destOrd="0" presId="urn:microsoft.com/office/officeart/2005/8/layout/list1"/>
    <dgm:cxn modelId="{7B35D721-7B19-4987-BE11-2B4D05D9EA26}" type="presOf" srcId="{08882D52-BC84-438C-B636-546BCA7C5108}" destId="{2A718D48-49F1-43AB-B6FF-3F456143A217}" srcOrd="0" destOrd="0" presId="urn:microsoft.com/office/officeart/2005/8/layout/list1"/>
    <dgm:cxn modelId="{1F2B4B26-8697-497F-ACAB-97D66761FC85}" srcId="{08882D52-BC84-438C-B636-546BCA7C5108}" destId="{7BE2AA40-92A9-401E-95EC-ADBE0B834B9F}" srcOrd="1" destOrd="0" parTransId="{B223BBFB-DF8F-4A86-9A58-8D438960B6F1}" sibTransId="{EA13370F-16EC-445E-B4DD-6EF65FDFCC54}"/>
    <dgm:cxn modelId="{EA3C395B-4DE9-4EB4-A6AC-BD8A29EBA669}" type="presOf" srcId="{80649C48-5394-4D11-9B56-5227073225C3}" destId="{5EB2F8B5-CA3F-4EBA-B566-21BA56026645}" srcOrd="0" destOrd="3" presId="urn:microsoft.com/office/officeart/2005/8/layout/list1"/>
    <dgm:cxn modelId="{7CCEFE5B-0495-4EA3-A61E-CECDA2CED75D}" type="presOf" srcId="{71A938B8-01F9-4FCE-9754-8EFB318B7866}" destId="{F6D96878-840C-412D-9C4F-64CE96286ED8}" srcOrd="0" destOrd="0" presId="urn:microsoft.com/office/officeart/2005/8/layout/list1"/>
    <dgm:cxn modelId="{95F9F642-78B6-4B11-B7DB-E1AB5C5E55D1}" srcId="{71A938B8-01F9-4FCE-9754-8EFB318B7866}" destId="{0D0DF278-0785-4D05-AC25-C7C06D865269}" srcOrd="0" destOrd="0" parTransId="{6834D3AA-37C7-47BE-AB09-48B9807F518B}" sibTransId="{D8F0E968-5153-418F-9F8E-C16195FEEB8E}"/>
    <dgm:cxn modelId="{1F090646-C679-441B-ACBE-4CA14A942CB0}" type="presOf" srcId="{D7266EC2-0E33-4102-A70F-486E7183924E}" destId="{28EA0969-EACA-4ADB-9D89-FDA808C66823}" srcOrd="1" destOrd="0" presId="urn:microsoft.com/office/officeart/2005/8/layout/list1"/>
    <dgm:cxn modelId="{4D8F5149-7D9D-4247-8209-489E77954D44}" srcId="{5B5C6C3C-FEAD-45A5-8FB5-B4D5D6773E88}" destId="{BB6E6018-51C6-4670-9DA9-BFC1AAFAA304}" srcOrd="0" destOrd="0" parTransId="{7CCBF0C8-9033-4313-ABE4-F27E06837D09}" sibTransId="{FB0E5DC0-0C82-4431-83E4-62E799D1C72E}"/>
    <dgm:cxn modelId="{C6550A4A-F760-4EC7-A4FA-A1FABFA130B9}" type="presOf" srcId="{5B5C6C3C-FEAD-45A5-8FB5-B4D5D6773E88}" destId="{5EB2F8B5-CA3F-4EBA-B566-21BA56026645}" srcOrd="0" destOrd="0" presId="urn:microsoft.com/office/officeart/2005/8/layout/list1"/>
    <dgm:cxn modelId="{1FDBA74D-960B-48AA-A0AA-4E160CA8E79F}" type="presOf" srcId="{0D0DF278-0785-4D05-AC25-C7C06D865269}" destId="{D179D53C-CFEC-4B9A-89A2-56662B485ADA}" srcOrd="0" destOrd="0" presId="urn:microsoft.com/office/officeart/2005/8/layout/list1"/>
    <dgm:cxn modelId="{E0CFC150-626D-4D67-983F-CCF31D90C4F7}" srcId="{08882D52-BC84-438C-B636-546BCA7C5108}" destId="{80649C48-5394-4D11-9B56-5227073225C3}" srcOrd="2" destOrd="0" parTransId="{9618BC52-3F5E-42C2-BDF2-3E8A4CDF13B3}" sibTransId="{13F733A9-585B-4A9A-8247-B3EA2EE28DC9}"/>
    <dgm:cxn modelId="{79D61578-C23E-4C38-A36D-898B659C0E96}" type="presOf" srcId="{7BE2AA40-92A9-401E-95EC-ADBE0B834B9F}" destId="{5EB2F8B5-CA3F-4EBA-B566-21BA56026645}" srcOrd="0" destOrd="2" presId="urn:microsoft.com/office/officeart/2005/8/layout/list1"/>
    <dgm:cxn modelId="{1F5EDD59-872F-48D1-B818-8AD3E1AC98A7}" type="presOf" srcId="{B0447F7F-13D7-4348-9F21-50E5D435B70B}" destId="{D179D53C-CFEC-4B9A-89A2-56662B485ADA}" srcOrd="0" destOrd="1" presId="urn:microsoft.com/office/officeart/2005/8/layout/list1"/>
    <dgm:cxn modelId="{C5673B82-BFE3-4D62-9617-A3D8C5B6D768}" type="presOf" srcId="{08882D52-BC84-438C-B636-546BCA7C5108}" destId="{7F47EDFF-66C8-4231-B9AA-A969EA7516FD}" srcOrd="1" destOrd="0" presId="urn:microsoft.com/office/officeart/2005/8/layout/list1"/>
    <dgm:cxn modelId="{AAEE0786-2E8A-4090-9752-4E6AC0267151}" srcId="{F480C943-7581-406E-977A-ACA1873C38A1}" destId="{71A938B8-01F9-4FCE-9754-8EFB318B7866}" srcOrd="0" destOrd="0" parTransId="{D5A7E6E6-151C-4156-91A4-0CD33C03493A}" sibTransId="{2EA10CC2-B32F-417B-8029-AB318B4F98AB}"/>
    <dgm:cxn modelId="{9E993F8D-B312-4648-855E-6B002B5E8C60}" srcId="{F480C943-7581-406E-977A-ACA1873C38A1}" destId="{D7266EC2-0E33-4102-A70F-486E7183924E}" srcOrd="1" destOrd="0" parTransId="{F229605C-70E4-4292-A4AE-8CDD4C25645E}" sibTransId="{7541F751-226D-417D-B690-FD578D2B4F9B}"/>
    <dgm:cxn modelId="{39B602A5-98FE-44C9-AD5A-6C9189F45F14}" srcId="{F480C943-7581-406E-977A-ACA1873C38A1}" destId="{08882D52-BC84-438C-B636-546BCA7C5108}" srcOrd="2" destOrd="0" parTransId="{59194D0D-F268-4ECA-9A30-BBDFED782D71}" sibTransId="{A9800E3C-51DB-4835-A01D-8E560DBDA13A}"/>
    <dgm:cxn modelId="{A99748B0-21F0-4D2B-B1D9-87A834C9F4A7}" srcId="{08882D52-BC84-438C-B636-546BCA7C5108}" destId="{5B5C6C3C-FEAD-45A5-8FB5-B4D5D6773E88}" srcOrd="0" destOrd="0" parTransId="{1558DB5A-7E0C-48E3-80F3-084ED31D8734}" sibTransId="{BB16BEA0-5D2A-406B-9C70-C9026278EAEC}"/>
    <dgm:cxn modelId="{D68599C1-4A2A-4AF8-AFCB-73D052FABD5E}" type="presOf" srcId="{01216C2D-E798-41CE-A414-4F379B02F662}" destId="{F52CB099-74EB-4255-8B6D-8B4A4049E4A7}" srcOrd="0" destOrd="0" presId="urn:microsoft.com/office/officeart/2005/8/layout/list1"/>
    <dgm:cxn modelId="{3A3460C6-F1FC-45F1-8708-C6AD6AD3B7B4}" type="presOf" srcId="{F65C5E99-7A22-4512-970E-19787169DE81}" destId="{F52CB099-74EB-4255-8B6D-8B4A4049E4A7}" srcOrd="0" destOrd="1" presId="urn:microsoft.com/office/officeart/2005/8/layout/list1"/>
    <dgm:cxn modelId="{2F8986D0-B13E-4F9E-B816-E02DE0A5725F}" srcId="{D7266EC2-0E33-4102-A70F-486E7183924E}" destId="{F65C5E99-7A22-4512-970E-19787169DE81}" srcOrd="1" destOrd="0" parTransId="{869F1AA6-5697-4D55-A174-9296D005E9C3}" sibTransId="{078BE56E-0CCE-455B-A0C3-D70131438874}"/>
    <dgm:cxn modelId="{446635D6-17FD-40F1-BAD1-63DB4EEE1E0B}" srcId="{D7266EC2-0E33-4102-A70F-486E7183924E}" destId="{01216C2D-E798-41CE-A414-4F379B02F662}" srcOrd="0" destOrd="0" parTransId="{652C9E10-2AB4-4152-98CF-665D7E6BF373}" sibTransId="{F45F3FEB-D987-4510-BC6A-B952C7E15058}"/>
    <dgm:cxn modelId="{9DF33DE1-5F2A-40B5-8EFA-ED39745C4D89}" type="presOf" srcId="{BB6E6018-51C6-4670-9DA9-BFC1AAFAA304}" destId="{5EB2F8B5-CA3F-4EBA-B566-21BA56026645}" srcOrd="0" destOrd="1" presId="urn:microsoft.com/office/officeart/2005/8/layout/list1"/>
    <dgm:cxn modelId="{971B1BE4-DDD3-4137-8B78-211E9B7894D0}" srcId="{71A938B8-01F9-4FCE-9754-8EFB318B7866}" destId="{B0447F7F-13D7-4348-9F21-50E5D435B70B}" srcOrd="1" destOrd="0" parTransId="{888F97E3-4D5E-4052-938C-59A7BD5D1173}" sibTransId="{4B698647-07F8-4EEE-A392-E96AF764FE9C}"/>
    <dgm:cxn modelId="{1AC27FF6-F668-46D5-9577-6B42923FA84C}" type="presOf" srcId="{F480C943-7581-406E-977A-ACA1873C38A1}" destId="{E905C45D-8904-4445-81D9-DC2A79FFF1AF}" srcOrd="0" destOrd="0" presId="urn:microsoft.com/office/officeart/2005/8/layout/list1"/>
    <dgm:cxn modelId="{A726F0FE-F403-440A-A16B-0E2B45D2A8AD}" type="presOf" srcId="{D7266EC2-0E33-4102-A70F-486E7183924E}" destId="{CC22C34E-9FD8-4692-A184-AA768350D20D}" srcOrd="0" destOrd="0" presId="urn:microsoft.com/office/officeart/2005/8/layout/list1"/>
    <dgm:cxn modelId="{695D7A49-328E-4F8E-B936-E90130803190}" type="presParOf" srcId="{E905C45D-8904-4445-81D9-DC2A79FFF1AF}" destId="{37A53378-419A-418A-94B9-E011FA298843}" srcOrd="0" destOrd="0" presId="urn:microsoft.com/office/officeart/2005/8/layout/list1"/>
    <dgm:cxn modelId="{9A694A2E-0479-4EC6-B5E1-5B5E8AEB10EF}" type="presParOf" srcId="{37A53378-419A-418A-94B9-E011FA298843}" destId="{F6D96878-840C-412D-9C4F-64CE96286ED8}" srcOrd="0" destOrd="0" presId="urn:microsoft.com/office/officeart/2005/8/layout/list1"/>
    <dgm:cxn modelId="{5DBDAEB5-04DF-4852-AD1D-6628B2A419F0}" type="presParOf" srcId="{37A53378-419A-418A-94B9-E011FA298843}" destId="{5BBD3919-B024-4F7B-9EE2-573171197B7C}" srcOrd="1" destOrd="0" presId="urn:microsoft.com/office/officeart/2005/8/layout/list1"/>
    <dgm:cxn modelId="{58DE4587-2A38-44A6-A7B9-D8278136DEBC}" type="presParOf" srcId="{E905C45D-8904-4445-81D9-DC2A79FFF1AF}" destId="{D17027EE-3A04-40A8-A696-4A5F1DE3A63C}" srcOrd="1" destOrd="0" presId="urn:microsoft.com/office/officeart/2005/8/layout/list1"/>
    <dgm:cxn modelId="{EBA43896-A9BE-4D12-8C5B-C495C3F10622}" type="presParOf" srcId="{E905C45D-8904-4445-81D9-DC2A79FFF1AF}" destId="{D179D53C-CFEC-4B9A-89A2-56662B485ADA}" srcOrd="2" destOrd="0" presId="urn:microsoft.com/office/officeart/2005/8/layout/list1"/>
    <dgm:cxn modelId="{57EEC5F9-1908-4630-8FDF-100570459A9E}" type="presParOf" srcId="{E905C45D-8904-4445-81D9-DC2A79FFF1AF}" destId="{1D1EDE13-BC9C-4116-B7CA-D2E1BE86585A}" srcOrd="3" destOrd="0" presId="urn:microsoft.com/office/officeart/2005/8/layout/list1"/>
    <dgm:cxn modelId="{899A47BB-D1CC-4369-97AE-CF4CB29A7AFB}" type="presParOf" srcId="{E905C45D-8904-4445-81D9-DC2A79FFF1AF}" destId="{6DEF3D16-E4D7-465D-B436-3595737D410F}" srcOrd="4" destOrd="0" presId="urn:microsoft.com/office/officeart/2005/8/layout/list1"/>
    <dgm:cxn modelId="{E3F9E683-321C-4C62-A611-14C399AAD69A}" type="presParOf" srcId="{6DEF3D16-E4D7-465D-B436-3595737D410F}" destId="{CC22C34E-9FD8-4692-A184-AA768350D20D}" srcOrd="0" destOrd="0" presId="urn:microsoft.com/office/officeart/2005/8/layout/list1"/>
    <dgm:cxn modelId="{27806AC1-ACD8-4231-A067-B69103E00721}" type="presParOf" srcId="{6DEF3D16-E4D7-465D-B436-3595737D410F}" destId="{28EA0969-EACA-4ADB-9D89-FDA808C66823}" srcOrd="1" destOrd="0" presId="urn:microsoft.com/office/officeart/2005/8/layout/list1"/>
    <dgm:cxn modelId="{9EB43386-CDB6-41AD-9E4D-473C71FC239F}" type="presParOf" srcId="{E905C45D-8904-4445-81D9-DC2A79FFF1AF}" destId="{D86D57A7-BBA1-43E4-8C1B-2AE01775A600}" srcOrd="5" destOrd="0" presId="urn:microsoft.com/office/officeart/2005/8/layout/list1"/>
    <dgm:cxn modelId="{231C189E-55B5-4807-9C93-49E45E5BC69D}" type="presParOf" srcId="{E905C45D-8904-4445-81D9-DC2A79FFF1AF}" destId="{F52CB099-74EB-4255-8B6D-8B4A4049E4A7}" srcOrd="6" destOrd="0" presId="urn:microsoft.com/office/officeart/2005/8/layout/list1"/>
    <dgm:cxn modelId="{9AF9AB2F-1D03-45D6-8577-A2DD06E17A7C}" type="presParOf" srcId="{E905C45D-8904-4445-81D9-DC2A79FFF1AF}" destId="{48BCBD36-5A1E-44C9-9BDF-2313E97E53D4}" srcOrd="7" destOrd="0" presId="urn:microsoft.com/office/officeart/2005/8/layout/list1"/>
    <dgm:cxn modelId="{40B2E4FB-5613-4F04-AD3C-AE838684CEAC}" type="presParOf" srcId="{E905C45D-8904-4445-81D9-DC2A79FFF1AF}" destId="{693971E3-7336-489E-BB9B-2156DC0E0DB0}" srcOrd="8" destOrd="0" presId="urn:microsoft.com/office/officeart/2005/8/layout/list1"/>
    <dgm:cxn modelId="{DCD52AF8-7543-475A-9B5C-54489A51F281}" type="presParOf" srcId="{693971E3-7336-489E-BB9B-2156DC0E0DB0}" destId="{2A718D48-49F1-43AB-B6FF-3F456143A217}" srcOrd="0" destOrd="0" presId="urn:microsoft.com/office/officeart/2005/8/layout/list1"/>
    <dgm:cxn modelId="{43FD39EA-967A-47AA-BC68-6159ABCC632E}" type="presParOf" srcId="{693971E3-7336-489E-BB9B-2156DC0E0DB0}" destId="{7F47EDFF-66C8-4231-B9AA-A969EA7516FD}" srcOrd="1" destOrd="0" presId="urn:microsoft.com/office/officeart/2005/8/layout/list1"/>
    <dgm:cxn modelId="{D9A589A6-CCBA-4C97-9AEB-C7A6326D0D95}" type="presParOf" srcId="{E905C45D-8904-4445-81D9-DC2A79FFF1AF}" destId="{0BE5B423-0946-4E97-B4A3-EDF2D7647E09}" srcOrd="9" destOrd="0" presId="urn:microsoft.com/office/officeart/2005/8/layout/list1"/>
    <dgm:cxn modelId="{06C20FEE-99A9-426A-B1F5-DFCEDB38D30A}" type="presParOf" srcId="{E905C45D-8904-4445-81D9-DC2A79FFF1AF}" destId="{5EB2F8B5-CA3F-4EBA-B566-21BA56026645}"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F480C943-7581-406E-977A-ACA1873C38A1}" type="doc">
      <dgm:prSet loTypeId="urn:microsoft.com/office/officeart/2005/8/layout/list1" loCatId="list" qsTypeId="urn:microsoft.com/office/officeart/2005/8/quickstyle/simple1" qsCatId="simple" csTypeId="urn:microsoft.com/office/officeart/2005/8/colors/colorful5" csCatId="colorful" phldr="1"/>
      <dgm:spPr/>
      <dgm:t>
        <a:bodyPr/>
        <a:lstStyle/>
        <a:p>
          <a:endParaRPr lang="fr-BE"/>
        </a:p>
      </dgm:t>
    </dgm:pt>
    <dgm:pt modelId="{71A938B8-01F9-4FCE-9754-8EFB318B7866}">
      <dgm:prSet phldrT="[Texte]" custT="1"/>
      <dgm:spPr/>
      <dgm:t>
        <a:bodyPr/>
        <a:lstStyle/>
        <a:p>
          <a:r>
            <a:rPr lang="fr-BE" sz="1200" b="1">
              <a:latin typeface="Tenorite" panose="00000500000000000000" pitchFamily="2" charset="0"/>
            </a:rPr>
            <a:t>Opportunités d’emploi (Janvier 2022 à octobre 2022) </a:t>
          </a:r>
        </a:p>
      </dgm:t>
    </dgm:pt>
    <dgm:pt modelId="{D5A7E6E6-151C-4156-91A4-0CD33C03493A}" type="parTrans" cxnId="{AAEE0786-2E8A-4090-9752-4E6AC0267151}">
      <dgm:prSet/>
      <dgm:spPr/>
      <dgm:t>
        <a:bodyPr/>
        <a:lstStyle/>
        <a:p>
          <a:endParaRPr lang="fr-BE" sz="1200" b="0">
            <a:latin typeface="Tenorite" panose="00000500000000000000" pitchFamily="2" charset="0"/>
          </a:endParaRPr>
        </a:p>
      </dgm:t>
    </dgm:pt>
    <dgm:pt modelId="{2EA10CC2-B32F-417B-8029-AB318B4F98AB}" type="sibTrans" cxnId="{AAEE0786-2E8A-4090-9752-4E6AC0267151}">
      <dgm:prSet/>
      <dgm:spPr/>
      <dgm:t>
        <a:bodyPr/>
        <a:lstStyle/>
        <a:p>
          <a:endParaRPr lang="fr-BE" sz="1200" b="0">
            <a:latin typeface="Tenorite" panose="00000500000000000000" pitchFamily="2" charset="0"/>
          </a:endParaRPr>
        </a:p>
      </dgm:t>
    </dgm:pt>
    <dgm:pt modelId="{B0447F7F-13D7-4348-9F21-50E5D435B70B}">
      <dgm:prSet custT="1"/>
      <dgm:spPr/>
      <dgm:t>
        <a:bodyPr/>
        <a:lstStyle/>
        <a:p>
          <a:r>
            <a:rPr lang="fr-BE" sz="1200" b="0" dirty="0">
              <a:latin typeface="Tenorite" panose="00000500000000000000" pitchFamily="2" charset="0"/>
            </a:rPr>
            <a:t>Stabilité des opportunités d’emploi gérées par Le Forem ( 17 OE publiées en 2021) </a:t>
          </a:r>
        </a:p>
      </dgm:t>
    </dgm:pt>
    <dgm:pt modelId="{888F97E3-4D5E-4052-938C-59A7BD5D1173}" type="parTrans" cxnId="{971B1BE4-DDD3-4137-8B78-211E9B7894D0}">
      <dgm:prSet/>
      <dgm:spPr/>
      <dgm:t>
        <a:bodyPr/>
        <a:lstStyle/>
        <a:p>
          <a:endParaRPr lang="fr-BE" sz="1200" b="0">
            <a:latin typeface="Tenorite" panose="00000500000000000000" pitchFamily="2" charset="0"/>
          </a:endParaRPr>
        </a:p>
      </dgm:t>
    </dgm:pt>
    <dgm:pt modelId="{4B698647-07F8-4EEE-A392-E96AF764FE9C}" type="sibTrans" cxnId="{971B1BE4-DDD3-4137-8B78-211E9B7894D0}">
      <dgm:prSet/>
      <dgm:spPr/>
      <dgm:t>
        <a:bodyPr/>
        <a:lstStyle/>
        <a:p>
          <a:endParaRPr lang="fr-BE" sz="1200" b="0">
            <a:latin typeface="Tenorite" panose="00000500000000000000" pitchFamily="2" charset="0"/>
          </a:endParaRPr>
        </a:p>
      </dgm:t>
    </dgm:pt>
    <dgm:pt modelId="{D7266EC2-0E33-4102-A70F-486E7183924E}">
      <dgm:prSet custT="1"/>
      <dgm:spPr/>
      <dgm:t>
        <a:bodyPr/>
        <a:lstStyle/>
        <a:p>
          <a:r>
            <a:rPr lang="fr-BE" sz="1200" b="1">
              <a:latin typeface="Tenorite" panose="00000500000000000000" pitchFamily="2" charset="0"/>
            </a:rPr>
            <a:t>Tension marché du travail</a:t>
          </a:r>
        </a:p>
      </dgm:t>
    </dgm:pt>
    <dgm:pt modelId="{F229605C-70E4-4292-A4AE-8CDD4C25645E}" type="parTrans" cxnId="{9E993F8D-B312-4648-855E-6B002B5E8C60}">
      <dgm:prSet/>
      <dgm:spPr/>
      <dgm:t>
        <a:bodyPr/>
        <a:lstStyle/>
        <a:p>
          <a:endParaRPr lang="fr-BE" sz="1200" b="0">
            <a:latin typeface="Tenorite" panose="00000500000000000000" pitchFamily="2" charset="0"/>
          </a:endParaRPr>
        </a:p>
      </dgm:t>
    </dgm:pt>
    <dgm:pt modelId="{7541F751-226D-417D-B690-FD578D2B4F9B}" type="sibTrans" cxnId="{9E993F8D-B312-4648-855E-6B002B5E8C60}">
      <dgm:prSet/>
      <dgm:spPr/>
      <dgm:t>
        <a:bodyPr/>
        <a:lstStyle/>
        <a:p>
          <a:endParaRPr lang="fr-BE" sz="1200" b="0">
            <a:latin typeface="Tenorite" panose="00000500000000000000" pitchFamily="2" charset="0"/>
          </a:endParaRPr>
        </a:p>
      </dgm:t>
    </dgm:pt>
    <dgm:pt modelId="{01216C2D-E798-41CE-A414-4F379B02F662}">
      <dgm:prSet custT="1"/>
      <dgm:spPr/>
      <dgm:t>
        <a:bodyPr/>
        <a:lstStyle/>
        <a:p>
          <a:r>
            <a:rPr lang="fr-BE" sz="1200" b="0">
              <a:latin typeface="Tenorite" panose="00000500000000000000" pitchFamily="2" charset="0"/>
            </a:rPr>
            <a:t>Métier en pénurie 2023 en Wallonie</a:t>
          </a:r>
        </a:p>
      </dgm:t>
    </dgm:pt>
    <dgm:pt modelId="{652C9E10-2AB4-4152-98CF-665D7E6BF373}" type="parTrans" cxnId="{446635D6-17FD-40F1-BAD1-63DB4EEE1E0B}">
      <dgm:prSet/>
      <dgm:spPr/>
      <dgm:t>
        <a:bodyPr/>
        <a:lstStyle/>
        <a:p>
          <a:endParaRPr lang="fr-BE" sz="1200" b="0">
            <a:latin typeface="Tenorite" panose="00000500000000000000" pitchFamily="2" charset="0"/>
          </a:endParaRPr>
        </a:p>
      </dgm:t>
    </dgm:pt>
    <dgm:pt modelId="{F45F3FEB-D987-4510-BC6A-B952C7E15058}" type="sibTrans" cxnId="{446635D6-17FD-40F1-BAD1-63DB4EEE1E0B}">
      <dgm:prSet/>
      <dgm:spPr/>
      <dgm:t>
        <a:bodyPr/>
        <a:lstStyle/>
        <a:p>
          <a:endParaRPr lang="fr-BE" sz="1200" b="0">
            <a:latin typeface="Tenorite" panose="00000500000000000000" pitchFamily="2" charset="0"/>
          </a:endParaRPr>
        </a:p>
      </dgm:t>
    </dgm:pt>
    <dgm:pt modelId="{08882D52-BC84-438C-B636-546BCA7C5108}">
      <dgm:prSet custT="1"/>
      <dgm:spPr/>
      <dgm:t>
        <a:bodyPr/>
        <a:lstStyle/>
        <a:p>
          <a:r>
            <a:rPr lang="fr-BE" sz="1200" b="1">
              <a:latin typeface="Tenorite" panose="00000500000000000000" pitchFamily="2" charset="0"/>
            </a:rPr>
            <a:t>Enseignement&amp; Formation</a:t>
          </a:r>
        </a:p>
      </dgm:t>
    </dgm:pt>
    <dgm:pt modelId="{59194D0D-F268-4ECA-9A30-BBDFED782D71}" type="parTrans" cxnId="{39B602A5-98FE-44C9-AD5A-6C9189F45F14}">
      <dgm:prSet/>
      <dgm:spPr/>
      <dgm:t>
        <a:bodyPr/>
        <a:lstStyle/>
        <a:p>
          <a:endParaRPr lang="fr-BE" sz="1200" b="0">
            <a:latin typeface="Tenorite" panose="00000500000000000000" pitchFamily="2" charset="0"/>
          </a:endParaRPr>
        </a:p>
      </dgm:t>
    </dgm:pt>
    <dgm:pt modelId="{A9800E3C-51DB-4835-A01D-8E560DBDA13A}" type="sibTrans" cxnId="{39B602A5-98FE-44C9-AD5A-6C9189F45F14}">
      <dgm:prSet/>
      <dgm:spPr/>
      <dgm:t>
        <a:bodyPr/>
        <a:lstStyle/>
        <a:p>
          <a:endParaRPr lang="fr-BE" sz="1200" b="0">
            <a:latin typeface="Tenorite" panose="00000500000000000000" pitchFamily="2" charset="0"/>
          </a:endParaRPr>
        </a:p>
      </dgm:t>
    </dgm:pt>
    <dgm:pt modelId="{5B5C6C3C-FEAD-45A5-8FB5-B4D5D6773E88}">
      <dgm:prSet custT="1"/>
      <dgm:spPr/>
      <dgm:t>
        <a:bodyPr/>
        <a:lstStyle/>
        <a:p>
          <a:pPr>
            <a:buFont typeface="Arial" panose="020B0604020202020204" pitchFamily="34" charset="0"/>
            <a:buChar char="•"/>
          </a:pPr>
          <a:r>
            <a:rPr lang="fr-BE" sz="1200" b="1">
              <a:latin typeface="Tenorite" panose="00000500000000000000" pitchFamily="2" charset="0"/>
            </a:rPr>
            <a:t>Pas d’offre de formation sur le bassin</a:t>
          </a:r>
          <a:endParaRPr lang="fr-BE" sz="1200" b="0">
            <a:latin typeface="Tenorite" panose="00000500000000000000" pitchFamily="2" charset="0"/>
          </a:endParaRPr>
        </a:p>
      </dgm:t>
    </dgm:pt>
    <dgm:pt modelId="{1558DB5A-7E0C-48E3-80F3-084ED31D8734}" type="parTrans" cxnId="{A99748B0-21F0-4D2B-B1D9-87A834C9F4A7}">
      <dgm:prSet/>
      <dgm:spPr/>
      <dgm:t>
        <a:bodyPr/>
        <a:lstStyle/>
        <a:p>
          <a:endParaRPr lang="fr-BE" sz="1200" b="0">
            <a:latin typeface="Tenorite" panose="00000500000000000000" pitchFamily="2" charset="0"/>
          </a:endParaRPr>
        </a:p>
      </dgm:t>
    </dgm:pt>
    <dgm:pt modelId="{BB16BEA0-5D2A-406B-9C70-C9026278EAEC}" type="sibTrans" cxnId="{A99748B0-21F0-4D2B-B1D9-87A834C9F4A7}">
      <dgm:prSet/>
      <dgm:spPr/>
      <dgm:t>
        <a:bodyPr/>
        <a:lstStyle/>
        <a:p>
          <a:endParaRPr lang="fr-BE" sz="1200" b="0">
            <a:latin typeface="Tenorite" panose="00000500000000000000" pitchFamily="2" charset="0"/>
          </a:endParaRPr>
        </a:p>
      </dgm:t>
    </dgm:pt>
    <dgm:pt modelId="{0D0DF278-0785-4D05-AC25-C7C06D865269}">
      <dgm:prSet custT="1"/>
      <dgm:spPr/>
      <dgm:t>
        <a:bodyPr/>
        <a:lstStyle/>
        <a:p>
          <a:r>
            <a:rPr lang="fr-BE" sz="1200">
              <a:latin typeface="Tenorite" panose="00000500000000000000" pitchFamily="2" charset="0"/>
            </a:rPr>
            <a:t>13 opportunités d’emploi pour le métier en HC </a:t>
          </a:r>
          <a:endParaRPr lang="fr-BE" sz="1200" b="0">
            <a:latin typeface="Tenorite" panose="00000500000000000000" pitchFamily="2" charset="0"/>
          </a:endParaRPr>
        </a:p>
      </dgm:t>
    </dgm:pt>
    <dgm:pt modelId="{6834D3AA-37C7-47BE-AB09-48B9807F518B}" type="parTrans" cxnId="{95F9F642-78B6-4B11-B7DB-E1AB5C5E55D1}">
      <dgm:prSet/>
      <dgm:spPr/>
      <dgm:t>
        <a:bodyPr/>
        <a:lstStyle/>
        <a:p>
          <a:endParaRPr lang="fr-BE" sz="1200">
            <a:latin typeface="Tenorite" panose="00000500000000000000" pitchFamily="2" charset="0"/>
          </a:endParaRPr>
        </a:p>
      </dgm:t>
    </dgm:pt>
    <dgm:pt modelId="{D8F0E968-5153-418F-9F8E-C16195FEEB8E}" type="sibTrans" cxnId="{95F9F642-78B6-4B11-B7DB-E1AB5C5E55D1}">
      <dgm:prSet/>
      <dgm:spPr/>
      <dgm:t>
        <a:bodyPr/>
        <a:lstStyle/>
        <a:p>
          <a:endParaRPr lang="fr-BE" sz="1200">
            <a:latin typeface="Tenorite" panose="00000500000000000000" pitchFamily="2" charset="0"/>
          </a:endParaRPr>
        </a:p>
      </dgm:t>
    </dgm:pt>
    <dgm:pt modelId="{8CABAC73-521E-427B-8E70-1E8F0958B37A}">
      <dgm:prSet custT="1"/>
      <dgm:spPr/>
      <dgm:t>
        <a:bodyPr/>
        <a:lstStyle/>
        <a:p>
          <a:pPr>
            <a:buFont typeface="Arial" panose="020B0604020202020204" pitchFamily="34" charset="0"/>
            <a:buNone/>
          </a:pPr>
          <a:r>
            <a:rPr lang="fr-BE" sz="1200" b="0">
              <a:latin typeface="Tenorite" panose="00000500000000000000" pitchFamily="2" charset="0"/>
            </a:rPr>
            <a:t>	</a:t>
          </a:r>
        </a:p>
      </dgm:t>
    </dgm:pt>
    <dgm:pt modelId="{E2B28333-2CC5-4DC0-95DB-E22EA94FFA8A}" type="parTrans" cxnId="{760CB35E-EBD0-453E-A28A-136449B2E6CB}">
      <dgm:prSet/>
      <dgm:spPr/>
      <dgm:t>
        <a:bodyPr/>
        <a:lstStyle/>
        <a:p>
          <a:endParaRPr lang="fr-BE"/>
        </a:p>
      </dgm:t>
    </dgm:pt>
    <dgm:pt modelId="{DBF9B448-0015-4EDA-9951-9A8E85AFBF1F}" type="sibTrans" cxnId="{760CB35E-EBD0-453E-A28A-136449B2E6CB}">
      <dgm:prSet/>
      <dgm:spPr/>
      <dgm:t>
        <a:bodyPr/>
        <a:lstStyle/>
        <a:p>
          <a:endParaRPr lang="fr-BE"/>
        </a:p>
      </dgm:t>
    </dgm:pt>
    <dgm:pt modelId="{2C1E482A-26B9-4958-A8C9-6ED7739F8D10}">
      <dgm:prSet custT="1"/>
      <dgm:spPr/>
      <dgm:t>
        <a:bodyPr/>
        <a:lstStyle/>
        <a:p>
          <a:pPr>
            <a:buFont typeface="Arial" panose="020B0604020202020204" pitchFamily="34" charset="0"/>
            <a:buChar char="•"/>
          </a:pPr>
          <a:r>
            <a:rPr lang="fr-BE" sz="1200" b="0" dirty="0">
              <a:latin typeface="Tenorite" panose="00000500000000000000" pitchFamily="2" charset="0"/>
            </a:rPr>
            <a:t>Profil SFMQ édité en </a:t>
          </a:r>
        </a:p>
      </dgm:t>
    </dgm:pt>
    <dgm:pt modelId="{7169808F-F52C-40ED-BDF3-D0511C966388}" type="parTrans" cxnId="{D617A802-6671-46A4-AA13-ADB226265A23}">
      <dgm:prSet/>
      <dgm:spPr/>
      <dgm:t>
        <a:bodyPr/>
        <a:lstStyle/>
        <a:p>
          <a:endParaRPr lang="fr-BE"/>
        </a:p>
      </dgm:t>
    </dgm:pt>
    <dgm:pt modelId="{F72D3E5A-48C6-4BD1-9582-8A10FCBFADFB}" type="sibTrans" cxnId="{D617A802-6671-46A4-AA13-ADB226265A23}">
      <dgm:prSet/>
      <dgm:spPr/>
      <dgm:t>
        <a:bodyPr/>
        <a:lstStyle/>
        <a:p>
          <a:endParaRPr lang="fr-BE"/>
        </a:p>
      </dgm:t>
    </dgm:pt>
    <dgm:pt modelId="{E905C45D-8904-4445-81D9-DC2A79FFF1AF}" type="pres">
      <dgm:prSet presAssocID="{F480C943-7581-406E-977A-ACA1873C38A1}" presName="linear" presStyleCnt="0">
        <dgm:presLayoutVars>
          <dgm:dir/>
          <dgm:animLvl val="lvl"/>
          <dgm:resizeHandles val="exact"/>
        </dgm:presLayoutVars>
      </dgm:prSet>
      <dgm:spPr/>
    </dgm:pt>
    <dgm:pt modelId="{37A53378-419A-418A-94B9-E011FA298843}" type="pres">
      <dgm:prSet presAssocID="{71A938B8-01F9-4FCE-9754-8EFB318B7866}" presName="parentLin" presStyleCnt="0"/>
      <dgm:spPr/>
    </dgm:pt>
    <dgm:pt modelId="{F6D96878-840C-412D-9C4F-64CE96286ED8}" type="pres">
      <dgm:prSet presAssocID="{71A938B8-01F9-4FCE-9754-8EFB318B7866}" presName="parentLeftMargin" presStyleLbl="node1" presStyleIdx="0" presStyleCnt="3"/>
      <dgm:spPr/>
    </dgm:pt>
    <dgm:pt modelId="{5BBD3919-B024-4F7B-9EE2-573171197B7C}" type="pres">
      <dgm:prSet presAssocID="{71A938B8-01F9-4FCE-9754-8EFB318B7866}" presName="parentText" presStyleLbl="node1" presStyleIdx="0" presStyleCnt="3" custLinFactNeighborX="-369" custLinFactNeighborY="6067">
        <dgm:presLayoutVars>
          <dgm:chMax val="0"/>
          <dgm:bulletEnabled val="1"/>
        </dgm:presLayoutVars>
      </dgm:prSet>
      <dgm:spPr>
        <a:prstGeom prst="rect">
          <a:avLst/>
        </a:prstGeom>
      </dgm:spPr>
    </dgm:pt>
    <dgm:pt modelId="{D17027EE-3A04-40A8-A696-4A5F1DE3A63C}" type="pres">
      <dgm:prSet presAssocID="{71A938B8-01F9-4FCE-9754-8EFB318B7866}" presName="negativeSpace" presStyleCnt="0"/>
      <dgm:spPr/>
    </dgm:pt>
    <dgm:pt modelId="{D179D53C-CFEC-4B9A-89A2-56662B485ADA}" type="pres">
      <dgm:prSet presAssocID="{71A938B8-01F9-4FCE-9754-8EFB318B7866}" presName="childText" presStyleLbl="conFgAcc1" presStyleIdx="0" presStyleCnt="3">
        <dgm:presLayoutVars>
          <dgm:bulletEnabled val="1"/>
        </dgm:presLayoutVars>
      </dgm:prSet>
      <dgm:spPr/>
    </dgm:pt>
    <dgm:pt modelId="{1D1EDE13-BC9C-4116-B7CA-D2E1BE86585A}" type="pres">
      <dgm:prSet presAssocID="{2EA10CC2-B32F-417B-8029-AB318B4F98AB}" presName="spaceBetweenRectangles" presStyleCnt="0"/>
      <dgm:spPr/>
    </dgm:pt>
    <dgm:pt modelId="{6DEF3D16-E4D7-465D-B436-3595737D410F}" type="pres">
      <dgm:prSet presAssocID="{D7266EC2-0E33-4102-A70F-486E7183924E}" presName="parentLin" presStyleCnt="0"/>
      <dgm:spPr/>
    </dgm:pt>
    <dgm:pt modelId="{CC22C34E-9FD8-4692-A184-AA768350D20D}" type="pres">
      <dgm:prSet presAssocID="{D7266EC2-0E33-4102-A70F-486E7183924E}" presName="parentLeftMargin" presStyleLbl="node1" presStyleIdx="0" presStyleCnt="3"/>
      <dgm:spPr/>
    </dgm:pt>
    <dgm:pt modelId="{28EA0969-EACA-4ADB-9D89-FDA808C66823}" type="pres">
      <dgm:prSet presAssocID="{D7266EC2-0E33-4102-A70F-486E7183924E}" presName="parentText" presStyleLbl="node1" presStyleIdx="1" presStyleCnt="3" custLinFactNeighborX="-369" custLinFactNeighborY="3882">
        <dgm:presLayoutVars>
          <dgm:chMax val="0"/>
          <dgm:bulletEnabled val="1"/>
        </dgm:presLayoutVars>
      </dgm:prSet>
      <dgm:spPr>
        <a:prstGeom prst="rect">
          <a:avLst/>
        </a:prstGeom>
      </dgm:spPr>
    </dgm:pt>
    <dgm:pt modelId="{D86D57A7-BBA1-43E4-8C1B-2AE01775A600}" type="pres">
      <dgm:prSet presAssocID="{D7266EC2-0E33-4102-A70F-486E7183924E}" presName="negativeSpace" presStyleCnt="0"/>
      <dgm:spPr/>
    </dgm:pt>
    <dgm:pt modelId="{F52CB099-74EB-4255-8B6D-8B4A4049E4A7}" type="pres">
      <dgm:prSet presAssocID="{D7266EC2-0E33-4102-A70F-486E7183924E}" presName="childText" presStyleLbl="conFgAcc1" presStyleIdx="1" presStyleCnt="3">
        <dgm:presLayoutVars>
          <dgm:bulletEnabled val="1"/>
        </dgm:presLayoutVars>
      </dgm:prSet>
      <dgm:spPr/>
    </dgm:pt>
    <dgm:pt modelId="{48BCBD36-5A1E-44C9-9BDF-2313E97E53D4}" type="pres">
      <dgm:prSet presAssocID="{7541F751-226D-417D-B690-FD578D2B4F9B}" presName="spaceBetweenRectangles" presStyleCnt="0"/>
      <dgm:spPr/>
    </dgm:pt>
    <dgm:pt modelId="{693971E3-7336-489E-BB9B-2156DC0E0DB0}" type="pres">
      <dgm:prSet presAssocID="{08882D52-BC84-438C-B636-546BCA7C5108}" presName="parentLin" presStyleCnt="0"/>
      <dgm:spPr/>
    </dgm:pt>
    <dgm:pt modelId="{2A718D48-49F1-43AB-B6FF-3F456143A217}" type="pres">
      <dgm:prSet presAssocID="{08882D52-BC84-438C-B636-546BCA7C5108}" presName="parentLeftMargin" presStyleLbl="node1" presStyleIdx="1" presStyleCnt="3"/>
      <dgm:spPr/>
    </dgm:pt>
    <dgm:pt modelId="{7F47EDFF-66C8-4231-B9AA-A969EA7516FD}" type="pres">
      <dgm:prSet presAssocID="{08882D52-BC84-438C-B636-546BCA7C5108}" presName="parentText" presStyleLbl="node1" presStyleIdx="2" presStyleCnt="3">
        <dgm:presLayoutVars>
          <dgm:chMax val="0"/>
          <dgm:bulletEnabled val="1"/>
        </dgm:presLayoutVars>
      </dgm:prSet>
      <dgm:spPr>
        <a:prstGeom prst="rect">
          <a:avLst/>
        </a:prstGeom>
      </dgm:spPr>
    </dgm:pt>
    <dgm:pt modelId="{0BE5B423-0946-4E97-B4A3-EDF2D7647E09}" type="pres">
      <dgm:prSet presAssocID="{08882D52-BC84-438C-B636-546BCA7C5108}" presName="negativeSpace" presStyleCnt="0"/>
      <dgm:spPr/>
    </dgm:pt>
    <dgm:pt modelId="{5EB2F8B5-CA3F-4EBA-B566-21BA56026645}" type="pres">
      <dgm:prSet presAssocID="{08882D52-BC84-438C-B636-546BCA7C5108}" presName="childText" presStyleLbl="conFgAcc1" presStyleIdx="2" presStyleCnt="3">
        <dgm:presLayoutVars>
          <dgm:bulletEnabled val="1"/>
        </dgm:presLayoutVars>
      </dgm:prSet>
      <dgm:spPr/>
    </dgm:pt>
  </dgm:ptLst>
  <dgm:cxnLst>
    <dgm:cxn modelId="{D617A802-6671-46A4-AA13-ADB226265A23}" srcId="{08882D52-BC84-438C-B636-546BCA7C5108}" destId="{2C1E482A-26B9-4958-A8C9-6ED7739F8D10}" srcOrd="1" destOrd="0" parTransId="{7169808F-F52C-40ED-BDF3-D0511C966388}" sibTransId="{F72D3E5A-48C6-4BD1-9582-8A10FCBFADFB}"/>
    <dgm:cxn modelId="{64DC6505-0477-452F-80FB-196AAC8E38BF}" type="presOf" srcId="{71A938B8-01F9-4FCE-9754-8EFB318B7866}" destId="{5BBD3919-B024-4F7B-9EE2-573171197B7C}" srcOrd="1" destOrd="0" presId="urn:microsoft.com/office/officeart/2005/8/layout/list1"/>
    <dgm:cxn modelId="{7B35D721-7B19-4987-BE11-2B4D05D9EA26}" type="presOf" srcId="{08882D52-BC84-438C-B636-546BCA7C5108}" destId="{2A718D48-49F1-43AB-B6FF-3F456143A217}" srcOrd="0" destOrd="0" presId="urn:microsoft.com/office/officeart/2005/8/layout/list1"/>
    <dgm:cxn modelId="{A7E1D837-3F47-40E7-A236-9242EE6EC199}" type="presOf" srcId="{2C1E482A-26B9-4958-A8C9-6ED7739F8D10}" destId="{5EB2F8B5-CA3F-4EBA-B566-21BA56026645}" srcOrd="0" destOrd="1" presId="urn:microsoft.com/office/officeart/2005/8/layout/list1"/>
    <dgm:cxn modelId="{7CCEFE5B-0495-4EA3-A61E-CECDA2CED75D}" type="presOf" srcId="{71A938B8-01F9-4FCE-9754-8EFB318B7866}" destId="{F6D96878-840C-412D-9C4F-64CE96286ED8}" srcOrd="0" destOrd="0" presId="urn:microsoft.com/office/officeart/2005/8/layout/list1"/>
    <dgm:cxn modelId="{760CB35E-EBD0-453E-A28A-136449B2E6CB}" srcId="{08882D52-BC84-438C-B636-546BCA7C5108}" destId="{8CABAC73-521E-427B-8E70-1E8F0958B37A}" srcOrd="2" destOrd="0" parTransId="{E2B28333-2CC5-4DC0-95DB-E22EA94FFA8A}" sibTransId="{DBF9B448-0015-4EDA-9951-9A8E85AFBF1F}"/>
    <dgm:cxn modelId="{95F9F642-78B6-4B11-B7DB-E1AB5C5E55D1}" srcId="{71A938B8-01F9-4FCE-9754-8EFB318B7866}" destId="{0D0DF278-0785-4D05-AC25-C7C06D865269}" srcOrd="0" destOrd="0" parTransId="{6834D3AA-37C7-47BE-AB09-48B9807F518B}" sibTransId="{D8F0E968-5153-418F-9F8E-C16195FEEB8E}"/>
    <dgm:cxn modelId="{1F090646-C679-441B-ACBE-4CA14A942CB0}" type="presOf" srcId="{D7266EC2-0E33-4102-A70F-486E7183924E}" destId="{28EA0969-EACA-4ADB-9D89-FDA808C66823}" srcOrd="1" destOrd="0" presId="urn:microsoft.com/office/officeart/2005/8/layout/list1"/>
    <dgm:cxn modelId="{C6550A4A-F760-4EC7-A4FA-A1FABFA130B9}" type="presOf" srcId="{5B5C6C3C-FEAD-45A5-8FB5-B4D5D6773E88}" destId="{5EB2F8B5-CA3F-4EBA-B566-21BA56026645}" srcOrd="0" destOrd="0" presId="urn:microsoft.com/office/officeart/2005/8/layout/list1"/>
    <dgm:cxn modelId="{1FDBA74D-960B-48AA-A0AA-4E160CA8E79F}" type="presOf" srcId="{0D0DF278-0785-4D05-AC25-C7C06D865269}" destId="{D179D53C-CFEC-4B9A-89A2-56662B485ADA}" srcOrd="0" destOrd="0" presId="urn:microsoft.com/office/officeart/2005/8/layout/list1"/>
    <dgm:cxn modelId="{C969B676-AFB4-4C43-993A-465F59EA767F}" type="presOf" srcId="{8CABAC73-521E-427B-8E70-1E8F0958B37A}" destId="{5EB2F8B5-CA3F-4EBA-B566-21BA56026645}" srcOrd="0" destOrd="2" presId="urn:microsoft.com/office/officeart/2005/8/layout/list1"/>
    <dgm:cxn modelId="{1F5EDD59-872F-48D1-B818-8AD3E1AC98A7}" type="presOf" srcId="{B0447F7F-13D7-4348-9F21-50E5D435B70B}" destId="{D179D53C-CFEC-4B9A-89A2-56662B485ADA}" srcOrd="0" destOrd="1" presId="urn:microsoft.com/office/officeart/2005/8/layout/list1"/>
    <dgm:cxn modelId="{C5673B82-BFE3-4D62-9617-A3D8C5B6D768}" type="presOf" srcId="{08882D52-BC84-438C-B636-546BCA7C5108}" destId="{7F47EDFF-66C8-4231-B9AA-A969EA7516FD}" srcOrd="1" destOrd="0" presId="urn:microsoft.com/office/officeart/2005/8/layout/list1"/>
    <dgm:cxn modelId="{AAEE0786-2E8A-4090-9752-4E6AC0267151}" srcId="{F480C943-7581-406E-977A-ACA1873C38A1}" destId="{71A938B8-01F9-4FCE-9754-8EFB318B7866}" srcOrd="0" destOrd="0" parTransId="{D5A7E6E6-151C-4156-91A4-0CD33C03493A}" sibTransId="{2EA10CC2-B32F-417B-8029-AB318B4F98AB}"/>
    <dgm:cxn modelId="{9E993F8D-B312-4648-855E-6B002B5E8C60}" srcId="{F480C943-7581-406E-977A-ACA1873C38A1}" destId="{D7266EC2-0E33-4102-A70F-486E7183924E}" srcOrd="1" destOrd="0" parTransId="{F229605C-70E4-4292-A4AE-8CDD4C25645E}" sibTransId="{7541F751-226D-417D-B690-FD578D2B4F9B}"/>
    <dgm:cxn modelId="{39B602A5-98FE-44C9-AD5A-6C9189F45F14}" srcId="{F480C943-7581-406E-977A-ACA1873C38A1}" destId="{08882D52-BC84-438C-B636-546BCA7C5108}" srcOrd="2" destOrd="0" parTransId="{59194D0D-F268-4ECA-9A30-BBDFED782D71}" sibTransId="{A9800E3C-51DB-4835-A01D-8E560DBDA13A}"/>
    <dgm:cxn modelId="{A99748B0-21F0-4D2B-B1D9-87A834C9F4A7}" srcId="{08882D52-BC84-438C-B636-546BCA7C5108}" destId="{5B5C6C3C-FEAD-45A5-8FB5-B4D5D6773E88}" srcOrd="0" destOrd="0" parTransId="{1558DB5A-7E0C-48E3-80F3-084ED31D8734}" sibTransId="{BB16BEA0-5D2A-406B-9C70-C9026278EAEC}"/>
    <dgm:cxn modelId="{D68599C1-4A2A-4AF8-AFCB-73D052FABD5E}" type="presOf" srcId="{01216C2D-E798-41CE-A414-4F379B02F662}" destId="{F52CB099-74EB-4255-8B6D-8B4A4049E4A7}" srcOrd="0" destOrd="0" presId="urn:microsoft.com/office/officeart/2005/8/layout/list1"/>
    <dgm:cxn modelId="{446635D6-17FD-40F1-BAD1-63DB4EEE1E0B}" srcId="{D7266EC2-0E33-4102-A70F-486E7183924E}" destId="{01216C2D-E798-41CE-A414-4F379B02F662}" srcOrd="0" destOrd="0" parTransId="{652C9E10-2AB4-4152-98CF-665D7E6BF373}" sibTransId="{F45F3FEB-D987-4510-BC6A-B952C7E15058}"/>
    <dgm:cxn modelId="{971B1BE4-DDD3-4137-8B78-211E9B7894D0}" srcId="{71A938B8-01F9-4FCE-9754-8EFB318B7866}" destId="{B0447F7F-13D7-4348-9F21-50E5D435B70B}" srcOrd="1" destOrd="0" parTransId="{888F97E3-4D5E-4052-938C-59A7BD5D1173}" sibTransId="{4B698647-07F8-4EEE-A392-E96AF764FE9C}"/>
    <dgm:cxn modelId="{1AC27FF6-F668-46D5-9577-6B42923FA84C}" type="presOf" srcId="{F480C943-7581-406E-977A-ACA1873C38A1}" destId="{E905C45D-8904-4445-81D9-DC2A79FFF1AF}" srcOrd="0" destOrd="0" presId="urn:microsoft.com/office/officeart/2005/8/layout/list1"/>
    <dgm:cxn modelId="{A726F0FE-F403-440A-A16B-0E2B45D2A8AD}" type="presOf" srcId="{D7266EC2-0E33-4102-A70F-486E7183924E}" destId="{CC22C34E-9FD8-4692-A184-AA768350D20D}" srcOrd="0" destOrd="0" presId="urn:microsoft.com/office/officeart/2005/8/layout/list1"/>
    <dgm:cxn modelId="{695D7A49-328E-4F8E-B936-E90130803190}" type="presParOf" srcId="{E905C45D-8904-4445-81D9-DC2A79FFF1AF}" destId="{37A53378-419A-418A-94B9-E011FA298843}" srcOrd="0" destOrd="0" presId="urn:microsoft.com/office/officeart/2005/8/layout/list1"/>
    <dgm:cxn modelId="{9A694A2E-0479-4EC6-B5E1-5B5E8AEB10EF}" type="presParOf" srcId="{37A53378-419A-418A-94B9-E011FA298843}" destId="{F6D96878-840C-412D-9C4F-64CE96286ED8}" srcOrd="0" destOrd="0" presId="urn:microsoft.com/office/officeart/2005/8/layout/list1"/>
    <dgm:cxn modelId="{5DBDAEB5-04DF-4852-AD1D-6628B2A419F0}" type="presParOf" srcId="{37A53378-419A-418A-94B9-E011FA298843}" destId="{5BBD3919-B024-4F7B-9EE2-573171197B7C}" srcOrd="1" destOrd="0" presId="urn:microsoft.com/office/officeart/2005/8/layout/list1"/>
    <dgm:cxn modelId="{58DE4587-2A38-44A6-A7B9-D8278136DEBC}" type="presParOf" srcId="{E905C45D-8904-4445-81D9-DC2A79FFF1AF}" destId="{D17027EE-3A04-40A8-A696-4A5F1DE3A63C}" srcOrd="1" destOrd="0" presId="urn:microsoft.com/office/officeart/2005/8/layout/list1"/>
    <dgm:cxn modelId="{EBA43896-A9BE-4D12-8C5B-C495C3F10622}" type="presParOf" srcId="{E905C45D-8904-4445-81D9-DC2A79FFF1AF}" destId="{D179D53C-CFEC-4B9A-89A2-56662B485ADA}" srcOrd="2" destOrd="0" presId="urn:microsoft.com/office/officeart/2005/8/layout/list1"/>
    <dgm:cxn modelId="{57EEC5F9-1908-4630-8FDF-100570459A9E}" type="presParOf" srcId="{E905C45D-8904-4445-81D9-DC2A79FFF1AF}" destId="{1D1EDE13-BC9C-4116-B7CA-D2E1BE86585A}" srcOrd="3" destOrd="0" presId="urn:microsoft.com/office/officeart/2005/8/layout/list1"/>
    <dgm:cxn modelId="{899A47BB-D1CC-4369-97AE-CF4CB29A7AFB}" type="presParOf" srcId="{E905C45D-8904-4445-81D9-DC2A79FFF1AF}" destId="{6DEF3D16-E4D7-465D-B436-3595737D410F}" srcOrd="4" destOrd="0" presId="urn:microsoft.com/office/officeart/2005/8/layout/list1"/>
    <dgm:cxn modelId="{E3F9E683-321C-4C62-A611-14C399AAD69A}" type="presParOf" srcId="{6DEF3D16-E4D7-465D-B436-3595737D410F}" destId="{CC22C34E-9FD8-4692-A184-AA768350D20D}" srcOrd="0" destOrd="0" presId="urn:microsoft.com/office/officeart/2005/8/layout/list1"/>
    <dgm:cxn modelId="{27806AC1-ACD8-4231-A067-B69103E00721}" type="presParOf" srcId="{6DEF3D16-E4D7-465D-B436-3595737D410F}" destId="{28EA0969-EACA-4ADB-9D89-FDA808C66823}" srcOrd="1" destOrd="0" presId="urn:microsoft.com/office/officeart/2005/8/layout/list1"/>
    <dgm:cxn modelId="{9EB43386-CDB6-41AD-9E4D-473C71FC239F}" type="presParOf" srcId="{E905C45D-8904-4445-81D9-DC2A79FFF1AF}" destId="{D86D57A7-BBA1-43E4-8C1B-2AE01775A600}" srcOrd="5" destOrd="0" presId="urn:microsoft.com/office/officeart/2005/8/layout/list1"/>
    <dgm:cxn modelId="{231C189E-55B5-4807-9C93-49E45E5BC69D}" type="presParOf" srcId="{E905C45D-8904-4445-81D9-DC2A79FFF1AF}" destId="{F52CB099-74EB-4255-8B6D-8B4A4049E4A7}" srcOrd="6" destOrd="0" presId="urn:microsoft.com/office/officeart/2005/8/layout/list1"/>
    <dgm:cxn modelId="{9AF9AB2F-1D03-45D6-8577-A2DD06E17A7C}" type="presParOf" srcId="{E905C45D-8904-4445-81D9-DC2A79FFF1AF}" destId="{48BCBD36-5A1E-44C9-9BDF-2313E97E53D4}" srcOrd="7" destOrd="0" presId="urn:microsoft.com/office/officeart/2005/8/layout/list1"/>
    <dgm:cxn modelId="{40B2E4FB-5613-4F04-AD3C-AE838684CEAC}" type="presParOf" srcId="{E905C45D-8904-4445-81D9-DC2A79FFF1AF}" destId="{693971E3-7336-489E-BB9B-2156DC0E0DB0}" srcOrd="8" destOrd="0" presId="urn:microsoft.com/office/officeart/2005/8/layout/list1"/>
    <dgm:cxn modelId="{DCD52AF8-7543-475A-9B5C-54489A51F281}" type="presParOf" srcId="{693971E3-7336-489E-BB9B-2156DC0E0DB0}" destId="{2A718D48-49F1-43AB-B6FF-3F456143A217}" srcOrd="0" destOrd="0" presId="urn:microsoft.com/office/officeart/2005/8/layout/list1"/>
    <dgm:cxn modelId="{43FD39EA-967A-47AA-BC68-6159ABCC632E}" type="presParOf" srcId="{693971E3-7336-489E-BB9B-2156DC0E0DB0}" destId="{7F47EDFF-66C8-4231-B9AA-A969EA7516FD}" srcOrd="1" destOrd="0" presId="urn:microsoft.com/office/officeart/2005/8/layout/list1"/>
    <dgm:cxn modelId="{D9A589A6-CCBA-4C97-9AEB-C7A6326D0D95}" type="presParOf" srcId="{E905C45D-8904-4445-81D9-DC2A79FFF1AF}" destId="{0BE5B423-0946-4E97-B4A3-EDF2D7647E09}" srcOrd="9" destOrd="0" presId="urn:microsoft.com/office/officeart/2005/8/layout/list1"/>
    <dgm:cxn modelId="{06C20FEE-99A9-426A-B1F5-DFCEDB38D30A}" type="presParOf" srcId="{E905C45D-8904-4445-81D9-DC2A79FFF1AF}" destId="{5EB2F8B5-CA3F-4EBA-B566-21BA56026645}"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F480C943-7581-406E-977A-ACA1873C38A1}" type="doc">
      <dgm:prSet loTypeId="urn:microsoft.com/office/officeart/2005/8/layout/list1" loCatId="list" qsTypeId="urn:microsoft.com/office/officeart/2005/8/quickstyle/simple1" qsCatId="simple" csTypeId="urn:microsoft.com/office/officeart/2005/8/colors/colorful5" csCatId="colorful" phldr="1"/>
      <dgm:spPr/>
      <dgm:t>
        <a:bodyPr/>
        <a:lstStyle/>
        <a:p>
          <a:endParaRPr lang="fr-BE"/>
        </a:p>
      </dgm:t>
    </dgm:pt>
    <dgm:pt modelId="{71A938B8-01F9-4FCE-9754-8EFB318B7866}">
      <dgm:prSet phldrT="[Texte]" custT="1"/>
      <dgm:spPr/>
      <dgm:t>
        <a:bodyPr/>
        <a:lstStyle/>
        <a:p>
          <a:r>
            <a:rPr lang="fr-BE" sz="1200" b="1">
              <a:latin typeface="Tenorite" panose="00000500000000000000" pitchFamily="2" charset="0"/>
            </a:rPr>
            <a:t>Opportunités d’emploi (Janvier 2022 à octobre 2022) </a:t>
          </a:r>
        </a:p>
      </dgm:t>
    </dgm:pt>
    <dgm:pt modelId="{D5A7E6E6-151C-4156-91A4-0CD33C03493A}" type="parTrans" cxnId="{AAEE0786-2E8A-4090-9752-4E6AC0267151}">
      <dgm:prSet/>
      <dgm:spPr/>
      <dgm:t>
        <a:bodyPr/>
        <a:lstStyle/>
        <a:p>
          <a:endParaRPr lang="fr-BE" sz="1200" b="0">
            <a:latin typeface="Tenorite" panose="00000500000000000000" pitchFamily="2" charset="0"/>
          </a:endParaRPr>
        </a:p>
      </dgm:t>
    </dgm:pt>
    <dgm:pt modelId="{2EA10CC2-B32F-417B-8029-AB318B4F98AB}" type="sibTrans" cxnId="{AAEE0786-2E8A-4090-9752-4E6AC0267151}">
      <dgm:prSet/>
      <dgm:spPr/>
      <dgm:t>
        <a:bodyPr/>
        <a:lstStyle/>
        <a:p>
          <a:endParaRPr lang="fr-BE" sz="1200" b="0">
            <a:latin typeface="Tenorite" panose="00000500000000000000" pitchFamily="2" charset="0"/>
          </a:endParaRPr>
        </a:p>
      </dgm:t>
    </dgm:pt>
    <dgm:pt modelId="{B0447F7F-13D7-4348-9F21-50E5D435B70B}">
      <dgm:prSet custT="1"/>
      <dgm:spPr/>
      <dgm:t>
        <a:bodyPr/>
        <a:lstStyle/>
        <a:p>
          <a:r>
            <a:rPr lang="fr-BE" sz="1200" b="0" dirty="0">
              <a:latin typeface="Tenorite" panose="00000500000000000000" pitchFamily="2" charset="0"/>
            </a:rPr>
            <a:t>Hausse des opportunités d’emploi gérées par Le Forem (  19 OE publiées en 2021) </a:t>
          </a:r>
        </a:p>
      </dgm:t>
    </dgm:pt>
    <dgm:pt modelId="{888F97E3-4D5E-4052-938C-59A7BD5D1173}" type="parTrans" cxnId="{971B1BE4-DDD3-4137-8B78-211E9B7894D0}">
      <dgm:prSet/>
      <dgm:spPr/>
      <dgm:t>
        <a:bodyPr/>
        <a:lstStyle/>
        <a:p>
          <a:endParaRPr lang="fr-BE" sz="1200" b="0">
            <a:latin typeface="Tenorite" panose="00000500000000000000" pitchFamily="2" charset="0"/>
          </a:endParaRPr>
        </a:p>
      </dgm:t>
    </dgm:pt>
    <dgm:pt modelId="{4B698647-07F8-4EEE-A392-E96AF764FE9C}" type="sibTrans" cxnId="{971B1BE4-DDD3-4137-8B78-211E9B7894D0}">
      <dgm:prSet/>
      <dgm:spPr/>
      <dgm:t>
        <a:bodyPr/>
        <a:lstStyle/>
        <a:p>
          <a:endParaRPr lang="fr-BE" sz="1200" b="0">
            <a:latin typeface="Tenorite" panose="00000500000000000000" pitchFamily="2" charset="0"/>
          </a:endParaRPr>
        </a:p>
      </dgm:t>
    </dgm:pt>
    <dgm:pt modelId="{D7266EC2-0E33-4102-A70F-486E7183924E}">
      <dgm:prSet custT="1"/>
      <dgm:spPr/>
      <dgm:t>
        <a:bodyPr/>
        <a:lstStyle/>
        <a:p>
          <a:r>
            <a:rPr lang="fr-BE" sz="1200" b="1">
              <a:latin typeface="Tenorite" panose="00000500000000000000" pitchFamily="2" charset="0"/>
            </a:rPr>
            <a:t>Tension marché du travail</a:t>
          </a:r>
        </a:p>
      </dgm:t>
    </dgm:pt>
    <dgm:pt modelId="{F229605C-70E4-4292-A4AE-8CDD4C25645E}" type="parTrans" cxnId="{9E993F8D-B312-4648-855E-6B002B5E8C60}">
      <dgm:prSet/>
      <dgm:spPr/>
      <dgm:t>
        <a:bodyPr/>
        <a:lstStyle/>
        <a:p>
          <a:endParaRPr lang="fr-BE" sz="1200" b="0">
            <a:latin typeface="Tenorite" panose="00000500000000000000" pitchFamily="2" charset="0"/>
          </a:endParaRPr>
        </a:p>
      </dgm:t>
    </dgm:pt>
    <dgm:pt modelId="{7541F751-226D-417D-B690-FD578D2B4F9B}" type="sibTrans" cxnId="{9E993F8D-B312-4648-855E-6B002B5E8C60}">
      <dgm:prSet/>
      <dgm:spPr/>
      <dgm:t>
        <a:bodyPr/>
        <a:lstStyle/>
        <a:p>
          <a:endParaRPr lang="fr-BE" sz="1200" b="0">
            <a:latin typeface="Tenorite" panose="00000500000000000000" pitchFamily="2" charset="0"/>
          </a:endParaRPr>
        </a:p>
      </dgm:t>
    </dgm:pt>
    <dgm:pt modelId="{01216C2D-E798-41CE-A414-4F379B02F662}">
      <dgm:prSet custT="1"/>
      <dgm:spPr/>
      <dgm:t>
        <a:bodyPr/>
        <a:lstStyle/>
        <a:p>
          <a:r>
            <a:rPr lang="fr-BE" sz="1200" b="0" dirty="0">
              <a:latin typeface="Tenorite" panose="00000500000000000000" pitchFamily="2" charset="0"/>
            </a:rPr>
            <a:t>Le métier n’est pas repris dan la liste </a:t>
          </a:r>
          <a:r>
            <a:rPr lang="fr-BE" sz="1200" b="0">
              <a:latin typeface="Tenorite" panose="00000500000000000000" pitchFamily="2" charset="0"/>
            </a:rPr>
            <a:t>des fonctions critiques 2023 </a:t>
          </a:r>
          <a:r>
            <a:rPr lang="fr-BE" sz="1200" b="0" dirty="0">
              <a:latin typeface="Tenorite" panose="00000500000000000000" pitchFamily="2" charset="0"/>
            </a:rPr>
            <a:t>en Wallonie</a:t>
          </a:r>
        </a:p>
      </dgm:t>
    </dgm:pt>
    <dgm:pt modelId="{652C9E10-2AB4-4152-98CF-665D7E6BF373}" type="parTrans" cxnId="{446635D6-17FD-40F1-BAD1-63DB4EEE1E0B}">
      <dgm:prSet/>
      <dgm:spPr/>
      <dgm:t>
        <a:bodyPr/>
        <a:lstStyle/>
        <a:p>
          <a:endParaRPr lang="fr-BE" sz="1200" b="0">
            <a:latin typeface="Tenorite" panose="00000500000000000000" pitchFamily="2" charset="0"/>
          </a:endParaRPr>
        </a:p>
      </dgm:t>
    </dgm:pt>
    <dgm:pt modelId="{F45F3FEB-D987-4510-BC6A-B952C7E15058}" type="sibTrans" cxnId="{446635D6-17FD-40F1-BAD1-63DB4EEE1E0B}">
      <dgm:prSet/>
      <dgm:spPr/>
      <dgm:t>
        <a:bodyPr/>
        <a:lstStyle/>
        <a:p>
          <a:endParaRPr lang="fr-BE" sz="1200" b="0">
            <a:latin typeface="Tenorite" panose="00000500000000000000" pitchFamily="2" charset="0"/>
          </a:endParaRPr>
        </a:p>
      </dgm:t>
    </dgm:pt>
    <dgm:pt modelId="{08882D52-BC84-438C-B636-546BCA7C5108}">
      <dgm:prSet custT="1"/>
      <dgm:spPr/>
      <dgm:t>
        <a:bodyPr/>
        <a:lstStyle/>
        <a:p>
          <a:r>
            <a:rPr lang="fr-BE" sz="1200" b="1">
              <a:latin typeface="Tenorite" panose="00000500000000000000" pitchFamily="2" charset="0"/>
            </a:rPr>
            <a:t>Enseignement&amp; Formation</a:t>
          </a:r>
        </a:p>
      </dgm:t>
    </dgm:pt>
    <dgm:pt modelId="{59194D0D-F268-4ECA-9A30-BBDFED782D71}" type="parTrans" cxnId="{39B602A5-98FE-44C9-AD5A-6C9189F45F14}">
      <dgm:prSet/>
      <dgm:spPr/>
      <dgm:t>
        <a:bodyPr/>
        <a:lstStyle/>
        <a:p>
          <a:endParaRPr lang="fr-BE" sz="1200" b="0">
            <a:latin typeface="Tenorite" panose="00000500000000000000" pitchFamily="2" charset="0"/>
          </a:endParaRPr>
        </a:p>
      </dgm:t>
    </dgm:pt>
    <dgm:pt modelId="{A9800E3C-51DB-4835-A01D-8E560DBDA13A}" type="sibTrans" cxnId="{39B602A5-98FE-44C9-AD5A-6C9189F45F14}">
      <dgm:prSet/>
      <dgm:spPr/>
      <dgm:t>
        <a:bodyPr/>
        <a:lstStyle/>
        <a:p>
          <a:endParaRPr lang="fr-BE" sz="1200" b="0">
            <a:latin typeface="Tenorite" panose="00000500000000000000" pitchFamily="2" charset="0"/>
          </a:endParaRPr>
        </a:p>
      </dgm:t>
    </dgm:pt>
    <dgm:pt modelId="{5B5C6C3C-FEAD-45A5-8FB5-B4D5D6773E88}">
      <dgm:prSet custT="1"/>
      <dgm:spPr/>
      <dgm:t>
        <a:bodyPr/>
        <a:lstStyle/>
        <a:p>
          <a:pPr>
            <a:buFont typeface="Arial" panose="020B0604020202020204" pitchFamily="34" charset="0"/>
            <a:buChar char="•"/>
          </a:pPr>
          <a:r>
            <a:rPr lang="fr-BE" sz="1200" b="1" dirty="0">
              <a:latin typeface="Tenorite" panose="00000500000000000000" pitchFamily="2" charset="0"/>
            </a:rPr>
            <a:t>Pas d’offre de formation sur le bassin</a:t>
          </a:r>
          <a:endParaRPr lang="fr-BE" sz="1200" b="0" dirty="0">
            <a:latin typeface="Tenorite" panose="00000500000000000000" pitchFamily="2" charset="0"/>
          </a:endParaRPr>
        </a:p>
      </dgm:t>
    </dgm:pt>
    <dgm:pt modelId="{1558DB5A-7E0C-48E3-80F3-084ED31D8734}" type="parTrans" cxnId="{A99748B0-21F0-4D2B-B1D9-87A834C9F4A7}">
      <dgm:prSet/>
      <dgm:spPr/>
      <dgm:t>
        <a:bodyPr/>
        <a:lstStyle/>
        <a:p>
          <a:endParaRPr lang="fr-BE" sz="1200" b="0">
            <a:latin typeface="Tenorite" panose="00000500000000000000" pitchFamily="2" charset="0"/>
          </a:endParaRPr>
        </a:p>
      </dgm:t>
    </dgm:pt>
    <dgm:pt modelId="{BB16BEA0-5D2A-406B-9C70-C9026278EAEC}" type="sibTrans" cxnId="{A99748B0-21F0-4D2B-B1D9-87A834C9F4A7}">
      <dgm:prSet/>
      <dgm:spPr/>
      <dgm:t>
        <a:bodyPr/>
        <a:lstStyle/>
        <a:p>
          <a:endParaRPr lang="fr-BE" sz="1200" b="0">
            <a:latin typeface="Tenorite" panose="00000500000000000000" pitchFamily="2" charset="0"/>
          </a:endParaRPr>
        </a:p>
      </dgm:t>
    </dgm:pt>
    <dgm:pt modelId="{0D0DF278-0785-4D05-AC25-C7C06D865269}">
      <dgm:prSet custT="1"/>
      <dgm:spPr/>
      <dgm:t>
        <a:bodyPr/>
        <a:lstStyle/>
        <a:p>
          <a:r>
            <a:rPr lang="fr-BE" sz="1200" dirty="0">
              <a:latin typeface="Tenorite" panose="00000500000000000000" pitchFamily="2" charset="0"/>
            </a:rPr>
            <a:t>28 opportunités d’emploi pour le métier de Trieurs de déchets ménagers et industriels en HC (le valoriste en construction n’est pas repris dans la nomenclature Forem)</a:t>
          </a:r>
          <a:endParaRPr lang="fr-BE" sz="1200" b="0" dirty="0">
            <a:latin typeface="Tenorite" panose="00000500000000000000" pitchFamily="2" charset="0"/>
          </a:endParaRPr>
        </a:p>
      </dgm:t>
    </dgm:pt>
    <dgm:pt modelId="{6834D3AA-37C7-47BE-AB09-48B9807F518B}" type="parTrans" cxnId="{95F9F642-78B6-4B11-B7DB-E1AB5C5E55D1}">
      <dgm:prSet/>
      <dgm:spPr/>
      <dgm:t>
        <a:bodyPr/>
        <a:lstStyle/>
        <a:p>
          <a:endParaRPr lang="fr-BE" sz="1200">
            <a:latin typeface="Tenorite" panose="00000500000000000000" pitchFamily="2" charset="0"/>
          </a:endParaRPr>
        </a:p>
      </dgm:t>
    </dgm:pt>
    <dgm:pt modelId="{D8F0E968-5153-418F-9F8E-C16195FEEB8E}" type="sibTrans" cxnId="{95F9F642-78B6-4B11-B7DB-E1AB5C5E55D1}">
      <dgm:prSet/>
      <dgm:spPr/>
      <dgm:t>
        <a:bodyPr/>
        <a:lstStyle/>
        <a:p>
          <a:endParaRPr lang="fr-BE" sz="1200">
            <a:latin typeface="Tenorite" panose="00000500000000000000" pitchFamily="2" charset="0"/>
          </a:endParaRPr>
        </a:p>
      </dgm:t>
    </dgm:pt>
    <dgm:pt modelId="{8CABAC73-521E-427B-8E70-1E8F0958B37A}">
      <dgm:prSet custT="1"/>
      <dgm:spPr/>
      <dgm:t>
        <a:bodyPr/>
        <a:lstStyle/>
        <a:p>
          <a:pPr>
            <a:buFont typeface="Arial" panose="020B0604020202020204" pitchFamily="34" charset="0"/>
            <a:buNone/>
          </a:pPr>
          <a:r>
            <a:rPr lang="fr-BE" sz="1200" b="0" dirty="0">
              <a:latin typeface="Tenorite" panose="00000500000000000000" pitchFamily="2" charset="0"/>
            </a:rPr>
            <a:t>	</a:t>
          </a:r>
        </a:p>
      </dgm:t>
    </dgm:pt>
    <dgm:pt modelId="{E2B28333-2CC5-4DC0-95DB-E22EA94FFA8A}" type="parTrans" cxnId="{760CB35E-EBD0-453E-A28A-136449B2E6CB}">
      <dgm:prSet/>
      <dgm:spPr/>
      <dgm:t>
        <a:bodyPr/>
        <a:lstStyle/>
        <a:p>
          <a:endParaRPr lang="fr-BE"/>
        </a:p>
      </dgm:t>
    </dgm:pt>
    <dgm:pt modelId="{DBF9B448-0015-4EDA-9951-9A8E85AFBF1F}" type="sibTrans" cxnId="{760CB35E-EBD0-453E-A28A-136449B2E6CB}">
      <dgm:prSet/>
      <dgm:spPr/>
      <dgm:t>
        <a:bodyPr/>
        <a:lstStyle/>
        <a:p>
          <a:endParaRPr lang="fr-BE"/>
        </a:p>
      </dgm:t>
    </dgm:pt>
    <dgm:pt modelId="{7650FA6F-03E5-4D3C-982F-ECF8F9D7221E}">
      <dgm:prSet custT="1"/>
      <dgm:spPr/>
      <dgm:t>
        <a:bodyPr/>
        <a:lstStyle/>
        <a:p>
          <a:pPr>
            <a:buFont typeface="Arial" panose="020B0604020202020204" pitchFamily="34" charset="0"/>
            <a:buChar char="•"/>
          </a:pPr>
          <a:r>
            <a:rPr lang="fr-BE" sz="1200" b="0" dirty="0">
              <a:latin typeface="Tenorite" panose="00000500000000000000" pitchFamily="2" charset="0"/>
            </a:rPr>
            <a:t>Deux nouveaux métiers pourraient intégrer le programme de formation du CDC Environnement : </a:t>
          </a:r>
        </a:p>
      </dgm:t>
    </dgm:pt>
    <dgm:pt modelId="{A81607C8-68DF-40CF-91D6-371B7D9C290D}" type="parTrans" cxnId="{B7CF2352-F396-4500-B04F-986AE4A24E5C}">
      <dgm:prSet/>
      <dgm:spPr/>
    </dgm:pt>
    <dgm:pt modelId="{5E158FE5-4170-4072-A98F-5AE0DEDEB765}" type="sibTrans" cxnId="{B7CF2352-F396-4500-B04F-986AE4A24E5C}">
      <dgm:prSet/>
      <dgm:spPr/>
    </dgm:pt>
    <dgm:pt modelId="{847AE185-C97B-41C8-9488-2C9B78D2A98D}">
      <dgm:prSet custT="1"/>
      <dgm:spPr/>
      <dgm:t>
        <a:bodyPr/>
        <a:lstStyle/>
        <a:p>
          <a:pPr>
            <a:buFont typeface="Courier New" panose="02070309020205020404" pitchFamily="49" charset="0"/>
            <a:buChar char="o"/>
          </a:pPr>
          <a:r>
            <a:rPr lang="fr-BE" sz="1200" b="0" dirty="0">
              <a:latin typeface="Tenorite" panose="00000500000000000000" pitchFamily="2" charset="0"/>
            </a:rPr>
            <a:t>Valoriste dans la construction ;</a:t>
          </a:r>
        </a:p>
      </dgm:t>
    </dgm:pt>
    <dgm:pt modelId="{6F3F7C0A-CAE8-4BA3-A09F-A1B667EACA67}" type="parTrans" cxnId="{9369BE9D-C7AB-401B-8B11-05521E4E7CB7}">
      <dgm:prSet/>
      <dgm:spPr/>
      <dgm:t>
        <a:bodyPr/>
        <a:lstStyle/>
        <a:p>
          <a:endParaRPr lang="fr-BE"/>
        </a:p>
      </dgm:t>
    </dgm:pt>
    <dgm:pt modelId="{81B99800-245C-4C28-977D-41913076F92B}" type="sibTrans" cxnId="{9369BE9D-C7AB-401B-8B11-05521E4E7CB7}">
      <dgm:prSet/>
      <dgm:spPr/>
      <dgm:t>
        <a:bodyPr/>
        <a:lstStyle/>
        <a:p>
          <a:endParaRPr lang="fr-BE"/>
        </a:p>
      </dgm:t>
    </dgm:pt>
    <dgm:pt modelId="{AE437675-E1AF-4ECC-B6AB-9780146B2EE1}">
      <dgm:prSet custT="1"/>
      <dgm:spPr/>
      <dgm:t>
        <a:bodyPr/>
        <a:lstStyle/>
        <a:p>
          <a:pPr>
            <a:buFont typeface="Courier New" panose="02070309020205020404" pitchFamily="49" charset="0"/>
            <a:buChar char="o"/>
          </a:pPr>
          <a:r>
            <a:rPr lang="fr-BE" sz="1200" b="0" dirty="0">
              <a:latin typeface="Tenorite" panose="00000500000000000000" pitchFamily="2" charset="0"/>
            </a:rPr>
            <a:t>Inventoriste.</a:t>
          </a:r>
        </a:p>
      </dgm:t>
    </dgm:pt>
    <dgm:pt modelId="{8DECB9AD-A805-426C-B27D-7CE276D38489}" type="parTrans" cxnId="{39332C1C-DC58-4B6C-91B5-9B524B9B307D}">
      <dgm:prSet/>
      <dgm:spPr/>
      <dgm:t>
        <a:bodyPr/>
        <a:lstStyle/>
        <a:p>
          <a:endParaRPr lang="fr-BE"/>
        </a:p>
      </dgm:t>
    </dgm:pt>
    <dgm:pt modelId="{0C242340-63ED-4959-8E0A-514E1DDACD17}" type="sibTrans" cxnId="{39332C1C-DC58-4B6C-91B5-9B524B9B307D}">
      <dgm:prSet/>
      <dgm:spPr/>
      <dgm:t>
        <a:bodyPr/>
        <a:lstStyle/>
        <a:p>
          <a:endParaRPr lang="fr-BE"/>
        </a:p>
      </dgm:t>
    </dgm:pt>
    <dgm:pt modelId="{8DA0CBC0-6E62-4FC8-A385-ABA11DCED864}">
      <dgm:prSet custT="1"/>
      <dgm:spPr/>
      <dgm:t>
        <a:bodyPr/>
        <a:lstStyle/>
        <a:p>
          <a:pPr>
            <a:buFont typeface="Arial" panose="020B0604020202020204" pitchFamily="34" charset="0"/>
            <a:buChar char="•"/>
          </a:pPr>
          <a:r>
            <a:rPr lang="fr-BE" sz="1200" b="0" dirty="0">
              <a:latin typeface="Tenorite" panose="00000500000000000000" pitchFamily="2" charset="0"/>
            </a:rPr>
            <a:t>Profils formation de Valoriste généraliste au SFMQ édité en 2018</a:t>
          </a:r>
        </a:p>
      </dgm:t>
    </dgm:pt>
    <dgm:pt modelId="{3F94BCFB-577E-4121-AA48-85B0B1C08AC6}" type="parTrans" cxnId="{A2B992E7-860D-4EA5-A8AB-41221AE8AC79}">
      <dgm:prSet/>
      <dgm:spPr/>
    </dgm:pt>
    <dgm:pt modelId="{3EFA62E7-3CDD-4731-9C3B-317D603DB8D9}" type="sibTrans" cxnId="{A2B992E7-860D-4EA5-A8AB-41221AE8AC79}">
      <dgm:prSet/>
      <dgm:spPr/>
    </dgm:pt>
    <dgm:pt modelId="{E905C45D-8904-4445-81D9-DC2A79FFF1AF}" type="pres">
      <dgm:prSet presAssocID="{F480C943-7581-406E-977A-ACA1873C38A1}" presName="linear" presStyleCnt="0">
        <dgm:presLayoutVars>
          <dgm:dir/>
          <dgm:animLvl val="lvl"/>
          <dgm:resizeHandles val="exact"/>
        </dgm:presLayoutVars>
      </dgm:prSet>
      <dgm:spPr/>
    </dgm:pt>
    <dgm:pt modelId="{37A53378-419A-418A-94B9-E011FA298843}" type="pres">
      <dgm:prSet presAssocID="{71A938B8-01F9-4FCE-9754-8EFB318B7866}" presName="parentLin" presStyleCnt="0"/>
      <dgm:spPr/>
    </dgm:pt>
    <dgm:pt modelId="{F6D96878-840C-412D-9C4F-64CE96286ED8}" type="pres">
      <dgm:prSet presAssocID="{71A938B8-01F9-4FCE-9754-8EFB318B7866}" presName="parentLeftMargin" presStyleLbl="node1" presStyleIdx="0" presStyleCnt="3"/>
      <dgm:spPr/>
    </dgm:pt>
    <dgm:pt modelId="{5BBD3919-B024-4F7B-9EE2-573171197B7C}" type="pres">
      <dgm:prSet presAssocID="{71A938B8-01F9-4FCE-9754-8EFB318B7866}" presName="parentText" presStyleLbl="node1" presStyleIdx="0" presStyleCnt="3" custLinFactNeighborX="-369" custLinFactNeighborY="6067">
        <dgm:presLayoutVars>
          <dgm:chMax val="0"/>
          <dgm:bulletEnabled val="1"/>
        </dgm:presLayoutVars>
      </dgm:prSet>
      <dgm:spPr>
        <a:prstGeom prst="rect">
          <a:avLst/>
        </a:prstGeom>
      </dgm:spPr>
    </dgm:pt>
    <dgm:pt modelId="{D17027EE-3A04-40A8-A696-4A5F1DE3A63C}" type="pres">
      <dgm:prSet presAssocID="{71A938B8-01F9-4FCE-9754-8EFB318B7866}" presName="negativeSpace" presStyleCnt="0"/>
      <dgm:spPr/>
    </dgm:pt>
    <dgm:pt modelId="{D179D53C-CFEC-4B9A-89A2-56662B485ADA}" type="pres">
      <dgm:prSet presAssocID="{71A938B8-01F9-4FCE-9754-8EFB318B7866}" presName="childText" presStyleLbl="conFgAcc1" presStyleIdx="0" presStyleCnt="3">
        <dgm:presLayoutVars>
          <dgm:bulletEnabled val="1"/>
        </dgm:presLayoutVars>
      </dgm:prSet>
      <dgm:spPr/>
    </dgm:pt>
    <dgm:pt modelId="{1D1EDE13-BC9C-4116-B7CA-D2E1BE86585A}" type="pres">
      <dgm:prSet presAssocID="{2EA10CC2-B32F-417B-8029-AB318B4F98AB}" presName="spaceBetweenRectangles" presStyleCnt="0"/>
      <dgm:spPr/>
    </dgm:pt>
    <dgm:pt modelId="{6DEF3D16-E4D7-465D-B436-3595737D410F}" type="pres">
      <dgm:prSet presAssocID="{D7266EC2-0E33-4102-A70F-486E7183924E}" presName="parentLin" presStyleCnt="0"/>
      <dgm:spPr/>
    </dgm:pt>
    <dgm:pt modelId="{CC22C34E-9FD8-4692-A184-AA768350D20D}" type="pres">
      <dgm:prSet presAssocID="{D7266EC2-0E33-4102-A70F-486E7183924E}" presName="parentLeftMargin" presStyleLbl="node1" presStyleIdx="0" presStyleCnt="3"/>
      <dgm:spPr/>
    </dgm:pt>
    <dgm:pt modelId="{28EA0969-EACA-4ADB-9D89-FDA808C66823}" type="pres">
      <dgm:prSet presAssocID="{D7266EC2-0E33-4102-A70F-486E7183924E}" presName="parentText" presStyleLbl="node1" presStyleIdx="1" presStyleCnt="3" custLinFactNeighborX="-369" custLinFactNeighborY="3882">
        <dgm:presLayoutVars>
          <dgm:chMax val="0"/>
          <dgm:bulletEnabled val="1"/>
        </dgm:presLayoutVars>
      </dgm:prSet>
      <dgm:spPr>
        <a:prstGeom prst="rect">
          <a:avLst/>
        </a:prstGeom>
      </dgm:spPr>
    </dgm:pt>
    <dgm:pt modelId="{D86D57A7-BBA1-43E4-8C1B-2AE01775A600}" type="pres">
      <dgm:prSet presAssocID="{D7266EC2-0E33-4102-A70F-486E7183924E}" presName="negativeSpace" presStyleCnt="0"/>
      <dgm:spPr/>
    </dgm:pt>
    <dgm:pt modelId="{F52CB099-74EB-4255-8B6D-8B4A4049E4A7}" type="pres">
      <dgm:prSet presAssocID="{D7266EC2-0E33-4102-A70F-486E7183924E}" presName="childText" presStyleLbl="conFgAcc1" presStyleIdx="1" presStyleCnt="3">
        <dgm:presLayoutVars>
          <dgm:bulletEnabled val="1"/>
        </dgm:presLayoutVars>
      </dgm:prSet>
      <dgm:spPr/>
    </dgm:pt>
    <dgm:pt modelId="{48BCBD36-5A1E-44C9-9BDF-2313E97E53D4}" type="pres">
      <dgm:prSet presAssocID="{7541F751-226D-417D-B690-FD578D2B4F9B}" presName="spaceBetweenRectangles" presStyleCnt="0"/>
      <dgm:spPr/>
    </dgm:pt>
    <dgm:pt modelId="{693971E3-7336-489E-BB9B-2156DC0E0DB0}" type="pres">
      <dgm:prSet presAssocID="{08882D52-BC84-438C-B636-546BCA7C5108}" presName="parentLin" presStyleCnt="0"/>
      <dgm:spPr/>
    </dgm:pt>
    <dgm:pt modelId="{2A718D48-49F1-43AB-B6FF-3F456143A217}" type="pres">
      <dgm:prSet presAssocID="{08882D52-BC84-438C-B636-546BCA7C5108}" presName="parentLeftMargin" presStyleLbl="node1" presStyleIdx="1" presStyleCnt="3"/>
      <dgm:spPr/>
    </dgm:pt>
    <dgm:pt modelId="{7F47EDFF-66C8-4231-B9AA-A969EA7516FD}" type="pres">
      <dgm:prSet presAssocID="{08882D52-BC84-438C-B636-546BCA7C5108}" presName="parentText" presStyleLbl="node1" presStyleIdx="2" presStyleCnt="3">
        <dgm:presLayoutVars>
          <dgm:chMax val="0"/>
          <dgm:bulletEnabled val="1"/>
        </dgm:presLayoutVars>
      </dgm:prSet>
      <dgm:spPr>
        <a:prstGeom prst="rect">
          <a:avLst/>
        </a:prstGeom>
      </dgm:spPr>
    </dgm:pt>
    <dgm:pt modelId="{0BE5B423-0946-4E97-B4A3-EDF2D7647E09}" type="pres">
      <dgm:prSet presAssocID="{08882D52-BC84-438C-B636-546BCA7C5108}" presName="negativeSpace" presStyleCnt="0"/>
      <dgm:spPr/>
    </dgm:pt>
    <dgm:pt modelId="{5EB2F8B5-CA3F-4EBA-B566-21BA56026645}" type="pres">
      <dgm:prSet presAssocID="{08882D52-BC84-438C-B636-546BCA7C5108}" presName="childText" presStyleLbl="conFgAcc1" presStyleIdx="2" presStyleCnt="3">
        <dgm:presLayoutVars>
          <dgm:bulletEnabled val="1"/>
        </dgm:presLayoutVars>
      </dgm:prSet>
      <dgm:spPr/>
    </dgm:pt>
  </dgm:ptLst>
  <dgm:cxnLst>
    <dgm:cxn modelId="{64DC6505-0477-452F-80FB-196AAC8E38BF}" type="presOf" srcId="{71A938B8-01F9-4FCE-9754-8EFB318B7866}" destId="{5BBD3919-B024-4F7B-9EE2-573171197B7C}" srcOrd="1" destOrd="0" presId="urn:microsoft.com/office/officeart/2005/8/layout/list1"/>
    <dgm:cxn modelId="{39332C1C-DC58-4B6C-91B5-9B524B9B307D}" srcId="{7650FA6F-03E5-4D3C-982F-ECF8F9D7221E}" destId="{AE437675-E1AF-4ECC-B6AB-9780146B2EE1}" srcOrd="1" destOrd="0" parTransId="{8DECB9AD-A805-426C-B27D-7CE276D38489}" sibTransId="{0C242340-63ED-4959-8E0A-514E1DDACD17}"/>
    <dgm:cxn modelId="{7B35D721-7B19-4987-BE11-2B4D05D9EA26}" type="presOf" srcId="{08882D52-BC84-438C-B636-546BCA7C5108}" destId="{2A718D48-49F1-43AB-B6FF-3F456143A217}" srcOrd="0" destOrd="0" presId="urn:microsoft.com/office/officeart/2005/8/layout/list1"/>
    <dgm:cxn modelId="{6018302D-9800-40BC-8804-B6F689ADF2E3}" type="presOf" srcId="{AE437675-E1AF-4ECC-B6AB-9780146B2EE1}" destId="{5EB2F8B5-CA3F-4EBA-B566-21BA56026645}" srcOrd="0" destOrd="3" presId="urn:microsoft.com/office/officeart/2005/8/layout/list1"/>
    <dgm:cxn modelId="{7CCEFE5B-0495-4EA3-A61E-CECDA2CED75D}" type="presOf" srcId="{71A938B8-01F9-4FCE-9754-8EFB318B7866}" destId="{F6D96878-840C-412D-9C4F-64CE96286ED8}" srcOrd="0" destOrd="0" presId="urn:microsoft.com/office/officeart/2005/8/layout/list1"/>
    <dgm:cxn modelId="{760CB35E-EBD0-453E-A28A-136449B2E6CB}" srcId="{08882D52-BC84-438C-B636-546BCA7C5108}" destId="{8CABAC73-521E-427B-8E70-1E8F0958B37A}" srcOrd="3" destOrd="0" parTransId="{E2B28333-2CC5-4DC0-95DB-E22EA94FFA8A}" sibTransId="{DBF9B448-0015-4EDA-9951-9A8E85AFBF1F}"/>
    <dgm:cxn modelId="{95F9F642-78B6-4B11-B7DB-E1AB5C5E55D1}" srcId="{71A938B8-01F9-4FCE-9754-8EFB318B7866}" destId="{0D0DF278-0785-4D05-AC25-C7C06D865269}" srcOrd="0" destOrd="0" parTransId="{6834D3AA-37C7-47BE-AB09-48B9807F518B}" sibTransId="{D8F0E968-5153-418F-9F8E-C16195FEEB8E}"/>
    <dgm:cxn modelId="{1F090646-C679-441B-ACBE-4CA14A942CB0}" type="presOf" srcId="{D7266EC2-0E33-4102-A70F-486E7183924E}" destId="{28EA0969-EACA-4ADB-9D89-FDA808C66823}" srcOrd="1" destOrd="0" presId="urn:microsoft.com/office/officeart/2005/8/layout/list1"/>
    <dgm:cxn modelId="{C6550A4A-F760-4EC7-A4FA-A1FABFA130B9}" type="presOf" srcId="{5B5C6C3C-FEAD-45A5-8FB5-B4D5D6773E88}" destId="{5EB2F8B5-CA3F-4EBA-B566-21BA56026645}" srcOrd="0" destOrd="0" presId="urn:microsoft.com/office/officeart/2005/8/layout/list1"/>
    <dgm:cxn modelId="{1FDBA74D-960B-48AA-A0AA-4E160CA8E79F}" type="presOf" srcId="{0D0DF278-0785-4D05-AC25-C7C06D865269}" destId="{D179D53C-CFEC-4B9A-89A2-56662B485ADA}" srcOrd="0" destOrd="0" presId="urn:microsoft.com/office/officeart/2005/8/layout/list1"/>
    <dgm:cxn modelId="{B7CF2352-F396-4500-B04F-986AE4A24E5C}" srcId="{08882D52-BC84-438C-B636-546BCA7C5108}" destId="{7650FA6F-03E5-4D3C-982F-ECF8F9D7221E}" srcOrd="1" destOrd="0" parTransId="{A81607C8-68DF-40CF-91D6-371B7D9C290D}" sibTransId="{5E158FE5-4170-4072-A98F-5AE0DEDEB765}"/>
    <dgm:cxn modelId="{C969B676-AFB4-4C43-993A-465F59EA767F}" type="presOf" srcId="{8CABAC73-521E-427B-8E70-1E8F0958B37A}" destId="{5EB2F8B5-CA3F-4EBA-B566-21BA56026645}" srcOrd="0" destOrd="5" presId="urn:microsoft.com/office/officeart/2005/8/layout/list1"/>
    <dgm:cxn modelId="{1F5EDD59-872F-48D1-B818-8AD3E1AC98A7}" type="presOf" srcId="{B0447F7F-13D7-4348-9F21-50E5D435B70B}" destId="{D179D53C-CFEC-4B9A-89A2-56662B485ADA}" srcOrd="0" destOrd="1" presId="urn:microsoft.com/office/officeart/2005/8/layout/list1"/>
    <dgm:cxn modelId="{8993D17A-0097-4D3A-9AAE-D23193B0C520}" type="presOf" srcId="{8DA0CBC0-6E62-4FC8-A385-ABA11DCED864}" destId="{5EB2F8B5-CA3F-4EBA-B566-21BA56026645}" srcOrd="0" destOrd="4" presId="urn:microsoft.com/office/officeart/2005/8/layout/list1"/>
    <dgm:cxn modelId="{C5673B82-BFE3-4D62-9617-A3D8C5B6D768}" type="presOf" srcId="{08882D52-BC84-438C-B636-546BCA7C5108}" destId="{7F47EDFF-66C8-4231-B9AA-A969EA7516FD}" srcOrd="1" destOrd="0" presId="urn:microsoft.com/office/officeart/2005/8/layout/list1"/>
    <dgm:cxn modelId="{5C0CF183-4C2A-4E7F-B2A5-8AC62388AEEB}" type="presOf" srcId="{7650FA6F-03E5-4D3C-982F-ECF8F9D7221E}" destId="{5EB2F8B5-CA3F-4EBA-B566-21BA56026645}" srcOrd="0" destOrd="1" presId="urn:microsoft.com/office/officeart/2005/8/layout/list1"/>
    <dgm:cxn modelId="{AAEE0786-2E8A-4090-9752-4E6AC0267151}" srcId="{F480C943-7581-406E-977A-ACA1873C38A1}" destId="{71A938B8-01F9-4FCE-9754-8EFB318B7866}" srcOrd="0" destOrd="0" parTransId="{D5A7E6E6-151C-4156-91A4-0CD33C03493A}" sibTransId="{2EA10CC2-B32F-417B-8029-AB318B4F98AB}"/>
    <dgm:cxn modelId="{9E993F8D-B312-4648-855E-6B002B5E8C60}" srcId="{F480C943-7581-406E-977A-ACA1873C38A1}" destId="{D7266EC2-0E33-4102-A70F-486E7183924E}" srcOrd="1" destOrd="0" parTransId="{F229605C-70E4-4292-A4AE-8CDD4C25645E}" sibTransId="{7541F751-226D-417D-B690-FD578D2B4F9B}"/>
    <dgm:cxn modelId="{9369BE9D-C7AB-401B-8B11-05521E4E7CB7}" srcId="{7650FA6F-03E5-4D3C-982F-ECF8F9D7221E}" destId="{847AE185-C97B-41C8-9488-2C9B78D2A98D}" srcOrd="0" destOrd="0" parTransId="{6F3F7C0A-CAE8-4BA3-A09F-A1B667EACA67}" sibTransId="{81B99800-245C-4C28-977D-41913076F92B}"/>
    <dgm:cxn modelId="{39B602A5-98FE-44C9-AD5A-6C9189F45F14}" srcId="{F480C943-7581-406E-977A-ACA1873C38A1}" destId="{08882D52-BC84-438C-B636-546BCA7C5108}" srcOrd="2" destOrd="0" parTransId="{59194D0D-F268-4ECA-9A30-BBDFED782D71}" sibTransId="{A9800E3C-51DB-4835-A01D-8E560DBDA13A}"/>
    <dgm:cxn modelId="{5E21EEAD-7C0B-4F4D-A052-39A17B0AF01A}" type="presOf" srcId="{847AE185-C97B-41C8-9488-2C9B78D2A98D}" destId="{5EB2F8B5-CA3F-4EBA-B566-21BA56026645}" srcOrd="0" destOrd="2" presId="urn:microsoft.com/office/officeart/2005/8/layout/list1"/>
    <dgm:cxn modelId="{A99748B0-21F0-4D2B-B1D9-87A834C9F4A7}" srcId="{08882D52-BC84-438C-B636-546BCA7C5108}" destId="{5B5C6C3C-FEAD-45A5-8FB5-B4D5D6773E88}" srcOrd="0" destOrd="0" parTransId="{1558DB5A-7E0C-48E3-80F3-084ED31D8734}" sibTransId="{BB16BEA0-5D2A-406B-9C70-C9026278EAEC}"/>
    <dgm:cxn modelId="{D68599C1-4A2A-4AF8-AFCB-73D052FABD5E}" type="presOf" srcId="{01216C2D-E798-41CE-A414-4F379B02F662}" destId="{F52CB099-74EB-4255-8B6D-8B4A4049E4A7}" srcOrd="0" destOrd="0" presId="urn:microsoft.com/office/officeart/2005/8/layout/list1"/>
    <dgm:cxn modelId="{446635D6-17FD-40F1-BAD1-63DB4EEE1E0B}" srcId="{D7266EC2-0E33-4102-A70F-486E7183924E}" destId="{01216C2D-E798-41CE-A414-4F379B02F662}" srcOrd="0" destOrd="0" parTransId="{652C9E10-2AB4-4152-98CF-665D7E6BF373}" sibTransId="{F45F3FEB-D987-4510-BC6A-B952C7E15058}"/>
    <dgm:cxn modelId="{971B1BE4-DDD3-4137-8B78-211E9B7894D0}" srcId="{71A938B8-01F9-4FCE-9754-8EFB318B7866}" destId="{B0447F7F-13D7-4348-9F21-50E5D435B70B}" srcOrd="1" destOrd="0" parTransId="{888F97E3-4D5E-4052-938C-59A7BD5D1173}" sibTransId="{4B698647-07F8-4EEE-A392-E96AF764FE9C}"/>
    <dgm:cxn modelId="{A2B992E7-860D-4EA5-A8AB-41221AE8AC79}" srcId="{08882D52-BC84-438C-B636-546BCA7C5108}" destId="{8DA0CBC0-6E62-4FC8-A385-ABA11DCED864}" srcOrd="2" destOrd="0" parTransId="{3F94BCFB-577E-4121-AA48-85B0B1C08AC6}" sibTransId="{3EFA62E7-3CDD-4731-9C3B-317D603DB8D9}"/>
    <dgm:cxn modelId="{1AC27FF6-F668-46D5-9577-6B42923FA84C}" type="presOf" srcId="{F480C943-7581-406E-977A-ACA1873C38A1}" destId="{E905C45D-8904-4445-81D9-DC2A79FFF1AF}" srcOrd="0" destOrd="0" presId="urn:microsoft.com/office/officeart/2005/8/layout/list1"/>
    <dgm:cxn modelId="{A726F0FE-F403-440A-A16B-0E2B45D2A8AD}" type="presOf" srcId="{D7266EC2-0E33-4102-A70F-486E7183924E}" destId="{CC22C34E-9FD8-4692-A184-AA768350D20D}" srcOrd="0" destOrd="0" presId="urn:microsoft.com/office/officeart/2005/8/layout/list1"/>
    <dgm:cxn modelId="{695D7A49-328E-4F8E-B936-E90130803190}" type="presParOf" srcId="{E905C45D-8904-4445-81D9-DC2A79FFF1AF}" destId="{37A53378-419A-418A-94B9-E011FA298843}" srcOrd="0" destOrd="0" presId="urn:microsoft.com/office/officeart/2005/8/layout/list1"/>
    <dgm:cxn modelId="{9A694A2E-0479-4EC6-B5E1-5B5E8AEB10EF}" type="presParOf" srcId="{37A53378-419A-418A-94B9-E011FA298843}" destId="{F6D96878-840C-412D-9C4F-64CE96286ED8}" srcOrd="0" destOrd="0" presId="urn:microsoft.com/office/officeart/2005/8/layout/list1"/>
    <dgm:cxn modelId="{5DBDAEB5-04DF-4852-AD1D-6628B2A419F0}" type="presParOf" srcId="{37A53378-419A-418A-94B9-E011FA298843}" destId="{5BBD3919-B024-4F7B-9EE2-573171197B7C}" srcOrd="1" destOrd="0" presId="urn:microsoft.com/office/officeart/2005/8/layout/list1"/>
    <dgm:cxn modelId="{58DE4587-2A38-44A6-A7B9-D8278136DEBC}" type="presParOf" srcId="{E905C45D-8904-4445-81D9-DC2A79FFF1AF}" destId="{D17027EE-3A04-40A8-A696-4A5F1DE3A63C}" srcOrd="1" destOrd="0" presId="urn:microsoft.com/office/officeart/2005/8/layout/list1"/>
    <dgm:cxn modelId="{EBA43896-A9BE-4D12-8C5B-C495C3F10622}" type="presParOf" srcId="{E905C45D-8904-4445-81D9-DC2A79FFF1AF}" destId="{D179D53C-CFEC-4B9A-89A2-56662B485ADA}" srcOrd="2" destOrd="0" presId="urn:microsoft.com/office/officeart/2005/8/layout/list1"/>
    <dgm:cxn modelId="{57EEC5F9-1908-4630-8FDF-100570459A9E}" type="presParOf" srcId="{E905C45D-8904-4445-81D9-DC2A79FFF1AF}" destId="{1D1EDE13-BC9C-4116-B7CA-D2E1BE86585A}" srcOrd="3" destOrd="0" presId="urn:microsoft.com/office/officeart/2005/8/layout/list1"/>
    <dgm:cxn modelId="{899A47BB-D1CC-4369-97AE-CF4CB29A7AFB}" type="presParOf" srcId="{E905C45D-8904-4445-81D9-DC2A79FFF1AF}" destId="{6DEF3D16-E4D7-465D-B436-3595737D410F}" srcOrd="4" destOrd="0" presId="urn:microsoft.com/office/officeart/2005/8/layout/list1"/>
    <dgm:cxn modelId="{E3F9E683-321C-4C62-A611-14C399AAD69A}" type="presParOf" srcId="{6DEF3D16-E4D7-465D-B436-3595737D410F}" destId="{CC22C34E-9FD8-4692-A184-AA768350D20D}" srcOrd="0" destOrd="0" presId="urn:microsoft.com/office/officeart/2005/8/layout/list1"/>
    <dgm:cxn modelId="{27806AC1-ACD8-4231-A067-B69103E00721}" type="presParOf" srcId="{6DEF3D16-E4D7-465D-B436-3595737D410F}" destId="{28EA0969-EACA-4ADB-9D89-FDA808C66823}" srcOrd="1" destOrd="0" presId="urn:microsoft.com/office/officeart/2005/8/layout/list1"/>
    <dgm:cxn modelId="{9EB43386-CDB6-41AD-9E4D-473C71FC239F}" type="presParOf" srcId="{E905C45D-8904-4445-81D9-DC2A79FFF1AF}" destId="{D86D57A7-BBA1-43E4-8C1B-2AE01775A600}" srcOrd="5" destOrd="0" presId="urn:microsoft.com/office/officeart/2005/8/layout/list1"/>
    <dgm:cxn modelId="{231C189E-55B5-4807-9C93-49E45E5BC69D}" type="presParOf" srcId="{E905C45D-8904-4445-81D9-DC2A79FFF1AF}" destId="{F52CB099-74EB-4255-8B6D-8B4A4049E4A7}" srcOrd="6" destOrd="0" presId="urn:microsoft.com/office/officeart/2005/8/layout/list1"/>
    <dgm:cxn modelId="{9AF9AB2F-1D03-45D6-8577-A2DD06E17A7C}" type="presParOf" srcId="{E905C45D-8904-4445-81D9-DC2A79FFF1AF}" destId="{48BCBD36-5A1E-44C9-9BDF-2313E97E53D4}" srcOrd="7" destOrd="0" presId="urn:microsoft.com/office/officeart/2005/8/layout/list1"/>
    <dgm:cxn modelId="{40B2E4FB-5613-4F04-AD3C-AE838684CEAC}" type="presParOf" srcId="{E905C45D-8904-4445-81D9-DC2A79FFF1AF}" destId="{693971E3-7336-489E-BB9B-2156DC0E0DB0}" srcOrd="8" destOrd="0" presId="urn:microsoft.com/office/officeart/2005/8/layout/list1"/>
    <dgm:cxn modelId="{DCD52AF8-7543-475A-9B5C-54489A51F281}" type="presParOf" srcId="{693971E3-7336-489E-BB9B-2156DC0E0DB0}" destId="{2A718D48-49F1-43AB-B6FF-3F456143A217}" srcOrd="0" destOrd="0" presId="urn:microsoft.com/office/officeart/2005/8/layout/list1"/>
    <dgm:cxn modelId="{43FD39EA-967A-47AA-BC68-6159ABCC632E}" type="presParOf" srcId="{693971E3-7336-489E-BB9B-2156DC0E0DB0}" destId="{7F47EDFF-66C8-4231-B9AA-A969EA7516FD}" srcOrd="1" destOrd="0" presId="urn:microsoft.com/office/officeart/2005/8/layout/list1"/>
    <dgm:cxn modelId="{D9A589A6-CCBA-4C97-9AEB-C7A6326D0D95}" type="presParOf" srcId="{E905C45D-8904-4445-81D9-DC2A79FFF1AF}" destId="{0BE5B423-0946-4E97-B4A3-EDF2D7647E09}" srcOrd="9" destOrd="0" presId="urn:microsoft.com/office/officeart/2005/8/layout/list1"/>
    <dgm:cxn modelId="{06C20FEE-99A9-426A-B1F5-DFCEDB38D30A}" type="presParOf" srcId="{E905C45D-8904-4445-81D9-DC2A79FFF1AF}" destId="{5EB2F8B5-CA3F-4EBA-B566-21BA56026645}"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E530F048-1A4E-4C4A-9AC9-251EBA5A3B75}" type="doc">
      <dgm:prSet loTypeId="urn:microsoft.com/office/officeart/2005/8/layout/vList3" loCatId="list" qsTypeId="urn:microsoft.com/office/officeart/2005/8/quickstyle/simple1" qsCatId="simple" csTypeId="urn:microsoft.com/office/officeart/2005/8/colors/accent1_2" csCatId="accent1" phldr="1"/>
      <dgm:spPr/>
    </dgm:pt>
    <dgm:pt modelId="{F6F9BC61-353B-40D8-9F77-07CFC0814968}">
      <dgm:prSet phldrT="[Texte]"/>
      <dgm:spPr/>
      <dgm:t>
        <a:bodyPr/>
        <a:lstStyle/>
        <a:p>
          <a:r>
            <a:rPr lang="fr-BE"/>
            <a:t>IBEFE Hainaut centre</a:t>
          </a:r>
        </a:p>
      </dgm:t>
    </dgm:pt>
    <dgm:pt modelId="{901D1AB1-D5B6-4833-BF0C-547C04C76ECB}" type="parTrans" cxnId="{0863CD20-F06B-4006-9760-1E0A1F7891E7}">
      <dgm:prSet/>
      <dgm:spPr/>
      <dgm:t>
        <a:bodyPr/>
        <a:lstStyle/>
        <a:p>
          <a:endParaRPr lang="fr-BE"/>
        </a:p>
      </dgm:t>
    </dgm:pt>
    <dgm:pt modelId="{A7A89002-E7DB-413A-9E0E-26552A6B1F94}" type="sibTrans" cxnId="{0863CD20-F06B-4006-9760-1E0A1F7891E7}">
      <dgm:prSet/>
      <dgm:spPr/>
      <dgm:t>
        <a:bodyPr/>
        <a:lstStyle/>
        <a:p>
          <a:endParaRPr lang="fr-BE"/>
        </a:p>
      </dgm:t>
    </dgm:pt>
    <dgm:pt modelId="{C7F9BAE2-8164-4609-877A-704FEB442D9C}">
      <dgm:prSet phldrT="[Texte]"/>
      <dgm:spPr/>
      <dgm:t>
        <a:bodyPr/>
        <a:lstStyle/>
        <a:p>
          <a:r>
            <a:rPr lang="fr-BE" dirty="0"/>
            <a:t>065/32.76.12  </a:t>
          </a:r>
        </a:p>
        <a:p>
          <a:r>
            <a:rPr lang="fr-BE"/>
            <a:t>065/32.77.72</a:t>
          </a:r>
          <a:endParaRPr lang="fr-BE" dirty="0"/>
        </a:p>
      </dgm:t>
    </dgm:pt>
    <dgm:pt modelId="{0BA0D103-9876-45F6-9067-593DEC5DA560}" type="parTrans" cxnId="{AE10ADE7-F97C-475F-A636-1C91509FBE65}">
      <dgm:prSet/>
      <dgm:spPr/>
      <dgm:t>
        <a:bodyPr/>
        <a:lstStyle/>
        <a:p>
          <a:endParaRPr lang="fr-BE"/>
        </a:p>
      </dgm:t>
    </dgm:pt>
    <dgm:pt modelId="{6CE88971-1308-44FC-B042-9620CB428C42}" type="sibTrans" cxnId="{AE10ADE7-F97C-475F-A636-1C91509FBE65}">
      <dgm:prSet/>
      <dgm:spPr/>
      <dgm:t>
        <a:bodyPr/>
        <a:lstStyle/>
        <a:p>
          <a:endParaRPr lang="fr-BE"/>
        </a:p>
      </dgm:t>
    </dgm:pt>
    <dgm:pt modelId="{5B3EF666-3F14-4984-8F2B-ACF4A6B06F8A}">
      <dgm:prSet phldrT="[Texte]"/>
      <dgm:spPr/>
      <dgm:t>
        <a:bodyPr/>
        <a:lstStyle/>
        <a:p>
          <a:r>
            <a:rPr lang="fr-BE"/>
            <a:t>isabelle.salmon@forem.be  fabrice.debruyn@forem.be</a:t>
          </a:r>
        </a:p>
      </dgm:t>
    </dgm:pt>
    <dgm:pt modelId="{91938A4D-49B1-479B-B7E8-77CC30AE8BF8}" type="parTrans" cxnId="{3EEE4181-69DD-4230-A94F-0E71BF2AE309}">
      <dgm:prSet/>
      <dgm:spPr/>
      <dgm:t>
        <a:bodyPr/>
        <a:lstStyle/>
        <a:p>
          <a:endParaRPr lang="fr-BE"/>
        </a:p>
      </dgm:t>
    </dgm:pt>
    <dgm:pt modelId="{85FF167D-3E47-4969-AF9D-8D567D9A3479}" type="sibTrans" cxnId="{3EEE4181-69DD-4230-A94F-0E71BF2AE309}">
      <dgm:prSet/>
      <dgm:spPr/>
      <dgm:t>
        <a:bodyPr/>
        <a:lstStyle/>
        <a:p>
          <a:endParaRPr lang="fr-BE"/>
        </a:p>
      </dgm:t>
    </dgm:pt>
    <dgm:pt modelId="{43AB710F-BB54-4C25-AFE8-90D20AC2B090}">
      <dgm:prSet phldrT="[Texte]"/>
      <dgm:spPr/>
      <dgm:t>
        <a:bodyPr/>
        <a:lstStyle/>
        <a:p>
          <a:r>
            <a:rPr lang="fr-FR">
              <a:solidFill>
                <a:schemeClr val="bg1"/>
              </a:solidFill>
            </a:rPr>
            <a:t>http://www.bassinefe-hainautcentre.be/</a:t>
          </a:r>
          <a:endParaRPr lang="fr-BE">
            <a:solidFill>
              <a:schemeClr val="bg1"/>
            </a:solidFill>
          </a:endParaRPr>
        </a:p>
      </dgm:t>
    </dgm:pt>
    <dgm:pt modelId="{81EFF8C9-2850-444E-BDFE-FF1ABDAA60FB}" type="parTrans" cxnId="{7D017146-3EEC-451E-86B1-2BC263219589}">
      <dgm:prSet/>
      <dgm:spPr/>
      <dgm:t>
        <a:bodyPr/>
        <a:lstStyle/>
        <a:p>
          <a:endParaRPr lang="fr-BE"/>
        </a:p>
      </dgm:t>
    </dgm:pt>
    <dgm:pt modelId="{BF775EAE-755E-433A-BBDA-EED929AE3BA3}" type="sibTrans" cxnId="{7D017146-3EEC-451E-86B1-2BC263219589}">
      <dgm:prSet/>
      <dgm:spPr/>
      <dgm:t>
        <a:bodyPr/>
        <a:lstStyle/>
        <a:p>
          <a:endParaRPr lang="fr-BE"/>
        </a:p>
      </dgm:t>
    </dgm:pt>
    <dgm:pt modelId="{4FE09197-F589-49A2-85F0-1C36726257F3}" type="pres">
      <dgm:prSet presAssocID="{E530F048-1A4E-4C4A-9AC9-251EBA5A3B75}" presName="linearFlow" presStyleCnt="0">
        <dgm:presLayoutVars>
          <dgm:dir/>
          <dgm:resizeHandles val="exact"/>
        </dgm:presLayoutVars>
      </dgm:prSet>
      <dgm:spPr/>
    </dgm:pt>
    <dgm:pt modelId="{B79348FC-85D7-4ACF-91D6-525FB02547E1}" type="pres">
      <dgm:prSet presAssocID="{F6F9BC61-353B-40D8-9F77-07CFC0814968}" presName="composite" presStyleCnt="0"/>
      <dgm:spPr/>
    </dgm:pt>
    <dgm:pt modelId="{6E4D78B9-54AE-4769-8B01-B99BA7BDF3B7}" type="pres">
      <dgm:prSet presAssocID="{F6F9BC61-353B-40D8-9F77-07CFC0814968}" presName="imgShp" presStyleLbl="fgImgPlace1" presStyleIdx="0" presStyleCnt="4"/>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Utilisateurs contour"/>
        </a:ext>
      </dgm:extLst>
    </dgm:pt>
    <dgm:pt modelId="{16668489-6832-4FD4-A41D-7520E4669EAE}" type="pres">
      <dgm:prSet presAssocID="{F6F9BC61-353B-40D8-9F77-07CFC0814968}" presName="txShp" presStyleLbl="node1" presStyleIdx="0" presStyleCnt="4">
        <dgm:presLayoutVars>
          <dgm:bulletEnabled val="1"/>
        </dgm:presLayoutVars>
      </dgm:prSet>
      <dgm:spPr/>
    </dgm:pt>
    <dgm:pt modelId="{AFE58262-FB5F-45DE-BAF2-0910ADCC094F}" type="pres">
      <dgm:prSet presAssocID="{A7A89002-E7DB-413A-9E0E-26552A6B1F94}" presName="spacing" presStyleCnt="0"/>
      <dgm:spPr/>
    </dgm:pt>
    <dgm:pt modelId="{9241ED7B-1F30-42F0-B534-6B6EB5056A19}" type="pres">
      <dgm:prSet presAssocID="{C7F9BAE2-8164-4609-877A-704FEB442D9C}" presName="composite" presStyleCnt="0"/>
      <dgm:spPr/>
    </dgm:pt>
    <dgm:pt modelId="{4B7F35E1-EA15-400F-A94F-F5AF8CE6A12A}" type="pres">
      <dgm:prSet presAssocID="{C7F9BAE2-8164-4609-877A-704FEB442D9C}" presName="imgShp" presStyleLbl="fgImgPlace1" presStyleIdx="1" presStyleCnt="4"/>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Combiné contour"/>
        </a:ext>
      </dgm:extLst>
    </dgm:pt>
    <dgm:pt modelId="{23D06035-2456-415D-8FFB-B0C9F8D36190}" type="pres">
      <dgm:prSet presAssocID="{C7F9BAE2-8164-4609-877A-704FEB442D9C}" presName="txShp" presStyleLbl="node1" presStyleIdx="1" presStyleCnt="4">
        <dgm:presLayoutVars>
          <dgm:bulletEnabled val="1"/>
        </dgm:presLayoutVars>
      </dgm:prSet>
      <dgm:spPr/>
    </dgm:pt>
    <dgm:pt modelId="{8FFD567C-18F8-4D0F-857C-98CDB448958A}" type="pres">
      <dgm:prSet presAssocID="{6CE88971-1308-44FC-B042-9620CB428C42}" presName="spacing" presStyleCnt="0"/>
      <dgm:spPr/>
    </dgm:pt>
    <dgm:pt modelId="{2825B595-C256-4063-B19D-4196F3FA2EAE}" type="pres">
      <dgm:prSet presAssocID="{5B3EF666-3F14-4984-8F2B-ACF4A6B06F8A}" presName="composite" presStyleCnt="0"/>
      <dgm:spPr/>
    </dgm:pt>
    <dgm:pt modelId="{1DCEAF40-133D-423E-AB66-4D1495D8188E}" type="pres">
      <dgm:prSet presAssocID="{5B3EF666-3F14-4984-8F2B-ACF4A6B06F8A}" presName="imgShp" presStyleLbl="fgImgPlace1" presStyleIdx="2" presStyleCnt="4"/>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Adresse de courrier contour"/>
        </a:ext>
      </dgm:extLst>
    </dgm:pt>
    <dgm:pt modelId="{F169C2C1-0F61-41D3-8164-85957A557C17}" type="pres">
      <dgm:prSet presAssocID="{5B3EF666-3F14-4984-8F2B-ACF4A6B06F8A}" presName="txShp" presStyleLbl="node1" presStyleIdx="2" presStyleCnt="4">
        <dgm:presLayoutVars>
          <dgm:bulletEnabled val="1"/>
        </dgm:presLayoutVars>
      </dgm:prSet>
      <dgm:spPr/>
    </dgm:pt>
    <dgm:pt modelId="{5238E120-CFB7-4DE8-9194-49B3A2479169}" type="pres">
      <dgm:prSet presAssocID="{85FF167D-3E47-4969-AF9D-8D567D9A3479}" presName="spacing" presStyleCnt="0"/>
      <dgm:spPr/>
    </dgm:pt>
    <dgm:pt modelId="{A936DD0A-4916-465F-B2C4-1807199A49A0}" type="pres">
      <dgm:prSet presAssocID="{43AB710F-BB54-4C25-AFE8-90D20AC2B090}" presName="composite" presStyleCnt="0"/>
      <dgm:spPr/>
    </dgm:pt>
    <dgm:pt modelId="{34F10625-8CA6-450F-8011-6A79482B1522}" type="pres">
      <dgm:prSet presAssocID="{43AB710F-BB54-4C25-AFE8-90D20AC2B090}" presName="imgShp" presStyleLbl="fgImgPlac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dgm:spPr>
      <dgm:extLst>
        <a:ext uri="{E40237B7-FDA0-4F09-8148-C483321AD2D9}">
          <dgm14:cNvPr xmlns:dgm14="http://schemas.microsoft.com/office/drawing/2010/diagram" id="0" name="" descr="Internet contour"/>
        </a:ext>
      </dgm:extLst>
    </dgm:pt>
    <dgm:pt modelId="{9C59EF6F-CF11-4BED-AFF9-DDF05918954E}" type="pres">
      <dgm:prSet presAssocID="{43AB710F-BB54-4C25-AFE8-90D20AC2B090}" presName="txShp" presStyleLbl="node1" presStyleIdx="3" presStyleCnt="4">
        <dgm:presLayoutVars>
          <dgm:bulletEnabled val="1"/>
        </dgm:presLayoutVars>
      </dgm:prSet>
      <dgm:spPr/>
    </dgm:pt>
  </dgm:ptLst>
  <dgm:cxnLst>
    <dgm:cxn modelId="{0863CD20-F06B-4006-9760-1E0A1F7891E7}" srcId="{E530F048-1A4E-4C4A-9AC9-251EBA5A3B75}" destId="{F6F9BC61-353B-40D8-9F77-07CFC0814968}" srcOrd="0" destOrd="0" parTransId="{901D1AB1-D5B6-4833-BF0C-547C04C76ECB}" sibTransId="{A7A89002-E7DB-413A-9E0E-26552A6B1F94}"/>
    <dgm:cxn modelId="{97E4AF28-1D26-414D-94A2-4F5994F2E6AB}" type="presOf" srcId="{F6F9BC61-353B-40D8-9F77-07CFC0814968}" destId="{16668489-6832-4FD4-A41D-7520E4669EAE}" srcOrd="0" destOrd="0" presId="urn:microsoft.com/office/officeart/2005/8/layout/vList3"/>
    <dgm:cxn modelId="{C102975B-A9D7-4714-ABB1-89BBF7BE14D2}" type="presOf" srcId="{C7F9BAE2-8164-4609-877A-704FEB442D9C}" destId="{23D06035-2456-415D-8FFB-B0C9F8D36190}" srcOrd="0" destOrd="0" presId="urn:microsoft.com/office/officeart/2005/8/layout/vList3"/>
    <dgm:cxn modelId="{CC362243-A8AA-4D3E-BC30-62A0FC90C1F0}" type="presOf" srcId="{43AB710F-BB54-4C25-AFE8-90D20AC2B090}" destId="{9C59EF6F-CF11-4BED-AFF9-DDF05918954E}" srcOrd="0" destOrd="0" presId="urn:microsoft.com/office/officeart/2005/8/layout/vList3"/>
    <dgm:cxn modelId="{7D017146-3EEC-451E-86B1-2BC263219589}" srcId="{E530F048-1A4E-4C4A-9AC9-251EBA5A3B75}" destId="{43AB710F-BB54-4C25-AFE8-90D20AC2B090}" srcOrd="3" destOrd="0" parTransId="{81EFF8C9-2850-444E-BDFE-FF1ABDAA60FB}" sibTransId="{BF775EAE-755E-433A-BBDA-EED929AE3BA3}"/>
    <dgm:cxn modelId="{3EEE4181-69DD-4230-A94F-0E71BF2AE309}" srcId="{E530F048-1A4E-4C4A-9AC9-251EBA5A3B75}" destId="{5B3EF666-3F14-4984-8F2B-ACF4A6B06F8A}" srcOrd="2" destOrd="0" parTransId="{91938A4D-49B1-479B-B7E8-77CC30AE8BF8}" sibTransId="{85FF167D-3E47-4969-AF9D-8D567D9A3479}"/>
    <dgm:cxn modelId="{57C85181-DCE1-45A3-852A-18F9B72BF2AB}" type="presOf" srcId="{E530F048-1A4E-4C4A-9AC9-251EBA5A3B75}" destId="{4FE09197-F589-49A2-85F0-1C36726257F3}" srcOrd="0" destOrd="0" presId="urn:microsoft.com/office/officeart/2005/8/layout/vList3"/>
    <dgm:cxn modelId="{587394A9-3E9E-4AA7-B303-5C4D51D34198}" type="presOf" srcId="{5B3EF666-3F14-4984-8F2B-ACF4A6B06F8A}" destId="{F169C2C1-0F61-41D3-8164-85957A557C17}" srcOrd="0" destOrd="0" presId="urn:microsoft.com/office/officeart/2005/8/layout/vList3"/>
    <dgm:cxn modelId="{AE10ADE7-F97C-475F-A636-1C91509FBE65}" srcId="{E530F048-1A4E-4C4A-9AC9-251EBA5A3B75}" destId="{C7F9BAE2-8164-4609-877A-704FEB442D9C}" srcOrd="1" destOrd="0" parTransId="{0BA0D103-9876-45F6-9067-593DEC5DA560}" sibTransId="{6CE88971-1308-44FC-B042-9620CB428C42}"/>
    <dgm:cxn modelId="{7FD0DEC4-4A29-4584-8602-9A52BB1AEFBF}" type="presParOf" srcId="{4FE09197-F589-49A2-85F0-1C36726257F3}" destId="{B79348FC-85D7-4ACF-91D6-525FB02547E1}" srcOrd="0" destOrd="0" presId="urn:microsoft.com/office/officeart/2005/8/layout/vList3"/>
    <dgm:cxn modelId="{931F0883-EC47-4FCB-B32E-A5AADDF9E2B5}" type="presParOf" srcId="{B79348FC-85D7-4ACF-91D6-525FB02547E1}" destId="{6E4D78B9-54AE-4769-8B01-B99BA7BDF3B7}" srcOrd="0" destOrd="0" presId="urn:microsoft.com/office/officeart/2005/8/layout/vList3"/>
    <dgm:cxn modelId="{D2066710-1C3A-4E07-B741-09C5A069C282}" type="presParOf" srcId="{B79348FC-85D7-4ACF-91D6-525FB02547E1}" destId="{16668489-6832-4FD4-A41D-7520E4669EAE}" srcOrd="1" destOrd="0" presId="urn:microsoft.com/office/officeart/2005/8/layout/vList3"/>
    <dgm:cxn modelId="{D335DA17-C87E-489C-A98C-FFC390DBFB9C}" type="presParOf" srcId="{4FE09197-F589-49A2-85F0-1C36726257F3}" destId="{AFE58262-FB5F-45DE-BAF2-0910ADCC094F}" srcOrd="1" destOrd="0" presId="urn:microsoft.com/office/officeart/2005/8/layout/vList3"/>
    <dgm:cxn modelId="{BD639499-03EC-4D25-A662-6AE6C0D3DEE7}" type="presParOf" srcId="{4FE09197-F589-49A2-85F0-1C36726257F3}" destId="{9241ED7B-1F30-42F0-B534-6B6EB5056A19}" srcOrd="2" destOrd="0" presId="urn:microsoft.com/office/officeart/2005/8/layout/vList3"/>
    <dgm:cxn modelId="{33551FA4-B684-4D60-AAE1-5061DA53BCF3}" type="presParOf" srcId="{9241ED7B-1F30-42F0-B534-6B6EB5056A19}" destId="{4B7F35E1-EA15-400F-A94F-F5AF8CE6A12A}" srcOrd="0" destOrd="0" presId="urn:microsoft.com/office/officeart/2005/8/layout/vList3"/>
    <dgm:cxn modelId="{DD88C005-F71A-4668-AD7C-D3FEE972ED65}" type="presParOf" srcId="{9241ED7B-1F30-42F0-B534-6B6EB5056A19}" destId="{23D06035-2456-415D-8FFB-B0C9F8D36190}" srcOrd="1" destOrd="0" presId="urn:microsoft.com/office/officeart/2005/8/layout/vList3"/>
    <dgm:cxn modelId="{65AB1030-9F43-4218-9E12-2DE7C8649D00}" type="presParOf" srcId="{4FE09197-F589-49A2-85F0-1C36726257F3}" destId="{8FFD567C-18F8-4D0F-857C-98CDB448958A}" srcOrd="3" destOrd="0" presId="urn:microsoft.com/office/officeart/2005/8/layout/vList3"/>
    <dgm:cxn modelId="{8EAADD2B-199B-4B48-B1E4-5DDF4CE32B14}" type="presParOf" srcId="{4FE09197-F589-49A2-85F0-1C36726257F3}" destId="{2825B595-C256-4063-B19D-4196F3FA2EAE}" srcOrd="4" destOrd="0" presId="urn:microsoft.com/office/officeart/2005/8/layout/vList3"/>
    <dgm:cxn modelId="{66A5783A-91F0-4763-AF99-44E5A91F5D28}" type="presParOf" srcId="{2825B595-C256-4063-B19D-4196F3FA2EAE}" destId="{1DCEAF40-133D-423E-AB66-4D1495D8188E}" srcOrd="0" destOrd="0" presId="urn:microsoft.com/office/officeart/2005/8/layout/vList3"/>
    <dgm:cxn modelId="{E8F49F30-1D54-4730-8FDC-A613F9F3B698}" type="presParOf" srcId="{2825B595-C256-4063-B19D-4196F3FA2EAE}" destId="{F169C2C1-0F61-41D3-8164-85957A557C17}" srcOrd="1" destOrd="0" presId="urn:microsoft.com/office/officeart/2005/8/layout/vList3"/>
    <dgm:cxn modelId="{88B53D13-CCFD-4085-98EB-7BC0FEB0E29F}" type="presParOf" srcId="{4FE09197-F589-49A2-85F0-1C36726257F3}" destId="{5238E120-CFB7-4DE8-9194-49B3A2479169}" srcOrd="5" destOrd="0" presId="urn:microsoft.com/office/officeart/2005/8/layout/vList3"/>
    <dgm:cxn modelId="{9D2A6EB6-9AC5-4AAF-B4FD-8D6C24626720}" type="presParOf" srcId="{4FE09197-F589-49A2-85F0-1C36726257F3}" destId="{A936DD0A-4916-465F-B2C4-1807199A49A0}" srcOrd="6" destOrd="0" presId="urn:microsoft.com/office/officeart/2005/8/layout/vList3"/>
    <dgm:cxn modelId="{5E509E3B-55FB-4C98-87C6-508BB3728D6D}" type="presParOf" srcId="{A936DD0A-4916-465F-B2C4-1807199A49A0}" destId="{34F10625-8CA6-450F-8011-6A79482B1522}" srcOrd="0" destOrd="0" presId="urn:microsoft.com/office/officeart/2005/8/layout/vList3"/>
    <dgm:cxn modelId="{61D8C05A-C600-4AAF-9481-42733534CD00}" type="presParOf" srcId="{A936DD0A-4916-465F-B2C4-1807199A49A0}" destId="{9C59EF6F-CF11-4BED-AFF9-DDF05918954E}"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AFC73C1-425B-4471-8312-98A39059C223}">
      <dsp:nvSpPr>
        <dsp:cNvPr id="0" name=""/>
        <dsp:cNvSpPr/>
      </dsp:nvSpPr>
      <dsp:spPr>
        <a:xfrm>
          <a:off x="0" y="0"/>
          <a:ext cx="10168127" cy="456478"/>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fr-BE" sz="1900" kern="1200"/>
            <a:t>Les thématiques communes de l’IBEFE comprennent :</a:t>
          </a:r>
          <a:endParaRPr lang="en-US" sz="1900" kern="1200"/>
        </a:p>
      </dsp:txBody>
      <dsp:txXfrm>
        <a:off x="22283" y="22283"/>
        <a:ext cx="10123561" cy="411912"/>
      </dsp:txXfrm>
    </dsp:sp>
    <dsp:sp modelId="{C02B934D-774F-4F15-81BF-C813998C6AD5}">
      <dsp:nvSpPr>
        <dsp:cNvPr id="0" name=""/>
        <dsp:cNvSpPr/>
      </dsp:nvSpPr>
      <dsp:spPr>
        <a:xfrm>
          <a:off x="0" y="597704"/>
          <a:ext cx="10168127" cy="1627489"/>
        </a:xfrm>
        <a:prstGeom prst="roundRect">
          <a:avLst/>
        </a:prstGeom>
        <a:solidFill>
          <a:schemeClr val="accent2">
            <a:hueOff val="1373170"/>
            <a:satOff val="-24404"/>
            <a:lumOff val="78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solidFill>
                <a:schemeClr val="tx2"/>
              </a:solidFill>
            </a:rPr>
            <a:t>Une liste des métiers prioritaires </a:t>
          </a:r>
          <a:r>
            <a:rPr lang="en-US" sz="1900" kern="1200"/>
            <a:t>pour le développement de la programmation de l’offre : métiers prioritaires à créer et à maintenir </a:t>
          </a:r>
        </a:p>
      </dsp:txBody>
      <dsp:txXfrm>
        <a:off x="79447" y="677151"/>
        <a:ext cx="10009233" cy="1468595"/>
      </dsp:txXfrm>
    </dsp:sp>
    <dsp:sp modelId="{F8886984-0C98-4B1E-B68C-BDC856C0FD2C}">
      <dsp:nvSpPr>
        <dsp:cNvPr id="0" name=""/>
        <dsp:cNvSpPr/>
      </dsp:nvSpPr>
      <dsp:spPr>
        <a:xfrm>
          <a:off x="0" y="2291434"/>
          <a:ext cx="10168127" cy="1627489"/>
        </a:xfrm>
        <a:prstGeom prst="roundRect">
          <a:avLst/>
        </a:prstGeom>
        <a:solidFill>
          <a:schemeClr val="accent2">
            <a:hueOff val="2746340"/>
            <a:satOff val="-48808"/>
            <a:lumOff val="156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solidFill>
                <a:schemeClr val="tx2"/>
              </a:solidFill>
            </a:rPr>
            <a:t>Des recommandations sur des métiers</a:t>
          </a:r>
          <a:r>
            <a:rPr lang="en-US" sz="1900" kern="1200"/>
            <a:t>, ainsi que sur d’autres enjeux transversaux et globaux : adaptation du contenu ou de la pédagogique de certaines offres, orientation et promotion des métiers, places de stages et alternance, partage des équipements pédagogiques, etc. </a:t>
          </a:r>
        </a:p>
      </dsp:txBody>
      <dsp:txXfrm>
        <a:off x="79447" y="2370881"/>
        <a:ext cx="10009233" cy="146859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5480E3-45F7-4EFD-BC35-196CFB884C6C}">
      <dsp:nvSpPr>
        <dsp:cNvPr id="0" name=""/>
        <dsp:cNvSpPr/>
      </dsp:nvSpPr>
      <dsp:spPr>
        <a:xfrm>
          <a:off x="28" y="158889"/>
          <a:ext cx="2746941" cy="557020"/>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60960" rIns="106680" bIns="60960" numCol="1" spcCol="1270" anchor="ctr" anchorCtr="0">
          <a:noAutofit/>
        </a:bodyPr>
        <a:lstStyle/>
        <a:p>
          <a:pPr marL="0" lvl="0" indent="0" algn="ctr" defTabSz="666750">
            <a:lnSpc>
              <a:spcPct val="90000"/>
            </a:lnSpc>
            <a:spcBef>
              <a:spcPct val="0"/>
            </a:spcBef>
            <a:spcAft>
              <a:spcPct val="35000"/>
            </a:spcAft>
            <a:buNone/>
          </a:pPr>
          <a:r>
            <a:rPr lang="fr-BE" sz="1500" b="1" kern="1200"/>
            <a:t>Métiers Prioritaires « Création » </a:t>
          </a:r>
        </a:p>
      </dsp:txBody>
      <dsp:txXfrm>
        <a:off x="28" y="158889"/>
        <a:ext cx="2746941" cy="557020"/>
      </dsp:txXfrm>
    </dsp:sp>
    <dsp:sp modelId="{BC661F6A-0281-4EB4-8654-06AAF3ACC93F}">
      <dsp:nvSpPr>
        <dsp:cNvPr id="0" name=""/>
        <dsp:cNvSpPr/>
      </dsp:nvSpPr>
      <dsp:spPr>
        <a:xfrm>
          <a:off x="28" y="715910"/>
          <a:ext cx="2746941" cy="4611600"/>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106680" bIns="120015" numCol="1" spcCol="1270" anchor="t" anchorCtr="0">
          <a:noAutofit/>
        </a:bodyPr>
        <a:lstStyle/>
        <a:p>
          <a:pPr marL="114300" lvl="1" indent="-114300" algn="l" defTabSz="666750">
            <a:lnSpc>
              <a:spcPct val="90000"/>
            </a:lnSpc>
            <a:spcBef>
              <a:spcPct val="0"/>
            </a:spcBef>
            <a:spcAft>
              <a:spcPct val="15000"/>
            </a:spcAft>
            <a:buChar char="•"/>
          </a:pPr>
          <a:r>
            <a:rPr lang="fr-BE" sz="1500" kern="1200" dirty="0"/>
            <a:t>Dessinateur de la construction</a:t>
          </a:r>
        </a:p>
        <a:p>
          <a:pPr marL="114300" lvl="1" indent="-114300" algn="l" defTabSz="666750">
            <a:lnSpc>
              <a:spcPct val="90000"/>
            </a:lnSpc>
            <a:spcBef>
              <a:spcPct val="0"/>
            </a:spcBef>
            <a:spcAft>
              <a:spcPct val="15000"/>
            </a:spcAft>
            <a:buChar char="•"/>
          </a:pPr>
          <a:r>
            <a:rPr lang="fr-BE" sz="1500" kern="1200" dirty="0"/>
            <a:t>Conducteur d’engins de chantier (Formation adultes)</a:t>
          </a:r>
        </a:p>
        <a:p>
          <a:pPr marL="114300" lvl="1" indent="-114300" algn="l" defTabSz="666750">
            <a:lnSpc>
              <a:spcPct val="90000"/>
            </a:lnSpc>
            <a:spcBef>
              <a:spcPct val="0"/>
            </a:spcBef>
            <a:spcAft>
              <a:spcPct val="15000"/>
            </a:spcAft>
            <a:buChar char="•"/>
          </a:pPr>
          <a:r>
            <a:rPr lang="fr-BE" sz="1500" kern="1200" dirty="0"/>
            <a:t>Métreur-Deviseur</a:t>
          </a:r>
        </a:p>
        <a:p>
          <a:pPr marL="114300" lvl="1" indent="-114300" algn="l" defTabSz="666750">
            <a:lnSpc>
              <a:spcPct val="90000"/>
            </a:lnSpc>
            <a:spcBef>
              <a:spcPct val="0"/>
            </a:spcBef>
            <a:spcAft>
              <a:spcPct val="15000"/>
            </a:spcAft>
            <a:buChar char="•"/>
          </a:pPr>
          <a:r>
            <a:rPr lang="fr-BE" sz="1500" kern="1200" dirty="0"/>
            <a:t>Conducteur de travaux</a:t>
          </a:r>
        </a:p>
        <a:p>
          <a:pPr marL="114300" lvl="1" indent="-114300" algn="l" defTabSz="666750">
            <a:lnSpc>
              <a:spcPct val="90000"/>
            </a:lnSpc>
            <a:spcBef>
              <a:spcPct val="0"/>
            </a:spcBef>
            <a:spcAft>
              <a:spcPct val="15000"/>
            </a:spcAft>
            <a:buChar char="•"/>
          </a:pPr>
          <a:r>
            <a:rPr lang="fr-BE" sz="1500" kern="1200" dirty="0"/>
            <a:t>Plafonneur-Cimentier (formation initiale)</a:t>
          </a:r>
        </a:p>
        <a:p>
          <a:pPr marL="114300" lvl="1" indent="-114300" algn="l" defTabSz="666750">
            <a:lnSpc>
              <a:spcPct val="90000"/>
            </a:lnSpc>
            <a:spcBef>
              <a:spcPct val="0"/>
            </a:spcBef>
            <a:spcAft>
              <a:spcPct val="15000"/>
            </a:spcAft>
            <a:buChar char="•"/>
          </a:pPr>
          <a:r>
            <a:rPr lang="fr-BE" sz="1500" kern="1200" dirty="0"/>
            <a:t>Technicien en ventilation mécanique contrôlée résidentielle</a:t>
          </a:r>
        </a:p>
        <a:p>
          <a:pPr marL="114300" lvl="1" indent="-114300" algn="l" defTabSz="666750">
            <a:lnSpc>
              <a:spcPct val="90000"/>
            </a:lnSpc>
            <a:spcBef>
              <a:spcPct val="0"/>
            </a:spcBef>
            <a:spcAft>
              <a:spcPct val="15000"/>
            </a:spcAft>
            <a:buChar char="•"/>
          </a:pPr>
          <a:r>
            <a:rPr lang="fr-BE" sz="1500" kern="1200" dirty="0"/>
            <a:t>Peintre décorateur (Formation initiale – Mons Borinage)</a:t>
          </a:r>
        </a:p>
        <a:p>
          <a:pPr marL="114300" lvl="1" indent="-114300" algn="l" defTabSz="666750">
            <a:lnSpc>
              <a:spcPct val="90000"/>
            </a:lnSpc>
            <a:spcBef>
              <a:spcPct val="0"/>
            </a:spcBef>
            <a:spcAft>
              <a:spcPct val="15000"/>
            </a:spcAft>
            <a:buChar char="•"/>
          </a:pPr>
          <a:r>
            <a:rPr lang="fr-BE" sz="1500" kern="1200" dirty="0"/>
            <a:t>Carreleur</a:t>
          </a:r>
        </a:p>
        <a:p>
          <a:pPr marL="114300" lvl="1" indent="-114300" algn="l" defTabSz="666750">
            <a:lnSpc>
              <a:spcPct val="90000"/>
            </a:lnSpc>
            <a:spcBef>
              <a:spcPct val="0"/>
            </a:spcBef>
            <a:spcAft>
              <a:spcPct val="15000"/>
            </a:spcAft>
            <a:buChar char="•"/>
          </a:pPr>
          <a:r>
            <a:rPr lang="fr-BE" sz="1500" kern="1200"/>
            <a:t>Couvreur</a:t>
          </a:r>
        </a:p>
        <a:p>
          <a:pPr marL="114300" lvl="1" indent="-114300" algn="l" defTabSz="666750">
            <a:lnSpc>
              <a:spcPct val="90000"/>
            </a:lnSpc>
            <a:spcBef>
              <a:spcPct val="0"/>
            </a:spcBef>
            <a:spcAft>
              <a:spcPct val="15000"/>
            </a:spcAft>
            <a:buChar char="•"/>
          </a:pPr>
          <a:r>
            <a:rPr lang="fr-BE" sz="1500" kern="1200"/>
            <a:t>Etancheur</a:t>
          </a:r>
        </a:p>
        <a:p>
          <a:pPr marL="114300" lvl="1" indent="-114300" algn="l" defTabSz="666750">
            <a:lnSpc>
              <a:spcPct val="90000"/>
            </a:lnSpc>
            <a:spcBef>
              <a:spcPct val="0"/>
            </a:spcBef>
            <a:spcAft>
              <a:spcPct val="15000"/>
            </a:spcAft>
            <a:buChar char="•"/>
          </a:pPr>
          <a:r>
            <a:rPr lang="fr-BE" sz="1500" kern="1200"/>
            <a:t>Ouvrier de voirie</a:t>
          </a:r>
        </a:p>
        <a:p>
          <a:pPr marL="114300" lvl="1" indent="-114300" algn="l" defTabSz="666750">
            <a:lnSpc>
              <a:spcPct val="90000"/>
            </a:lnSpc>
            <a:spcBef>
              <a:spcPct val="0"/>
            </a:spcBef>
            <a:spcAft>
              <a:spcPct val="15000"/>
            </a:spcAft>
            <a:buChar char="•"/>
          </a:pPr>
          <a:r>
            <a:rPr lang="fr-BE" sz="1500" kern="1200" dirty="0"/>
            <a:t>Technicien en installation de sécurité</a:t>
          </a:r>
        </a:p>
        <a:p>
          <a:pPr marL="114300" lvl="1" indent="-114300" algn="l" defTabSz="666750">
            <a:lnSpc>
              <a:spcPct val="90000"/>
            </a:lnSpc>
            <a:spcBef>
              <a:spcPct val="0"/>
            </a:spcBef>
            <a:spcAft>
              <a:spcPct val="15000"/>
            </a:spcAft>
            <a:buChar char="•"/>
          </a:pPr>
          <a:endParaRPr lang="fr-BE" sz="1500" kern="1200" dirty="0"/>
        </a:p>
      </dsp:txBody>
      <dsp:txXfrm>
        <a:off x="28" y="715910"/>
        <a:ext cx="2746941" cy="4611600"/>
      </dsp:txXfrm>
    </dsp:sp>
    <dsp:sp modelId="{DA865B6E-40EB-40B0-A366-73F4673B05A9}">
      <dsp:nvSpPr>
        <dsp:cNvPr id="0" name=""/>
        <dsp:cNvSpPr/>
      </dsp:nvSpPr>
      <dsp:spPr>
        <a:xfrm>
          <a:off x="3131541" y="158889"/>
          <a:ext cx="2746941" cy="557020"/>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60960" rIns="106680" bIns="60960" numCol="1" spcCol="1270" anchor="ctr" anchorCtr="0">
          <a:noAutofit/>
        </a:bodyPr>
        <a:lstStyle/>
        <a:p>
          <a:pPr marL="0" lvl="0" indent="0" algn="ctr" defTabSz="666750">
            <a:lnSpc>
              <a:spcPct val="90000"/>
            </a:lnSpc>
            <a:spcBef>
              <a:spcPct val="0"/>
            </a:spcBef>
            <a:spcAft>
              <a:spcPct val="35000"/>
            </a:spcAft>
            <a:buNone/>
          </a:pPr>
          <a:r>
            <a:rPr lang="fr-BE" sz="1500" b="1" kern="1200"/>
            <a:t>Métiers prioritaires au « Maintien »</a:t>
          </a:r>
        </a:p>
      </dsp:txBody>
      <dsp:txXfrm>
        <a:off x="3131541" y="158889"/>
        <a:ext cx="2746941" cy="557020"/>
      </dsp:txXfrm>
    </dsp:sp>
    <dsp:sp modelId="{60FAD415-ACB3-4697-B4AE-8CB7FC5170F3}">
      <dsp:nvSpPr>
        <dsp:cNvPr id="0" name=""/>
        <dsp:cNvSpPr/>
      </dsp:nvSpPr>
      <dsp:spPr>
        <a:xfrm>
          <a:off x="3131541" y="715910"/>
          <a:ext cx="2746941" cy="4611600"/>
        </a:xfrm>
        <a:prstGeom prst="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106680" bIns="120015" numCol="1" spcCol="1270" anchor="t" anchorCtr="0">
          <a:noAutofit/>
        </a:bodyPr>
        <a:lstStyle/>
        <a:p>
          <a:pPr marL="114300" lvl="1" indent="-114300" algn="l" defTabSz="666750">
            <a:lnSpc>
              <a:spcPct val="90000"/>
            </a:lnSpc>
            <a:spcBef>
              <a:spcPct val="0"/>
            </a:spcBef>
            <a:spcAft>
              <a:spcPct val="15000"/>
            </a:spcAft>
            <a:buChar char="•"/>
          </a:pPr>
          <a:r>
            <a:rPr lang="fr-BE" sz="1500" kern="1200" dirty="0"/>
            <a:t>Conducteur d’engins de chantier (Formation initiale)</a:t>
          </a:r>
        </a:p>
        <a:p>
          <a:pPr marL="114300" lvl="1" indent="-114300" algn="l" defTabSz="666750">
            <a:lnSpc>
              <a:spcPct val="90000"/>
            </a:lnSpc>
            <a:spcBef>
              <a:spcPct val="0"/>
            </a:spcBef>
            <a:spcAft>
              <a:spcPct val="15000"/>
            </a:spcAft>
            <a:buChar char="•"/>
          </a:pPr>
          <a:r>
            <a:rPr lang="fr-BE" sz="1500" kern="1200"/>
            <a:t>Charpentier</a:t>
          </a:r>
        </a:p>
        <a:p>
          <a:pPr marL="114300" lvl="1" indent="-114300" algn="l" defTabSz="666750">
            <a:lnSpc>
              <a:spcPct val="90000"/>
            </a:lnSpc>
            <a:spcBef>
              <a:spcPct val="0"/>
            </a:spcBef>
            <a:spcAft>
              <a:spcPct val="15000"/>
            </a:spcAft>
            <a:buChar char="•"/>
          </a:pPr>
          <a:r>
            <a:rPr lang="fr-BE" sz="1500" kern="1200" dirty="0"/>
            <a:t>Plafonneur-Cimentier (adultes)</a:t>
          </a:r>
        </a:p>
        <a:p>
          <a:pPr marL="114300" lvl="1" indent="-114300" algn="l" defTabSz="666750">
            <a:lnSpc>
              <a:spcPct val="90000"/>
            </a:lnSpc>
            <a:spcBef>
              <a:spcPct val="0"/>
            </a:spcBef>
            <a:spcAft>
              <a:spcPct val="15000"/>
            </a:spcAft>
            <a:buChar char="•"/>
          </a:pPr>
          <a:r>
            <a:rPr lang="fr-BE" sz="1500" kern="1200" dirty="0"/>
            <a:t>Installateur électricien résidentiel</a:t>
          </a:r>
        </a:p>
        <a:p>
          <a:pPr marL="114300" lvl="1" indent="-114300" algn="l" defTabSz="666750">
            <a:lnSpc>
              <a:spcPct val="90000"/>
            </a:lnSpc>
            <a:spcBef>
              <a:spcPct val="0"/>
            </a:spcBef>
            <a:spcAft>
              <a:spcPct val="15000"/>
            </a:spcAft>
            <a:buChar char="•"/>
          </a:pPr>
          <a:r>
            <a:rPr lang="fr-BE" sz="1500" kern="1200" dirty="0"/>
            <a:t>Installateur/Monteur en chauffage et sanitaire</a:t>
          </a:r>
        </a:p>
        <a:p>
          <a:pPr marL="114300" lvl="1" indent="-114300" algn="l" defTabSz="666750">
            <a:lnSpc>
              <a:spcPct val="90000"/>
            </a:lnSpc>
            <a:spcBef>
              <a:spcPct val="0"/>
            </a:spcBef>
            <a:spcAft>
              <a:spcPct val="15000"/>
            </a:spcAft>
            <a:buChar char="•"/>
          </a:pPr>
          <a:r>
            <a:rPr lang="fr-BE" sz="1500" kern="1200"/>
            <a:t>Peintre décorateur </a:t>
          </a:r>
          <a:r>
            <a:rPr lang="fr-BE" sz="1500" kern="1200" dirty="0"/>
            <a:t>(adultes)</a:t>
          </a:r>
        </a:p>
        <a:p>
          <a:pPr marL="114300" lvl="1" indent="-114300" algn="l" defTabSz="666750">
            <a:lnSpc>
              <a:spcPct val="90000"/>
            </a:lnSpc>
            <a:spcBef>
              <a:spcPct val="0"/>
            </a:spcBef>
            <a:spcAft>
              <a:spcPct val="15000"/>
            </a:spcAft>
            <a:buChar char="•"/>
          </a:pPr>
          <a:r>
            <a:rPr lang="fr-BE" sz="1500" kern="1200" dirty="0"/>
            <a:t>Tailleur de pierres-Marbrier</a:t>
          </a:r>
        </a:p>
      </dsp:txBody>
      <dsp:txXfrm>
        <a:off x="3131541" y="715910"/>
        <a:ext cx="2746941" cy="46116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5480E3-45F7-4EFD-BC35-196CFB884C6C}">
      <dsp:nvSpPr>
        <dsp:cNvPr id="0" name=""/>
        <dsp:cNvSpPr/>
      </dsp:nvSpPr>
      <dsp:spPr>
        <a:xfrm>
          <a:off x="28" y="307845"/>
          <a:ext cx="2746941" cy="374400"/>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52832" rIns="92456" bIns="52832" numCol="1" spcCol="1270" anchor="ctr" anchorCtr="0">
          <a:noAutofit/>
        </a:bodyPr>
        <a:lstStyle/>
        <a:p>
          <a:pPr marL="0" lvl="0" indent="0" algn="ctr" defTabSz="577850">
            <a:lnSpc>
              <a:spcPct val="90000"/>
            </a:lnSpc>
            <a:spcBef>
              <a:spcPct val="0"/>
            </a:spcBef>
            <a:spcAft>
              <a:spcPct val="35000"/>
            </a:spcAft>
            <a:buNone/>
          </a:pPr>
          <a:r>
            <a:rPr lang="fr-BE" sz="1300" b="1" kern="1200"/>
            <a:t>Métiers Prioritaires « Création » </a:t>
          </a:r>
        </a:p>
      </dsp:txBody>
      <dsp:txXfrm>
        <a:off x="28" y="307845"/>
        <a:ext cx="2746941" cy="374400"/>
      </dsp:txXfrm>
    </dsp:sp>
    <dsp:sp modelId="{BC661F6A-0281-4EB4-8654-06AAF3ACC93F}">
      <dsp:nvSpPr>
        <dsp:cNvPr id="0" name=""/>
        <dsp:cNvSpPr/>
      </dsp:nvSpPr>
      <dsp:spPr>
        <a:xfrm>
          <a:off x="28" y="682245"/>
          <a:ext cx="2746941" cy="4496310"/>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9342" tIns="69342" rIns="92456" bIns="104013" numCol="1" spcCol="1270" anchor="t" anchorCtr="0">
          <a:noAutofit/>
        </a:bodyPr>
        <a:lstStyle/>
        <a:p>
          <a:pPr marL="114300" lvl="1" indent="-114300" algn="l" defTabSz="577850">
            <a:lnSpc>
              <a:spcPct val="90000"/>
            </a:lnSpc>
            <a:spcBef>
              <a:spcPct val="0"/>
            </a:spcBef>
            <a:spcAft>
              <a:spcPct val="15000"/>
            </a:spcAft>
            <a:buFont typeface="Wingdings" panose="05000000000000000000" pitchFamily="2" charset="2"/>
            <a:buChar char="ü"/>
          </a:pPr>
          <a:r>
            <a:rPr lang="fr-BE" sz="1300" kern="1200" dirty="0"/>
            <a:t>Conducteur d’engins de chantier (formation adultes)</a:t>
          </a:r>
        </a:p>
        <a:p>
          <a:pPr marL="114300" lvl="1" indent="-114300" algn="l" defTabSz="577850">
            <a:lnSpc>
              <a:spcPct val="90000"/>
            </a:lnSpc>
            <a:spcBef>
              <a:spcPct val="0"/>
            </a:spcBef>
            <a:spcAft>
              <a:spcPct val="15000"/>
            </a:spcAft>
            <a:buFont typeface="Wingdings" panose="05000000000000000000" pitchFamily="2" charset="2"/>
            <a:buChar char="ü"/>
          </a:pPr>
          <a:r>
            <a:rPr lang="fr-BE" sz="1300" kern="1200" dirty="0"/>
            <a:t>Dessinateur de la construction</a:t>
          </a:r>
        </a:p>
        <a:p>
          <a:pPr marL="114300" lvl="1" indent="-114300" algn="l" defTabSz="577850">
            <a:lnSpc>
              <a:spcPct val="90000"/>
            </a:lnSpc>
            <a:spcBef>
              <a:spcPct val="0"/>
            </a:spcBef>
            <a:spcAft>
              <a:spcPct val="15000"/>
            </a:spcAft>
            <a:buFont typeface="Wingdings" panose="05000000000000000000" pitchFamily="2" charset="2"/>
            <a:buChar char="ü"/>
          </a:pPr>
          <a:r>
            <a:rPr lang="fr-BE" sz="1300" kern="1200" dirty="0"/>
            <a:t>Métreur - Deviseur</a:t>
          </a:r>
        </a:p>
        <a:p>
          <a:pPr marL="114300" lvl="1" indent="-114300" algn="l" defTabSz="577850">
            <a:lnSpc>
              <a:spcPct val="90000"/>
            </a:lnSpc>
            <a:spcBef>
              <a:spcPct val="0"/>
            </a:spcBef>
            <a:spcAft>
              <a:spcPct val="15000"/>
            </a:spcAft>
            <a:buFont typeface="Wingdings" panose="05000000000000000000" pitchFamily="2" charset="2"/>
            <a:buChar char="ü"/>
          </a:pPr>
          <a:r>
            <a:rPr lang="fr-BE" sz="1300" kern="1200" dirty="0"/>
            <a:t>Conducteur de travaux</a:t>
          </a:r>
        </a:p>
        <a:p>
          <a:pPr marL="114300" lvl="1" indent="-114300" algn="l" defTabSz="577850">
            <a:lnSpc>
              <a:spcPct val="90000"/>
            </a:lnSpc>
            <a:spcBef>
              <a:spcPct val="0"/>
            </a:spcBef>
            <a:spcAft>
              <a:spcPct val="15000"/>
            </a:spcAft>
            <a:buFont typeface="Wingdings" panose="05000000000000000000" pitchFamily="2" charset="2"/>
            <a:buChar char="ü"/>
          </a:pPr>
          <a:r>
            <a:rPr lang="fr-BE" sz="1300" kern="1200" dirty="0">
              <a:solidFill>
                <a:schemeClr val="accent1">
                  <a:lumMod val="75000"/>
                </a:schemeClr>
              </a:solidFill>
            </a:rPr>
            <a:t>Plafonneur-Cimentier</a:t>
          </a:r>
        </a:p>
        <a:p>
          <a:pPr marL="114300" lvl="1" indent="-114300" algn="l" defTabSz="577850">
            <a:lnSpc>
              <a:spcPct val="90000"/>
            </a:lnSpc>
            <a:spcBef>
              <a:spcPct val="0"/>
            </a:spcBef>
            <a:spcAft>
              <a:spcPct val="15000"/>
            </a:spcAft>
            <a:buFont typeface="Wingdings" panose="05000000000000000000" pitchFamily="2" charset="2"/>
            <a:buChar char="ü"/>
          </a:pPr>
          <a:r>
            <a:rPr lang="fr-BE" sz="1300" kern="1200" dirty="0">
              <a:solidFill>
                <a:schemeClr val="accent1">
                  <a:lumMod val="75000"/>
                </a:schemeClr>
              </a:solidFill>
            </a:rPr>
            <a:t>Installateur électricien résidentiel       (Formation pour adultes)</a:t>
          </a:r>
        </a:p>
        <a:p>
          <a:pPr marL="114300" lvl="1" indent="-114300" algn="l" defTabSz="577850">
            <a:lnSpc>
              <a:spcPct val="90000"/>
            </a:lnSpc>
            <a:spcBef>
              <a:spcPct val="0"/>
            </a:spcBef>
            <a:spcAft>
              <a:spcPct val="15000"/>
            </a:spcAft>
            <a:buFont typeface="Wingdings" panose="05000000000000000000" pitchFamily="2" charset="2"/>
            <a:buChar char="ü"/>
          </a:pPr>
          <a:r>
            <a:rPr lang="fr-BE" sz="1300" kern="1200" dirty="0"/>
            <a:t>Technicien en ventilation mécanique contrôlée résidentielle</a:t>
          </a:r>
        </a:p>
        <a:p>
          <a:pPr marL="114300" lvl="1" indent="-114300" algn="l" defTabSz="577850">
            <a:lnSpc>
              <a:spcPct val="90000"/>
            </a:lnSpc>
            <a:spcBef>
              <a:spcPct val="0"/>
            </a:spcBef>
            <a:spcAft>
              <a:spcPct val="15000"/>
            </a:spcAft>
            <a:buFont typeface="Wingdings" panose="05000000000000000000" pitchFamily="2" charset="2"/>
            <a:buChar char="ü"/>
          </a:pPr>
          <a:r>
            <a:rPr lang="fr-BE" sz="1300" kern="1200" dirty="0"/>
            <a:t>Peintre décorateur (Formation initiale – Mons Borinage)</a:t>
          </a:r>
        </a:p>
        <a:p>
          <a:pPr marL="114300" lvl="1" indent="-114300" algn="l" defTabSz="577850">
            <a:lnSpc>
              <a:spcPct val="90000"/>
            </a:lnSpc>
            <a:spcBef>
              <a:spcPct val="0"/>
            </a:spcBef>
            <a:spcAft>
              <a:spcPct val="15000"/>
            </a:spcAft>
            <a:buFont typeface="Wingdings" panose="05000000000000000000" pitchFamily="2" charset="2"/>
            <a:buChar char="ü"/>
          </a:pPr>
          <a:r>
            <a:rPr lang="fr-BE" sz="1300" kern="1200" dirty="0"/>
            <a:t>Carreleur</a:t>
          </a:r>
        </a:p>
        <a:p>
          <a:pPr marL="114300" lvl="1" indent="-114300" algn="l" defTabSz="577850">
            <a:lnSpc>
              <a:spcPct val="90000"/>
            </a:lnSpc>
            <a:spcBef>
              <a:spcPct val="0"/>
            </a:spcBef>
            <a:spcAft>
              <a:spcPct val="15000"/>
            </a:spcAft>
            <a:buFont typeface="Wingdings" panose="05000000000000000000" pitchFamily="2" charset="2"/>
            <a:buChar char="ü"/>
          </a:pPr>
          <a:r>
            <a:rPr lang="fr-BE" sz="1300" kern="1200" dirty="0"/>
            <a:t>Technicien en installation de sécurité</a:t>
          </a:r>
        </a:p>
        <a:p>
          <a:pPr marL="114300" lvl="1" indent="-114300" algn="l" defTabSz="577850">
            <a:lnSpc>
              <a:spcPct val="90000"/>
            </a:lnSpc>
            <a:spcBef>
              <a:spcPct val="0"/>
            </a:spcBef>
            <a:spcAft>
              <a:spcPct val="15000"/>
            </a:spcAft>
            <a:buFont typeface="Wingdings" panose="05000000000000000000" pitchFamily="2" charset="2"/>
            <a:buChar char="ü"/>
          </a:pPr>
          <a:r>
            <a:rPr lang="fr-BE" sz="1300" strike="noStrike" kern="1200" dirty="0">
              <a:solidFill>
                <a:schemeClr val="tx1"/>
              </a:solidFill>
            </a:rPr>
            <a:t> Couvreur</a:t>
          </a:r>
        </a:p>
        <a:p>
          <a:pPr marL="114300" lvl="1" indent="-114300" algn="l" defTabSz="577850">
            <a:lnSpc>
              <a:spcPct val="90000"/>
            </a:lnSpc>
            <a:spcBef>
              <a:spcPct val="0"/>
            </a:spcBef>
            <a:spcAft>
              <a:spcPct val="15000"/>
            </a:spcAft>
            <a:buFont typeface="Wingdings" panose="05000000000000000000" pitchFamily="2" charset="2"/>
            <a:buChar char="ü"/>
          </a:pPr>
          <a:r>
            <a:rPr lang="fr-BE" sz="1300" kern="1200" dirty="0">
              <a:solidFill>
                <a:schemeClr val="tx1"/>
              </a:solidFill>
            </a:rPr>
            <a:t>Etancheur</a:t>
          </a:r>
          <a:endParaRPr lang="fr-BE" sz="1300" strike="sngStrike" kern="1200" dirty="0">
            <a:solidFill>
              <a:schemeClr val="tx1"/>
            </a:solidFill>
          </a:endParaRPr>
        </a:p>
        <a:p>
          <a:pPr marL="114300" lvl="1" indent="-114300" algn="l" defTabSz="577850">
            <a:lnSpc>
              <a:spcPct val="90000"/>
            </a:lnSpc>
            <a:spcBef>
              <a:spcPct val="0"/>
            </a:spcBef>
            <a:spcAft>
              <a:spcPct val="15000"/>
            </a:spcAft>
            <a:buFont typeface="Wingdings" panose="05000000000000000000" pitchFamily="2" charset="2"/>
            <a:buChar char="ü"/>
          </a:pPr>
          <a:r>
            <a:rPr lang="fr-BE" sz="1300" kern="1200" dirty="0">
              <a:solidFill>
                <a:schemeClr val="tx1"/>
              </a:solidFill>
            </a:rPr>
            <a:t>Ouvrier de voirie </a:t>
          </a:r>
        </a:p>
        <a:p>
          <a:pPr marL="114300" lvl="1" indent="-114300" algn="l" defTabSz="577850">
            <a:lnSpc>
              <a:spcPct val="90000"/>
            </a:lnSpc>
            <a:spcBef>
              <a:spcPct val="0"/>
            </a:spcBef>
            <a:spcAft>
              <a:spcPct val="15000"/>
            </a:spcAft>
            <a:buFont typeface="Wingdings" panose="05000000000000000000" pitchFamily="2" charset="2"/>
            <a:buNone/>
          </a:pPr>
          <a:r>
            <a:rPr lang="fr-BE" sz="1300" u="sng" kern="1200" dirty="0">
              <a:solidFill>
                <a:schemeClr val="accent1">
                  <a:lumMod val="75000"/>
                </a:schemeClr>
              </a:solidFill>
            </a:rPr>
            <a:t>NEW</a:t>
          </a:r>
          <a:r>
            <a:rPr lang="fr-BE" sz="1300" kern="1200" dirty="0">
              <a:solidFill>
                <a:schemeClr val="accent1">
                  <a:lumMod val="75000"/>
                </a:schemeClr>
              </a:solidFill>
            </a:rPr>
            <a:t> : Valoriste en construction</a:t>
          </a:r>
        </a:p>
        <a:p>
          <a:pPr marL="114300" lvl="1" indent="-114300" algn="l" defTabSz="577850">
            <a:lnSpc>
              <a:spcPct val="90000"/>
            </a:lnSpc>
            <a:spcBef>
              <a:spcPct val="0"/>
            </a:spcBef>
            <a:spcAft>
              <a:spcPct val="15000"/>
            </a:spcAft>
            <a:buFont typeface="Wingdings" panose="05000000000000000000" pitchFamily="2" charset="2"/>
            <a:buNone/>
          </a:pPr>
          <a:endParaRPr lang="fr-BE" sz="1300" kern="1200" dirty="0">
            <a:solidFill>
              <a:schemeClr val="accent1">
                <a:lumMod val="75000"/>
              </a:schemeClr>
            </a:solidFill>
          </a:endParaRPr>
        </a:p>
        <a:p>
          <a:pPr marL="114300" lvl="1" indent="-114300" algn="l" defTabSz="577850">
            <a:lnSpc>
              <a:spcPct val="90000"/>
            </a:lnSpc>
            <a:spcBef>
              <a:spcPct val="0"/>
            </a:spcBef>
            <a:spcAft>
              <a:spcPct val="15000"/>
            </a:spcAft>
            <a:buChar char="•"/>
          </a:pPr>
          <a:endParaRPr lang="fr-BE" sz="1300" kern="1200" dirty="0"/>
        </a:p>
      </dsp:txBody>
      <dsp:txXfrm>
        <a:off x="28" y="682245"/>
        <a:ext cx="2746941" cy="4496310"/>
      </dsp:txXfrm>
    </dsp:sp>
    <dsp:sp modelId="{DA865B6E-40EB-40B0-A366-73F4673B05A9}">
      <dsp:nvSpPr>
        <dsp:cNvPr id="0" name=""/>
        <dsp:cNvSpPr/>
      </dsp:nvSpPr>
      <dsp:spPr>
        <a:xfrm>
          <a:off x="3131541" y="307845"/>
          <a:ext cx="2746941" cy="374400"/>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52832" rIns="92456" bIns="52832" numCol="1" spcCol="1270" anchor="ctr" anchorCtr="0">
          <a:noAutofit/>
        </a:bodyPr>
        <a:lstStyle/>
        <a:p>
          <a:pPr marL="0" lvl="0" indent="0" algn="ctr" defTabSz="577850">
            <a:lnSpc>
              <a:spcPct val="90000"/>
            </a:lnSpc>
            <a:spcBef>
              <a:spcPct val="0"/>
            </a:spcBef>
            <a:spcAft>
              <a:spcPct val="35000"/>
            </a:spcAft>
            <a:buNone/>
          </a:pPr>
          <a:r>
            <a:rPr lang="fr-BE" sz="1300" b="1" kern="1200"/>
            <a:t>Métiers prioritaires au « Maintien »</a:t>
          </a:r>
        </a:p>
      </dsp:txBody>
      <dsp:txXfrm>
        <a:off x="3131541" y="307845"/>
        <a:ext cx="2746941" cy="374400"/>
      </dsp:txXfrm>
    </dsp:sp>
    <dsp:sp modelId="{60FAD415-ACB3-4697-B4AE-8CB7FC5170F3}">
      <dsp:nvSpPr>
        <dsp:cNvPr id="0" name=""/>
        <dsp:cNvSpPr/>
      </dsp:nvSpPr>
      <dsp:spPr>
        <a:xfrm>
          <a:off x="3131541" y="682245"/>
          <a:ext cx="2746941" cy="4496310"/>
        </a:xfrm>
        <a:prstGeom prst="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9342" tIns="69342" rIns="92456" bIns="104013" numCol="1" spcCol="1270" anchor="t" anchorCtr="0">
          <a:noAutofit/>
        </a:bodyPr>
        <a:lstStyle/>
        <a:p>
          <a:pPr marL="114300" lvl="1" indent="-114300" algn="l" defTabSz="577850">
            <a:lnSpc>
              <a:spcPct val="90000"/>
            </a:lnSpc>
            <a:spcBef>
              <a:spcPct val="0"/>
            </a:spcBef>
            <a:spcAft>
              <a:spcPct val="15000"/>
            </a:spcAft>
            <a:buFont typeface="Wingdings" panose="05000000000000000000" pitchFamily="2" charset="2"/>
            <a:buChar char="ü"/>
          </a:pPr>
          <a:r>
            <a:rPr lang="fr-BE" sz="1300" kern="1200" dirty="0"/>
            <a:t>Conducteur d’engins de chantier (Formation initiale)</a:t>
          </a:r>
        </a:p>
        <a:p>
          <a:pPr marL="114300" lvl="1" indent="-114300" algn="l" defTabSz="577850">
            <a:lnSpc>
              <a:spcPct val="90000"/>
            </a:lnSpc>
            <a:spcBef>
              <a:spcPct val="0"/>
            </a:spcBef>
            <a:spcAft>
              <a:spcPct val="15000"/>
            </a:spcAft>
            <a:buFont typeface="Wingdings" panose="05000000000000000000" pitchFamily="2" charset="2"/>
            <a:buChar char="ü"/>
          </a:pPr>
          <a:r>
            <a:rPr lang="fr-BE" sz="1300" kern="1200"/>
            <a:t>Charpentier</a:t>
          </a:r>
        </a:p>
        <a:p>
          <a:pPr marL="114300" lvl="1" indent="-114300" algn="l" defTabSz="577850">
            <a:lnSpc>
              <a:spcPct val="90000"/>
            </a:lnSpc>
            <a:spcBef>
              <a:spcPct val="0"/>
            </a:spcBef>
            <a:spcAft>
              <a:spcPct val="15000"/>
            </a:spcAft>
            <a:buFontTx/>
            <a:buChar char="Ø"/>
          </a:pPr>
          <a:r>
            <a:rPr lang="fr-BE" sz="1300" kern="1200" dirty="0">
              <a:solidFill>
                <a:schemeClr val="accent1">
                  <a:lumMod val="75000"/>
                </a:schemeClr>
              </a:solidFill>
            </a:rPr>
            <a:t> Plafonneur-Cimentier(adultes)</a:t>
          </a:r>
        </a:p>
        <a:p>
          <a:pPr marL="114300" lvl="1" indent="-114300" algn="l" defTabSz="577850">
            <a:lnSpc>
              <a:spcPct val="90000"/>
            </a:lnSpc>
            <a:spcBef>
              <a:spcPct val="0"/>
            </a:spcBef>
            <a:spcAft>
              <a:spcPct val="15000"/>
            </a:spcAft>
            <a:buFont typeface="Wingdings" panose="05000000000000000000" pitchFamily="2" charset="2"/>
            <a:buChar char="ü"/>
          </a:pPr>
          <a:r>
            <a:rPr lang="fr-BE" sz="1300" kern="1200" dirty="0">
              <a:solidFill>
                <a:schemeClr val="accent1">
                  <a:lumMod val="75000"/>
                </a:schemeClr>
              </a:solidFill>
            </a:rPr>
            <a:t>Installateur électricien résidentiel (Formation initiale)</a:t>
          </a:r>
        </a:p>
        <a:p>
          <a:pPr marL="114300" lvl="1" indent="-114300" algn="l" defTabSz="577850">
            <a:lnSpc>
              <a:spcPct val="90000"/>
            </a:lnSpc>
            <a:spcBef>
              <a:spcPct val="0"/>
            </a:spcBef>
            <a:spcAft>
              <a:spcPct val="15000"/>
            </a:spcAft>
            <a:buFont typeface="Wingdings" panose="05000000000000000000" pitchFamily="2" charset="2"/>
            <a:buChar char="ü"/>
          </a:pPr>
          <a:r>
            <a:rPr lang="fr-BE" sz="1300" kern="1200" dirty="0">
              <a:solidFill>
                <a:schemeClr val="tx1"/>
              </a:solidFill>
            </a:rPr>
            <a:t>Installateur/Monteur en chauffage et sanitaire</a:t>
          </a:r>
        </a:p>
        <a:p>
          <a:pPr marL="114300" lvl="1" indent="-114300" algn="l" defTabSz="577850">
            <a:lnSpc>
              <a:spcPct val="90000"/>
            </a:lnSpc>
            <a:spcBef>
              <a:spcPct val="0"/>
            </a:spcBef>
            <a:spcAft>
              <a:spcPct val="15000"/>
            </a:spcAft>
            <a:buFont typeface="Wingdings" panose="05000000000000000000" pitchFamily="2" charset="2"/>
            <a:buChar char="ü"/>
          </a:pPr>
          <a:r>
            <a:rPr lang="fr-BE" sz="1300" kern="1200" dirty="0"/>
            <a:t>Peintre décorateur (adultes)</a:t>
          </a:r>
        </a:p>
        <a:p>
          <a:pPr marL="114300" lvl="1" indent="-114300" algn="l" defTabSz="577850">
            <a:lnSpc>
              <a:spcPct val="90000"/>
            </a:lnSpc>
            <a:spcBef>
              <a:spcPct val="0"/>
            </a:spcBef>
            <a:spcAft>
              <a:spcPct val="15000"/>
            </a:spcAft>
            <a:buFont typeface="Wingdings" panose="05000000000000000000" pitchFamily="2" charset="2"/>
            <a:buChar char="ü"/>
          </a:pPr>
          <a:r>
            <a:rPr lang="fr-BE" sz="1300" kern="1200" dirty="0"/>
            <a:t>Tailleur de pierres-Marbrier</a:t>
          </a:r>
        </a:p>
        <a:p>
          <a:pPr marL="114300" lvl="1" indent="-114300" algn="l" defTabSz="577850">
            <a:lnSpc>
              <a:spcPct val="90000"/>
            </a:lnSpc>
            <a:spcBef>
              <a:spcPct val="0"/>
            </a:spcBef>
            <a:spcAft>
              <a:spcPct val="15000"/>
            </a:spcAft>
            <a:buFontTx/>
            <a:buNone/>
          </a:pPr>
          <a:r>
            <a:rPr lang="fr-BE" sz="1300" u="sng" kern="1200">
              <a:solidFill>
                <a:schemeClr val="accent1">
                  <a:lumMod val="75000"/>
                </a:schemeClr>
              </a:solidFill>
            </a:rPr>
            <a:t>NEW</a:t>
          </a:r>
          <a:r>
            <a:rPr lang="fr-BE" sz="1300" kern="1200">
              <a:solidFill>
                <a:schemeClr val="accent1">
                  <a:lumMod val="75000"/>
                </a:schemeClr>
              </a:solidFill>
            </a:rPr>
            <a:t> : Menuisier (Formation</a:t>
          </a:r>
        </a:p>
        <a:p>
          <a:pPr marL="114300" lvl="1" indent="-114300" algn="l" defTabSz="577850">
            <a:lnSpc>
              <a:spcPct val="90000"/>
            </a:lnSpc>
            <a:spcBef>
              <a:spcPct val="0"/>
            </a:spcBef>
            <a:spcAft>
              <a:spcPct val="15000"/>
            </a:spcAft>
            <a:buFontTx/>
            <a:buNone/>
          </a:pPr>
          <a:r>
            <a:rPr lang="fr-BE" sz="1300" kern="1200">
              <a:solidFill>
                <a:schemeClr val="accent1">
                  <a:lumMod val="75000"/>
                </a:schemeClr>
              </a:solidFill>
            </a:rPr>
            <a:t>            initiale)</a:t>
          </a:r>
        </a:p>
        <a:p>
          <a:pPr marL="114300" lvl="1" indent="-114300" algn="l" defTabSz="577850">
            <a:lnSpc>
              <a:spcPct val="90000"/>
            </a:lnSpc>
            <a:spcBef>
              <a:spcPct val="0"/>
            </a:spcBef>
            <a:spcAft>
              <a:spcPct val="15000"/>
            </a:spcAft>
            <a:buFontTx/>
            <a:buNone/>
          </a:pPr>
          <a:r>
            <a:rPr lang="fr-BE" sz="1300" u="sng" kern="1200">
              <a:solidFill>
                <a:schemeClr val="accent1">
                  <a:lumMod val="75000"/>
                </a:schemeClr>
              </a:solidFill>
            </a:rPr>
            <a:t>NEW</a:t>
          </a:r>
          <a:r>
            <a:rPr lang="fr-BE" sz="1300" u="none" kern="1200">
              <a:solidFill>
                <a:schemeClr val="accent1">
                  <a:lumMod val="75000"/>
                </a:schemeClr>
              </a:solidFill>
            </a:rPr>
            <a:t> : </a:t>
          </a:r>
          <a:r>
            <a:rPr lang="fr-BE" sz="1300" kern="1200">
              <a:solidFill>
                <a:schemeClr val="accent1">
                  <a:lumMod val="75000"/>
                </a:schemeClr>
              </a:solidFill>
            </a:rPr>
            <a:t>Maçon (Formation</a:t>
          </a:r>
        </a:p>
        <a:p>
          <a:pPr marL="114300" lvl="1" indent="-114300" algn="l" defTabSz="577850">
            <a:lnSpc>
              <a:spcPct val="90000"/>
            </a:lnSpc>
            <a:spcBef>
              <a:spcPct val="0"/>
            </a:spcBef>
            <a:spcAft>
              <a:spcPct val="15000"/>
            </a:spcAft>
            <a:buFontTx/>
            <a:buNone/>
          </a:pPr>
          <a:r>
            <a:rPr lang="fr-BE" sz="1300" kern="1200">
              <a:solidFill>
                <a:schemeClr val="accent1">
                  <a:lumMod val="75000"/>
                </a:schemeClr>
              </a:solidFill>
            </a:rPr>
            <a:t>            initiale</a:t>
          </a:r>
          <a:endParaRPr lang="fr-BE" sz="1300" kern="1200" dirty="0">
            <a:solidFill>
              <a:schemeClr val="accent1">
                <a:lumMod val="75000"/>
              </a:schemeClr>
            </a:solidFill>
          </a:endParaRPr>
        </a:p>
      </dsp:txBody>
      <dsp:txXfrm>
        <a:off x="3131541" y="682245"/>
        <a:ext cx="2746941" cy="449631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DDBD20-6CF0-41FB-BAA9-822C4C16252D}">
      <dsp:nvSpPr>
        <dsp:cNvPr id="0" name=""/>
        <dsp:cNvSpPr/>
      </dsp:nvSpPr>
      <dsp:spPr>
        <a:xfrm>
          <a:off x="2140870" y="1528891"/>
          <a:ext cx="381121" cy="726223"/>
        </a:xfrm>
        <a:custGeom>
          <a:avLst/>
          <a:gdLst/>
          <a:ahLst/>
          <a:cxnLst/>
          <a:rect l="0" t="0" r="0" b="0"/>
          <a:pathLst>
            <a:path>
              <a:moveTo>
                <a:pt x="0" y="0"/>
              </a:moveTo>
              <a:lnTo>
                <a:pt x="190560" y="0"/>
              </a:lnTo>
              <a:lnTo>
                <a:pt x="190560" y="726223"/>
              </a:lnTo>
              <a:lnTo>
                <a:pt x="381121" y="72622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r-BE" sz="500" kern="1200"/>
        </a:p>
      </dsp:txBody>
      <dsp:txXfrm>
        <a:off x="2310928" y="1871498"/>
        <a:ext cx="41007" cy="41007"/>
      </dsp:txXfrm>
    </dsp:sp>
    <dsp:sp modelId="{B9FB8072-3BD0-426B-9C67-8C6D32311BF8}">
      <dsp:nvSpPr>
        <dsp:cNvPr id="0" name=""/>
        <dsp:cNvSpPr/>
      </dsp:nvSpPr>
      <dsp:spPr>
        <a:xfrm>
          <a:off x="2140870" y="1483171"/>
          <a:ext cx="381121" cy="91440"/>
        </a:xfrm>
        <a:custGeom>
          <a:avLst/>
          <a:gdLst/>
          <a:ahLst/>
          <a:cxnLst/>
          <a:rect l="0" t="0" r="0" b="0"/>
          <a:pathLst>
            <a:path>
              <a:moveTo>
                <a:pt x="0" y="45720"/>
              </a:moveTo>
              <a:lnTo>
                <a:pt x="381121" y="4572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r-BE" sz="500" kern="1200"/>
        </a:p>
      </dsp:txBody>
      <dsp:txXfrm>
        <a:off x="2321903" y="1519362"/>
        <a:ext cx="19056" cy="19056"/>
      </dsp:txXfrm>
    </dsp:sp>
    <dsp:sp modelId="{8FBBD5A6-B1EE-4E90-9FA3-D2115F22E6F3}">
      <dsp:nvSpPr>
        <dsp:cNvPr id="0" name=""/>
        <dsp:cNvSpPr/>
      </dsp:nvSpPr>
      <dsp:spPr>
        <a:xfrm>
          <a:off x="2140870" y="802667"/>
          <a:ext cx="381121" cy="726223"/>
        </a:xfrm>
        <a:custGeom>
          <a:avLst/>
          <a:gdLst/>
          <a:ahLst/>
          <a:cxnLst/>
          <a:rect l="0" t="0" r="0" b="0"/>
          <a:pathLst>
            <a:path>
              <a:moveTo>
                <a:pt x="0" y="726223"/>
              </a:moveTo>
              <a:lnTo>
                <a:pt x="190560" y="726223"/>
              </a:lnTo>
              <a:lnTo>
                <a:pt x="190560" y="0"/>
              </a:lnTo>
              <a:lnTo>
                <a:pt x="381121"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r-BE" sz="500" kern="1200"/>
        </a:p>
      </dsp:txBody>
      <dsp:txXfrm>
        <a:off x="2310928" y="1145275"/>
        <a:ext cx="41007" cy="41007"/>
      </dsp:txXfrm>
    </dsp:sp>
    <dsp:sp modelId="{56291B78-D0C0-4639-8FD3-3740BB5EE511}">
      <dsp:nvSpPr>
        <dsp:cNvPr id="0" name=""/>
        <dsp:cNvSpPr/>
      </dsp:nvSpPr>
      <dsp:spPr>
        <a:xfrm rot="16200000">
          <a:off x="321490" y="1238401"/>
          <a:ext cx="3057782" cy="580978"/>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4130" tIns="24130" rIns="24130" bIns="24130" numCol="1" spcCol="1270" anchor="ctr" anchorCtr="0">
          <a:noAutofit/>
        </a:bodyPr>
        <a:lstStyle/>
        <a:p>
          <a:pPr marL="0" lvl="0" indent="0" algn="ctr" defTabSz="1689100">
            <a:lnSpc>
              <a:spcPct val="90000"/>
            </a:lnSpc>
            <a:spcBef>
              <a:spcPct val="0"/>
            </a:spcBef>
            <a:spcAft>
              <a:spcPct val="35000"/>
            </a:spcAft>
            <a:buNone/>
          </a:pPr>
          <a:r>
            <a:rPr lang="fr-BE" sz="3800" kern="1200"/>
            <a:t>Top 3 </a:t>
          </a:r>
          <a:r>
            <a:rPr lang="fr-BE" sz="1100" kern="1200"/>
            <a:t>*2020</a:t>
          </a:r>
        </a:p>
      </dsp:txBody>
      <dsp:txXfrm>
        <a:off x="321490" y="1238401"/>
        <a:ext cx="3057782" cy="580978"/>
      </dsp:txXfrm>
    </dsp:sp>
    <dsp:sp modelId="{213042B1-F082-4F8E-80DC-5934FBA0590F}">
      <dsp:nvSpPr>
        <dsp:cNvPr id="0" name=""/>
        <dsp:cNvSpPr/>
      </dsp:nvSpPr>
      <dsp:spPr>
        <a:xfrm>
          <a:off x="2521992" y="512178"/>
          <a:ext cx="1905609" cy="580978"/>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fr-BE" sz="1300" b="0" i="0" u="none" strike="noStrike" kern="1200">
              <a:effectLst/>
              <a:latin typeface="Calibri" panose="020F0502020204030204" pitchFamily="34" charset="0"/>
            </a:rPr>
            <a:t>Construction de bâtiments résidentiels et non résidentiel</a:t>
          </a:r>
          <a:endParaRPr lang="fr-BE" sz="1300" kern="1200"/>
        </a:p>
      </dsp:txBody>
      <dsp:txXfrm>
        <a:off x="2521992" y="512178"/>
        <a:ext cx="1905609" cy="580978"/>
      </dsp:txXfrm>
    </dsp:sp>
    <dsp:sp modelId="{3434C155-D39A-4214-AFAF-9359B5259D4C}">
      <dsp:nvSpPr>
        <dsp:cNvPr id="0" name=""/>
        <dsp:cNvSpPr/>
      </dsp:nvSpPr>
      <dsp:spPr>
        <a:xfrm>
          <a:off x="2521992" y="1238401"/>
          <a:ext cx="1905609" cy="580978"/>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fr-BE" sz="1300" kern="1200"/>
            <a:t>Installation électrique </a:t>
          </a:r>
        </a:p>
      </dsp:txBody>
      <dsp:txXfrm>
        <a:off x="2521992" y="1238401"/>
        <a:ext cx="1905609" cy="580978"/>
      </dsp:txXfrm>
    </dsp:sp>
    <dsp:sp modelId="{E6F49A8B-4745-4158-AA0F-648BD64E347F}">
      <dsp:nvSpPr>
        <dsp:cNvPr id="0" name=""/>
        <dsp:cNvSpPr/>
      </dsp:nvSpPr>
      <dsp:spPr>
        <a:xfrm>
          <a:off x="2521992" y="1964624"/>
          <a:ext cx="1905609" cy="580978"/>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fr-BE" sz="1300" kern="1200"/>
            <a:t>Autres travaux de construction spécialisés </a:t>
          </a:r>
        </a:p>
      </dsp:txBody>
      <dsp:txXfrm>
        <a:off x="2521992" y="1964624"/>
        <a:ext cx="1905609" cy="58097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79D53C-CFEC-4B9A-89A2-56662B485ADA}">
      <dsp:nvSpPr>
        <dsp:cNvPr id="0" name=""/>
        <dsp:cNvSpPr/>
      </dsp:nvSpPr>
      <dsp:spPr>
        <a:xfrm>
          <a:off x="0" y="274169"/>
          <a:ext cx="6427291" cy="963900"/>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354076" rIns="498829" bIns="85344" numCol="1" spcCol="1270" anchor="t" anchorCtr="0">
          <a:noAutofit/>
        </a:bodyPr>
        <a:lstStyle/>
        <a:p>
          <a:pPr marL="114300" lvl="1" indent="-114300" algn="l" defTabSz="533400">
            <a:lnSpc>
              <a:spcPct val="90000"/>
            </a:lnSpc>
            <a:spcBef>
              <a:spcPct val="0"/>
            </a:spcBef>
            <a:spcAft>
              <a:spcPct val="15000"/>
            </a:spcAft>
            <a:buChar char="•"/>
          </a:pPr>
          <a:r>
            <a:rPr lang="fr-BE" sz="1200" kern="1200">
              <a:latin typeface="Tenorite" panose="00000500000000000000" pitchFamily="2" charset="0"/>
            </a:rPr>
            <a:t>47 opportunités d’emploi pour le métier</a:t>
          </a:r>
          <a:endParaRPr lang="fr-BE" sz="1200" b="0" kern="1200">
            <a:latin typeface="Tenorite" panose="00000500000000000000" pitchFamily="2" charset="0"/>
          </a:endParaRPr>
        </a:p>
        <a:p>
          <a:pPr marL="114300" lvl="1" indent="-114300" algn="l" defTabSz="533400">
            <a:lnSpc>
              <a:spcPct val="90000"/>
            </a:lnSpc>
            <a:spcBef>
              <a:spcPct val="0"/>
            </a:spcBef>
            <a:spcAft>
              <a:spcPct val="15000"/>
            </a:spcAft>
            <a:buChar char="•"/>
          </a:pPr>
          <a:r>
            <a:rPr lang="fr-BE" sz="1200" b="0" kern="1200">
              <a:latin typeface="Tenorite" panose="00000500000000000000" pitchFamily="2" charset="0"/>
            </a:rPr>
            <a:t>Baisse des opportunités d’emploi gérées par Le Forem ( 118 OE publiées en 2021) </a:t>
          </a:r>
        </a:p>
      </dsp:txBody>
      <dsp:txXfrm>
        <a:off x="0" y="274169"/>
        <a:ext cx="6427291" cy="963900"/>
      </dsp:txXfrm>
    </dsp:sp>
    <dsp:sp modelId="{5BBD3919-B024-4F7B-9EE2-573171197B7C}">
      <dsp:nvSpPr>
        <dsp:cNvPr id="0" name=""/>
        <dsp:cNvSpPr/>
      </dsp:nvSpPr>
      <dsp:spPr>
        <a:xfrm>
          <a:off x="320178" y="53696"/>
          <a:ext cx="4499104" cy="501840"/>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Opportunités d’emploi (Janvier 2022 à octobre 2022) </a:t>
          </a:r>
        </a:p>
      </dsp:txBody>
      <dsp:txXfrm>
        <a:off x="320178" y="53696"/>
        <a:ext cx="4499104" cy="501840"/>
      </dsp:txXfrm>
    </dsp:sp>
    <dsp:sp modelId="{F52CB099-74EB-4255-8B6D-8B4A4049E4A7}">
      <dsp:nvSpPr>
        <dsp:cNvPr id="0" name=""/>
        <dsp:cNvSpPr/>
      </dsp:nvSpPr>
      <dsp:spPr>
        <a:xfrm>
          <a:off x="0" y="1580789"/>
          <a:ext cx="6427291" cy="803250"/>
        </a:xfrm>
        <a:prstGeom prst="rect">
          <a:avLst/>
        </a:prstGeom>
        <a:solidFill>
          <a:schemeClr val="lt1">
            <a:alpha val="90000"/>
            <a:hueOff val="0"/>
            <a:satOff val="0"/>
            <a:lumOff val="0"/>
            <a:alphaOff val="0"/>
          </a:schemeClr>
        </a:solidFill>
        <a:ln w="12700" cap="flat" cmpd="sng" algn="ctr">
          <a:solidFill>
            <a:schemeClr val="accent5">
              <a:hueOff val="-4990872"/>
              <a:satOff val="-7727"/>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354076" rIns="498829" bIns="85344" numCol="1" spcCol="1270" anchor="t" anchorCtr="0">
          <a:noAutofit/>
        </a:bodyPr>
        <a:lstStyle/>
        <a:p>
          <a:pPr marL="114300" lvl="1" indent="-114300" algn="l" defTabSz="533400">
            <a:lnSpc>
              <a:spcPct val="90000"/>
            </a:lnSpc>
            <a:spcBef>
              <a:spcPct val="0"/>
            </a:spcBef>
            <a:spcAft>
              <a:spcPct val="15000"/>
            </a:spcAft>
            <a:buChar char="•"/>
          </a:pPr>
          <a:r>
            <a:rPr lang="fr-BE" sz="1200" b="0" kern="1200">
              <a:latin typeface="Tenorite" panose="00000500000000000000" pitchFamily="2" charset="0"/>
            </a:rPr>
            <a:t>Métier en pénurie 2023 en Wallonie</a:t>
          </a:r>
        </a:p>
        <a:p>
          <a:pPr marL="114300" lvl="1" indent="-114300" algn="l" defTabSz="533400">
            <a:lnSpc>
              <a:spcPct val="90000"/>
            </a:lnSpc>
            <a:spcBef>
              <a:spcPct val="0"/>
            </a:spcBef>
            <a:spcAft>
              <a:spcPct val="15000"/>
            </a:spcAft>
            <a:buChar char="•"/>
          </a:pPr>
          <a:r>
            <a:rPr lang="fr-BE" sz="1200" b="0" kern="1200">
              <a:latin typeface="Tenorite" panose="00000500000000000000" pitchFamily="2" charset="0"/>
            </a:rPr>
            <a:t>Métier porteur sur le marché de l’emploi wallon 2022</a:t>
          </a:r>
        </a:p>
      </dsp:txBody>
      <dsp:txXfrm>
        <a:off x="0" y="1580789"/>
        <a:ext cx="6427291" cy="803250"/>
      </dsp:txXfrm>
    </dsp:sp>
    <dsp:sp modelId="{28EA0969-EACA-4ADB-9D89-FDA808C66823}">
      <dsp:nvSpPr>
        <dsp:cNvPr id="0" name=""/>
        <dsp:cNvSpPr/>
      </dsp:nvSpPr>
      <dsp:spPr>
        <a:xfrm>
          <a:off x="320178" y="1349351"/>
          <a:ext cx="4499104" cy="501840"/>
        </a:xfrm>
        <a:prstGeom prst="rect">
          <a:avLst/>
        </a:prstGeom>
        <a:solidFill>
          <a:schemeClr val="accent5">
            <a:hueOff val="-4990872"/>
            <a:satOff val="-7727"/>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Tension marché du travail</a:t>
          </a:r>
        </a:p>
      </dsp:txBody>
      <dsp:txXfrm>
        <a:off x="320178" y="1349351"/>
        <a:ext cx="4499104" cy="501840"/>
      </dsp:txXfrm>
    </dsp:sp>
    <dsp:sp modelId="{5EB2F8B5-CA3F-4EBA-B566-21BA56026645}">
      <dsp:nvSpPr>
        <dsp:cNvPr id="0" name=""/>
        <dsp:cNvSpPr/>
      </dsp:nvSpPr>
      <dsp:spPr>
        <a:xfrm>
          <a:off x="0" y="2726759"/>
          <a:ext cx="6427291" cy="990675"/>
        </a:xfrm>
        <a:prstGeom prst="rect">
          <a:avLst/>
        </a:prstGeom>
        <a:solidFill>
          <a:schemeClr val="lt1">
            <a:alpha val="90000"/>
            <a:hueOff val="0"/>
            <a:satOff val="0"/>
            <a:lumOff val="0"/>
            <a:alphaOff val="0"/>
          </a:schemeClr>
        </a:solidFill>
        <a:ln w="12700" cap="flat" cmpd="sng" algn="ctr">
          <a:solidFill>
            <a:schemeClr val="accent5">
              <a:hueOff val="-9981745"/>
              <a:satOff val="-15454"/>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354076" rIns="498829" bIns="85344" numCol="1" spcCol="1270" anchor="t" anchorCtr="0">
          <a:noAutofit/>
        </a:bodyPr>
        <a:lstStyle/>
        <a:p>
          <a:pPr marL="114300" lvl="1" indent="-114300" algn="l" defTabSz="533400">
            <a:lnSpc>
              <a:spcPct val="90000"/>
            </a:lnSpc>
            <a:spcBef>
              <a:spcPct val="0"/>
            </a:spcBef>
            <a:spcAft>
              <a:spcPct val="15000"/>
            </a:spcAft>
            <a:buFont typeface="Arial" panose="020B0604020202020204" pitchFamily="34" charset="0"/>
            <a:buChar char="•"/>
          </a:pPr>
          <a:r>
            <a:rPr lang="fr-BE" sz="1200" b="1" kern="1200">
              <a:latin typeface="Tenorite" panose="00000500000000000000" pitchFamily="2" charset="0"/>
            </a:rPr>
            <a:t>Enseignement :</a:t>
          </a:r>
          <a:endParaRPr lang="fr-BE" sz="1200" b="0" kern="1200">
            <a:latin typeface="Tenorite" panose="00000500000000000000" pitchFamily="2" charset="0"/>
          </a:endParaRPr>
        </a:p>
        <a:p>
          <a:pPr marL="228600" lvl="2" indent="-114300" algn="l" defTabSz="533400">
            <a:lnSpc>
              <a:spcPct val="90000"/>
            </a:lnSpc>
            <a:spcBef>
              <a:spcPct val="0"/>
            </a:spcBef>
            <a:spcAft>
              <a:spcPct val="15000"/>
            </a:spcAft>
            <a:buFont typeface="Arial" panose="020B0604020202020204" pitchFamily="34" charset="0"/>
            <a:buChar char="•"/>
          </a:pPr>
          <a:r>
            <a:rPr lang="fr-BE" sz="1200" b="0" kern="1200">
              <a:latin typeface="Tenorite" panose="00000500000000000000" pitchFamily="2" charset="0"/>
            </a:rPr>
            <a:t>Projet d’ouverture septembre 2023</a:t>
          </a:r>
        </a:p>
        <a:p>
          <a:pPr marL="228600" lvl="2" indent="-114300" algn="l" defTabSz="533400">
            <a:lnSpc>
              <a:spcPct val="90000"/>
            </a:lnSpc>
            <a:spcBef>
              <a:spcPct val="0"/>
            </a:spcBef>
            <a:spcAft>
              <a:spcPct val="15000"/>
            </a:spcAft>
            <a:buFont typeface="Arial" panose="020B0604020202020204" pitchFamily="34" charset="0"/>
            <a:buChar char="•"/>
          </a:pPr>
          <a:r>
            <a:rPr lang="fr-BE" sz="1200" b="0" kern="1200">
              <a:latin typeface="Tenorite" panose="00000500000000000000" pitchFamily="2" charset="0"/>
            </a:rPr>
            <a:t>1 filière de d’enseignement en difficulté de recrutement	</a:t>
          </a:r>
        </a:p>
      </dsp:txBody>
      <dsp:txXfrm>
        <a:off x="0" y="2726759"/>
        <a:ext cx="6427291" cy="990675"/>
      </dsp:txXfrm>
    </dsp:sp>
    <dsp:sp modelId="{7F47EDFF-66C8-4231-B9AA-A969EA7516FD}">
      <dsp:nvSpPr>
        <dsp:cNvPr id="0" name=""/>
        <dsp:cNvSpPr/>
      </dsp:nvSpPr>
      <dsp:spPr>
        <a:xfrm>
          <a:off x="321364" y="2475839"/>
          <a:ext cx="4499104" cy="501840"/>
        </a:xfrm>
        <a:prstGeom prst="rect">
          <a:avLst/>
        </a:prstGeom>
        <a:solidFill>
          <a:schemeClr val="accent5">
            <a:hueOff val="-9981745"/>
            <a:satOff val="-15454"/>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Enseignement &amp; Formation</a:t>
          </a:r>
        </a:p>
      </dsp:txBody>
      <dsp:txXfrm>
        <a:off x="321364" y="2475839"/>
        <a:ext cx="4499104" cy="50184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79D53C-CFEC-4B9A-89A2-56662B485ADA}">
      <dsp:nvSpPr>
        <dsp:cNvPr id="0" name=""/>
        <dsp:cNvSpPr/>
      </dsp:nvSpPr>
      <dsp:spPr>
        <a:xfrm>
          <a:off x="0" y="315367"/>
          <a:ext cx="6427291" cy="866250"/>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416560" rIns="498829" bIns="85344" numCol="1" spcCol="1270" anchor="t" anchorCtr="0">
          <a:noAutofit/>
        </a:bodyPr>
        <a:lstStyle/>
        <a:p>
          <a:pPr marL="114300" lvl="1" indent="-114300" algn="l" defTabSz="533400">
            <a:lnSpc>
              <a:spcPct val="90000"/>
            </a:lnSpc>
            <a:spcBef>
              <a:spcPct val="0"/>
            </a:spcBef>
            <a:spcAft>
              <a:spcPct val="15000"/>
            </a:spcAft>
            <a:buChar char="•"/>
          </a:pPr>
          <a:r>
            <a:rPr lang="fr-BE" sz="1200" kern="1200">
              <a:latin typeface="Tenorite" panose="00000500000000000000" pitchFamily="2" charset="0"/>
            </a:rPr>
            <a:t>14 opportunités d’emploi pour le métier</a:t>
          </a:r>
          <a:endParaRPr lang="fr-BE" sz="1200" b="0" kern="1200">
            <a:latin typeface="Tenorite" panose="00000500000000000000" pitchFamily="2" charset="0"/>
          </a:endParaRPr>
        </a:p>
        <a:p>
          <a:pPr marL="114300" lvl="1" indent="-114300" algn="l" defTabSz="533400">
            <a:lnSpc>
              <a:spcPct val="90000"/>
            </a:lnSpc>
            <a:spcBef>
              <a:spcPct val="0"/>
            </a:spcBef>
            <a:spcAft>
              <a:spcPct val="15000"/>
            </a:spcAft>
            <a:buChar char="•"/>
          </a:pPr>
          <a:r>
            <a:rPr lang="fr-BE" sz="1200" b="0" kern="1200">
              <a:latin typeface="Tenorite" panose="00000500000000000000" pitchFamily="2" charset="0"/>
            </a:rPr>
            <a:t>Baisse des opportunités d’emploi gérées par Le Forem (30 OE publiées en 2021) </a:t>
          </a:r>
        </a:p>
      </dsp:txBody>
      <dsp:txXfrm>
        <a:off x="0" y="315367"/>
        <a:ext cx="6427291" cy="866250"/>
      </dsp:txXfrm>
    </dsp:sp>
    <dsp:sp modelId="{5BBD3919-B024-4F7B-9EE2-573171197B7C}">
      <dsp:nvSpPr>
        <dsp:cNvPr id="0" name=""/>
        <dsp:cNvSpPr/>
      </dsp:nvSpPr>
      <dsp:spPr>
        <a:xfrm>
          <a:off x="320178" y="55987"/>
          <a:ext cx="4499104" cy="590400"/>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Opportunités d’emploi (Janvier 2022 à octobre 2022) </a:t>
          </a:r>
        </a:p>
      </dsp:txBody>
      <dsp:txXfrm>
        <a:off x="320178" y="55987"/>
        <a:ext cx="4499104" cy="590400"/>
      </dsp:txXfrm>
    </dsp:sp>
    <dsp:sp modelId="{F52CB099-74EB-4255-8B6D-8B4A4049E4A7}">
      <dsp:nvSpPr>
        <dsp:cNvPr id="0" name=""/>
        <dsp:cNvSpPr/>
      </dsp:nvSpPr>
      <dsp:spPr>
        <a:xfrm>
          <a:off x="0" y="1584817"/>
          <a:ext cx="6427291" cy="866250"/>
        </a:xfrm>
        <a:prstGeom prst="rect">
          <a:avLst/>
        </a:prstGeom>
        <a:solidFill>
          <a:schemeClr val="lt1">
            <a:alpha val="90000"/>
            <a:hueOff val="0"/>
            <a:satOff val="0"/>
            <a:lumOff val="0"/>
            <a:alphaOff val="0"/>
          </a:schemeClr>
        </a:solidFill>
        <a:ln w="12700" cap="flat" cmpd="sng" algn="ctr">
          <a:solidFill>
            <a:schemeClr val="accent5">
              <a:hueOff val="-4990872"/>
              <a:satOff val="-7727"/>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416560" rIns="498829" bIns="85344" numCol="1" spcCol="1270" anchor="t" anchorCtr="0">
          <a:noAutofit/>
        </a:bodyPr>
        <a:lstStyle/>
        <a:p>
          <a:pPr marL="114300" lvl="1" indent="-114300" algn="l" defTabSz="533400">
            <a:lnSpc>
              <a:spcPct val="90000"/>
            </a:lnSpc>
            <a:spcBef>
              <a:spcPct val="0"/>
            </a:spcBef>
            <a:spcAft>
              <a:spcPct val="15000"/>
            </a:spcAft>
            <a:buChar char="•"/>
          </a:pPr>
          <a:r>
            <a:rPr lang="fr-BE" sz="1200" b="0" kern="1200">
              <a:latin typeface="Tenorite" panose="00000500000000000000" pitchFamily="2" charset="0"/>
            </a:rPr>
            <a:t>Métier en pénurie 2023 en Wallonie</a:t>
          </a:r>
        </a:p>
        <a:p>
          <a:pPr marL="114300" lvl="1" indent="-114300" algn="l" defTabSz="533400">
            <a:lnSpc>
              <a:spcPct val="90000"/>
            </a:lnSpc>
            <a:spcBef>
              <a:spcPct val="0"/>
            </a:spcBef>
            <a:spcAft>
              <a:spcPct val="15000"/>
            </a:spcAft>
            <a:buChar char="•"/>
          </a:pPr>
          <a:r>
            <a:rPr lang="fr-BE" sz="1200" b="0" kern="1200">
              <a:latin typeface="Tenorite" panose="00000500000000000000" pitchFamily="2" charset="0"/>
            </a:rPr>
            <a:t>Métier porteur sur le marché de l’emploi wallon 2022</a:t>
          </a:r>
        </a:p>
      </dsp:txBody>
      <dsp:txXfrm>
        <a:off x="0" y="1584817"/>
        <a:ext cx="6427291" cy="866250"/>
      </dsp:txXfrm>
    </dsp:sp>
    <dsp:sp modelId="{28EA0969-EACA-4ADB-9D89-FDA808C66823}">
      <dsp:nvSpPr>
        <dsp:cNvPr id="0" name=""/>
        <dsp:cNvSpPr/>
      </dsp:nvSpPr>
      <dsp:spPr>
        <a:xfrm>
          <a:off x="320178" y="1312536"/>
          <a:ext cx="4499104" cy="590400"/>
        </a:xfrm>
        <a:prstGeom prst="rect">
          <a:avLst/>
        </a:prstGeom>
        <a:solidFill>
          <a:schemeClr val="accent5">
            <a:hueOff val="-4990872"/>
            <a:satOff val="-7727"/>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Tension marché du travail</a:t>
          </a:r>
        </a:p>
      </dsp:txBody>
      <dsp:txXfrm>
        <a:off x="320178" y="1312536"/>
        <a:ext cx="4499104" cy="590400"/>
      </dsp:txXfrm>
    </dsp:sp>
    <dsp:sp modelId="{5EB2F8B5-CA3F-4EBA-B566-21BA56026645}">
      <dsp:nvSpPr>
        <dsp:cNvPr id="0" name=""/>
        <dsp:cNvSpPr/>
      </dsp:nvSpPr>
      <dsp:spPr>
        <a:xfrm>
          <a:off x="0" y="2854267"/>
          <a:ext cx="6427291" cy="866250"/>
        </a:xfrm>
        <a:prstGeom prst="rect">
          <a:avLst/>
        </a:prstGeom>
        <a:solidFill>
          <a:schemeClr val="lt1">
            <a:alpha val="90000"/>
            <a:hueOff val="0"/>
            <a:satOff val="0"/>
            <a:lumOff val="0"/>
            <a:alphaOff val="0"/>
          </a:schemeClr>
        </a:solidFill>
        <a:ln w="12700" cap="flat" cmpd="sng" algn="ctr">
          <a:solidFill>
            <a:schemeClr val="accent5">
              <a:hueOff val="-9981745"/>
              <a:satOff val="-15454"/>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416560" rIns="498829" bIns="85344" numCol="1" spcCol="1270" anchor="t" anchorCtr="0">
          <a:noAutofit/>
        </a:bodyPr>
        <a:lstStyle/>
        <a:p>
          <a:pPr marL="114300" lvl="1" indent="-114300" algn="l" defTabSz="533400">
            <a:lnSpc>
              <a:spcPct val="90000"/>
            </a:lnSpc>
            <a:spcBef>
              <a:spcPct val="0"/>
            </a:spcBef>
            <a:spcAft>
              <a:spcPct val="15000"/>
            </a:spcAft>
            <a:buFont typeface="Arial" panose="020B0604020202020204" pitchFamily="34" charset="0"/>
            <a:buChar char="•"/>
          </a:pPr>
          <a:r>
            <a:rPr lang="fr-BE" sz="1200" b="0" kern="1200">
              <a:latin typeface="Tenorite" panose="00000500000000000000" pitchFamily="2" charset="0"/>
            </a:rPr>
            <a:t>Pas de filière en formation initiale</a:t>
          </a:r>
        </a:p>
        <a:p>
          <a:pPr marL="114300" lvl="1" indent="-114300" algn="l" defTabSz="533400">
            <a:lnSpc>
              <a:spcPct val="90000"/>
            </a:lnSpc>
            <a:spcBef>
              <a:spcPct val="0"/>
            </a:spcBef>
            <a:spcAft>
              <a:spcPct val="15000"/>
            </a:spcAft>
            <a:buFont typeface="Arial" panose="020B0604020202020204" pitchFamily="34" charset="0"/>
            <a:buNone/>
          </a:pPr>
          <a:r>
            <a:rPr lang="fr-BE" sz="1200" b="0" kern="1200">
              <a:latin typeface="Tenorite" panose="00000500000000000000" pitchFamily="2" charset="0"/>
            </a:rPr>
            <a:t>	</a:t>
          </a:r>
        </a:p>
      </dsp:txBody>
      <dsp:txXfrm>
        <a:off x="0" y="2854267"/>
        <a:ext cx="6427291" cy="866250"/>
      </dsp:txXfrm>
    </dsp:sp>
    <dsp:sp modelId="{7F47EDFF-66C8-4231-B9AA-A969EA7516FD}">
      <dsp:nvSpPr>
        <dsp:cNvPr id="0" name=""/>
        <dsp:cNvSpPr/>
      </dsp:nvSpPr>
      <dsp:spPr>
        <a:xfrm>
          <a:off x="321364" y="2559067"/>
          <a:ext cx="4499104" cy="590400"/>
        </a:xfrm>
        <a:prstGeom prst="rect">
          <a:avLst/>
        </a:prstGeom>
        <a:solidFill>
          <a:schemeClr val="accent5">
            <a:hueOff val="-9981745"/>
            <a:satOff val="-15454"/>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Enseignement &amp; Formation</a:t>
          </a:r>
        </a:p>
      </dsp:txBody>
      <dsp:txXfrm>
        <a:off x="321364" y="2559067"/>
        <a:ext cx="4499104" cy="59040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79D53C-CFEC-4B9A-89A2-56662B485ADA}">
      <dsp:nvSpPr>
        <dsp:cNvPr id="0" name=""/>
        <dsp:cNvSpPr/>
      </dsp:nvSpPr>
      <dsp:spPr>
        <a:xfrm>
          <a:off x="0" y="333119"/>
          <a:ext cx="6427291" cy="900900"/>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458216" rIns="498829" bIns="85344" numCol="1" spcCol="1270" anchor="t" anchorCtr="0">
          <a:noAutofit/>
        </a:bodyPr>
        <a:lstStyle/>
        <a:p>
          <a:pPr marL="114300" lvl="1" indent="-114300" algn="l" defTabSz="533400">
            <a:lnSpc>
              <a:spcPct val="90000"/>
            </a:lnSpc>
            <a:spcBef>
              <a:spcPct val="0"/>
            </a:spcBef>
            <a:spcAft>
              <a:spcPct val="15000"/>
            </a:spcAft>
            <a:buChar char="•"/>
          </a:pPr>
          <a:r>
            <a:rPr lang="fr-BE" sz="1200" kern="1200">
              <a:latin typeface="Tenorite" panose="00000500000000000000" pitchFamily="2" charset="0"/>
            </a:rPr>
            <a:t>178 opportunités d’emploi pour le métier</a:t>
          </a:r>
          <a:endParaRPr lang="fr-BE" sz="1200" b="0" kern="1200">
            <a:latin typeface="Tenorite" panose="00000500000000000000" pitchFamily="2" charset="0"/>
          </a:endParaRPr>
        </a:p>
        <a:p>
          <a:pPr marL="114300" lvl="1" indent="-114300" algn="l" defTabSz="533400">
            <a:lnSpc>
              <a:spcPct val="90000"/>
            </a:lnSpc>
            <a:spcBef>
              <a:spcPct val="0"/>
            </a:spcBef>
            <a:spcAft>
              <a:spcPct val="15000"/>
            </a:spcAft>
            <a:buChar char="•"/>
          </a:pPr>
          <a:r>
            <a:rPr lang="fr-BE" sz="1200" b="0" kern="1200">
              <a:latin typeface="Tenorite" panose="00000500000000000000" pitchFamily="2" charset="0"/>
            </a:rPr>
            <a:t>Baisse des opportunités d’emploi gérées par Le Forem (228 OE publiées en 2021) </a:t>
          </a:r>
        </a:p>
      </dsp:txBody>
      <dsp:txXfrm>
        <a:off x="0" y="333119"/>
        <a:ext cx="6427291" cy="900900"/>
      </dsp:txXfrm>
    </dsp:sp>
    <dsp:sp modelId="{5BBD3919-B024-4F7B-9EE2-573171197B7C}">
      <dsp:nvSpPr>
        <dsp:cNvPr id="0" name=""/>
        <dsp:cNvSpPr/>
      </dsp:nvSpPr>
      <dsp:spPr>
        <a:xfrm>
          <a:off x="320178" y="47801"/>
          <a:ext cx="4499104" cy="649440"/>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Opportunités d’emploi (Janvier 2022 à octobre 2022) </a:t>
          </a:r>
        </a:p>
      </dsp:txBody>
      <dsp:txXfrm>
        <a:off x="320178" y="47801"/>
        <a:ext cx="4499104" cy="649440"/>
      </dsp:txXfrm>
    </dsp:sp>
    <dsp:sp modelId="{F52CB099-74EB-4255-8B6D-8B4A4049E4A7}">
      <dsp:nvSpPr>
        <dsp:cNvPr id="0" name=""/>
        <dsp:cNvSpPr/>
      </dsp:nvSpPr>
      <dsp:spPr>
        <a:xfrm>
          <a:off x="0" y="1677539"/>
          <a:ext cx="6427291" cy="900900"/>
        </a:xfrm>
        <a:prstGeom prst="rect">
          <a:avLst/>
        </a:prstGeom>
        <a:solidFill>
          <a:schemeClr val="lt1">
            <a:alpha val="90000"/>
            <a:hueOff val="0"/>
            <a:satOff val="0"/>
            <a:lumOff val="0"/>
            <a:alphaOff val="0"/>
          </a:schemeClr>
        </a:solidFill>
        <a:ln w="12700" cap="flat" cmpd="sng" algn="ctr">
          <a:solidFill>
            <a:schemeClr val="accent5">
              <a:hueOff val="-4990872"/>
              <a:satOff val="-7727"/>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458216" rIns="498829" bIns="85344" numCol="1" spcCol="1270" anchor="t" anchorCtr="0">
          <a:noAutofit/>
        </a:bodyPr>
        <a:lstStyle/>
        <a:p>
          <a:pPr marL="114300" lvl="1" indent="-114300" algn="l" defTabSz="533400">
            <a:lnSpc>
              <a:spcPct val="90000"/>
            </a:lnSpc>
            <a:spcBef>
              <a:spcPct val="0"/>
            </a:spcBef>
            <a:spcAft>
              <a:spcPct val="15000"/>
            </a:spcAft>
            <a:buChar char="•"/>
          </a:pPr>
          <a:r>
            <a:rPr lang="fr-BE" sz="1200" b="0" kern="1200">
              <a:latin typeface="Tenorite" panose="00000500000000000000" pitchFamily="2" charset="0"/>
            </a:rPr>
            <a:t>Métier en pénurie 2023 en Wallonie</a:t>
          </a:r>
        </a:p>
        <a:p>
          <a:pPr marL="114300" lvl="1" indent="-114300" algn="l" defTabSz="533400">
            <a:lnSpc>
              <a:spcPct val="90000"/>
            </a:lnSpc>
            <a:spcBef>
              <a:spcPct val="0"/>
            </a:spcBef>
            <a:spcAft>
              <a:spcPct val="15000"/>
            </a:spcAft>
            <a:buChar char="•"/>
          </a:pPr>
          <a:r>
            <a:rPr lang="fr-BE" sz="1200" b="0" kern="1200">
              <a:latin typeface="Tenorite" panose="00000500000000000000" pitchFamily="2" charset="0"/>
            </a:rPr>
            <a:t>Métier porteur sur le marché de l’emploi wallon 2022</a:t>
          </a:r>
        </a:p>
      </dsp:txBody>
      <dsp:txXfrm>
        <a:off x="0" y="1677539"/>
        <a:ext cx="6427291" cy="900900"/>
      </dsp:txXfrm>
    </dsp:sp>
    <dsp:sp modelId="{28EA0969-EACA-4ADB-9D89-FDA808C66823}">
      <dsp:nvSpPr>
        <dsp:cNvPr id="0" name=""/>
        <dsp:cNvSpPr/>
      </dsp:nvSpPr>
      <dsp:spPr>
        <a:xfrm>
          <a:off x="320178" y="1378031"/>
          <a:ext cx="4499104" cy="649440"/>
        </a:xfrm>
        <a:prstGeom prst="rect">
          <a:avLst/>
        </a:prstGeom>
        <a:solidFill>
          <a:schemeClr val="accent5">
            <a:hueOff val="-4990872"/>
            <a:satOff val="-7727"/>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Tension marché du travail</a:t>
          </a:r>
        </a:p>
      </dsp:txBody>
      <dsp:txXfrm>
        <a:off x="320178" y="1378031"/>
        <a:ext cx="4499104" cy="649440"/>
      </dsp:txXfrm>
    </dsp:sp>
    <dsp:sp modelId="{5EB2F8B5-CA3F-4EBA-B566-21BA56026645}">
      <dsp:nvSpPr>
        <dsp:cNvPr id="0" name=""/>
        <dsp:cNvSpPr/>
      </dsp:nvSpPr>
      <dsp:spPr>
        <a:xfrm>
          <a:off x="0" y="3021959"/>
          <a:ext cx="6427291" cy="710325"/>
        </a:xfrm>
        <a:prstGeom prst="rect">
          <a:avLst/>
        </a:prstGeom>
        <a:solidFill>
          <a:schemeClr val="lt1">
            <a:alpha val="90000"/>
            <a:hueOff val="0"/>
            <a:satOff val="0"/>
            <a:lumOff val="0"/>
            <a:alphaOff val="0"/>
          </a:schemeClr>
        </a:solidFill>
        <a:ln w="12700" cap="flat" cmpd="sng" algn="ctr">
          <a:solidFill>
            <a:schemeClr val="accent5">
              <a:hueOff val="-9981745"/>
              <a:satOff val="-15454"/>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458216" rIns="498829" bIns="85344" numCol="1" spcCol="1270" anchor="t" anchorCtr="0">
          <a:noAutofit/>
        </a:bodyPr>
        <a:lstStyle/>
        <a:p>
          <a:pPr marL="114300" lvl="1" indent="-114300" algn="l" defTabSz="533400">
            <a:lnSpc>
              <a:spcPct val="90000"/>
            </a:lnSpc>
            <a:spcBef>
              <a:spcPct val="0"/>
            </a:spcBef>
            <a:spcAft>
              <a:spcPct val="15000"/>
            </a:spcAft>
            <a:buFont typeface="Arial" panose="020B0604020202020204" pitchFamily="34" charset="0"/>
            <a:buChar char="•"/>
          </a:pPr>
          <a:r>
            <a:rPr lang="fr-BE" sz="1200" b="0" kern="1200">
              <a:latin typeface="Tenorite" panose="00000500000000000000" pitchFamily="2" charset="0"/>
            </a:rPr>
            <a:t>Pas de filière en formation initiale</a:t>
          </a:r>
        </a:p>
      </dsp:txBody>
      <dsp:txXfrm>
        <a:off x="0" y="3021959"/>
        <a:ext cx="6427291" cy="710325"/>
      </dsp:txXfrm>
    </dsp:sp>
    <dsp:sp modelId="{7F47EDFF-66C8-4231-B9AA-A969EA7516FD}">
      <dsp:nvSpPr>
        <dsp:cNvPr id="0" name=""/>
        <dsp:cNvSpPr/>
      </dsp:nvSpPr>
      <dsp:spPr>
        <a:xfrm>
          <a:off x="321364" y="2697239"/>
          <a:ext cx="4499104" cy="649440"/>
        </a:xfrm>
        <a:prstGeom prst="rect">
          <a:avLst/>
        </a:prstGeom>
        <a:solidFill>
          <a:schemeClr val="accent5">
            <a:hueOff val="-9981745"/>
            <a:satOff val="-15454"/>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Enseignement &amp; Formation</a:t>
          </a:r>
        </a:p>
      </dsp:txBody>
      <dsp:txXfrm>
        <a:off x="321364" y="2697239"/>
        <a:ext cx="4499104" cy="64944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79D53C-CFEC-4B9A-89A2-56662B485ADA}">
      <dsp:nvSpPr>
        <dsp:cNvPr id="0" name=""/>
        <dsp:cNvSpPr/>
      </dsp:nvSpPr>
      <dsp:spPr>
        <a:xfrm>
          <a:off x="0" y="139372"/>
          <a:ext cx="6427291" cy="807975"/>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187452" rIns="498829" bIns="85344" numCol="1" spcCol="1270" anchor="t" anchorCtr="0">
          <a:noAutofit/>
        </a:bodyPr>
        <a:lstStyle/>
        <a:p>
          <a:pPr marL="114300" lvl="1" indent="-114300" algn="l" defTabSz="533400">
            <a:lnSpc>
              <a:spcPct val="90000"/>
            </a:lnSpc>
            <a:spcBef>
              <a:spcPct val="0"/>
            </a:spcBef>
            <a:spcAft>
              <a:spcPct val="15000"/>
            </a:spcAft>
            <a:buChar char="•"/>
          </a:pPr>
          <a:r>
            <a:rPr lang="fr-BE" sz="1200" kern="1200">
              <a:latin typeface="Tenorite" panose="00000500000000000000" pitchFamily="2" charset="0"/>
            </a:rPr>
            <a:t>150 opportunités d’emploi pour le métier</a:t>
          </a:r>
          <a:endParaRPr lang="fr-BE" sz="1200" b="0" kern="1200">
            <a:latin typeface="Tenorite" panose="00000500000000000000" pitchFamily="2" charset="0"/>
          </a:endParaRPr>
        </a:p>
        <a:p>
          <a:pPr marL="114300" lvl="1" indent="-114300" algn="l" defTabSz="533400">
            <a:lnSpc>
              <a:spcPct val="90000"/>
            </a:lnSpc>
            <a:spcBef>
              <a:spcPct val="0"/>
            </a:spcBef>
            <a:spcAft>
              <a:spcPct val="15000"/>
            </a:spcAft>
            <a:buChar char="•"/>
          </a:pPr>
          <a:r>
            <a:rPr lang="fr-BE" sz="1200" b="0" kern="1200">
              <a:latin typeface="Tenorite" panose="00000500000000000000" pitchFamily="2" charset="0"/>
            </a:rPr>
            <a:t>Hausse des opportunités d’emploi gérées par Le Forem (135 OE publiées en 2021) </a:t>
          </a:r>
        </a:p>
      </dsp:txBody>
      <dsp:txXfrm>
        <a:off x="0" y="139372"/>
        <a:ext cx="6427291" cy="807975"/>
      </dsp:txXfrm>
    </dsp:sp>
    <dsp:sp modelId="{5BBD3919-B024-4F7B-9EE2-573171197B7C}">
      <dsp:nvSpPr>
        <dsp:cNvPr id="0" name=""/>
        <dsp:cNvSpPr/>
      </dsp:nvSpPr>
      <dsp:spPr>
        <a:xfrm>
          <a:off x="320178" y="22651"/>
          <a:ext cx="4499104" cy="265680"/>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Opportunités d’emploi (Janvier 2022 à octobre 2022) </a:t>
          </a:r>
        </a:p>
      </dsp:txBody>
      <dsp:txXfrm>
        <a:off x="320178" y="22651"/>
        <a:ext cx="4499104" cy="265680"/>
      </dsp:txXfrm>
    </dsp:sp>
    <dsp:sp modelId="{F52CB099-74EB-4255-8B6D-8B4A4049E4A7}">
      <dsp:nvSpPr>
        <dsp:cNvPr id="0" name=""/>
        <dsp:cNvSpPr/>
      </dsp:nvSpPr>
      <dsp:spPr>
        <a:xfrm>
          <a:off x="0" y="1128787"/>
          <a:ext cx="6427291" cy="637875"/>
        </a:xfrm>
        <a:prstGeom prst="rect">
          <a:avLst/>
        </a:prstGeom>
        <a:solidFill>
          <a:schemeClr val="lt1">
            <a:alpha val="90000"/>
            <a:hueOff val="0"/>
            <a:satOff val="0"/>
            <a:lumOff val="0"/>
            <a:alphaOff val="0"/>
          </a:schemeClr>
        </a:solidFill>
        <a:ln w="12700" cap="flat" cmpd="sng" algn="ctr">
          <a:solidFill>
            <a:schemeClr val="accent5">
              <a:hueOff val="-4990872"/>
              <a:satOff val="-7727"/>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187452" rIns="498829" bIns="85344" numCol="1" spcCol="1270" anchor="t" anchorCtr="0">
          <a:noAutofit/>
        </a:bodyPr>
        <a:lstStyle/>
        <a:p>
          <a:pPr marL="114300" lvl="1" indent="-114300" algn="l" defTabSz="533400">
            <a:lnSpc>
              <a:spcPct val="90000"/>
            </a:lnSpc>
            <a:spcBef>
              <a:spcPct val="0"/>
            </a:spcBef>
            <a:spcAft>
              <a:spcPct val="15000"/>
            </a:spcAft>
            <a:buChar char="•"/>
          </a:pPr>
          <a:r>
            <a:rPr lang="fr-BE" sz="1200" b="0" kern="1200">
              <a:latin typeface="Tenorite" panose="00000500000000000000" pitchFamily="2" charset="0"/>
            </a:rPr>
            <a:t>Métier en pénurie 2023 en Wallonie</a:t>
          </a:r>
        </a:p>
        <a:p>
          <a:pPr marL="114300" lvl="1" indent="-114300" algn="l" defTabSz="533400">
            <a:lnSpc>
              <a:spcPct val="90000"/>
            </a:lnSpc>
            <a:spcBef>
              <a:spcPct val="0"/>
            </a:spcBef>
            <a:spcAft>
              <a:spcPct val="15000"/>
            </a:spcAft>
            <a:buChar char="•"/>
          </a:pPr>
          <a:r>
            <a:rPr lang="fr-BE" sz="1200" b="0" kern="1200">
              <a:latin typeface="Tenorite" panose="00000500000000000000" pitchFamily="2" charset="0"/>
            </a:rPr>
            <a:t>Métier porteur sur le marché de l’emploi wallon 2022</a:t>
          </a:r>
        </a:p>
      </dsp:txBody>
      <dsp:txXfrm>
        <a:off x="0" y="1128787"/>
        <a:ext cx="6427291" cy="637875"/>
      </dsp:txXfrm>
    </dsp:sp>
    <dsp:sp modelId="{28EA0969-EACA-4ADB-9D89-FDA808C66823}">
      <dsp:nvSpPr>
        <dsp:cNvPr id="0" name=""/>
        <dsp:cNvSpPr/>
      </dsp:nvSpPr>
      <dsp:spPr>
        <a:xfrm>
          <a:off x="320178" y="1006261"/>
          <a:ext cx="4499104" cy="265680"/>
        </a:xfrm>
        <a:prstGeom prst="rect">
          <a:avLst/>
        </a:prstGeom>
        <a:solidFill>
          <a:schemeClr val="accent5">
            <a:hueOff val="-4990872"/>
            <a:satOff val="-7727"/>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Tension marché du travail</a:t>
          </a:r>
        </a:p>
      </dsp:txBody>
      <dsp:txXfrm>
        <a:off x="320178" y="1006261"/>
        <a:ext cx="4499104" cy="265680"/>
      </dsp:txXfrm>
    </dsp:sp>
    <dsp:sp modelId="{5EB2F8B5-CA3F-4EBA-B566-21BA56026645}">
      <dsp:nvSpPr>
        <dsp:cNvPr id="0" name=""/>
        <dsp:cNvSpPr/>
      </dsp:nvSpPr>
      <dsp:spPr>
        <a:xfrm>
          <a:off x="0" y="1948102"/>
          <a:ext cx="6427291" cy="1786050"/>
        </a:xfrm>
        <a:prstGeom prst="rect">
          <a:avLst/>
        </a:prstGeom>
        <a:solidFill>
          <a:schemeClr val="lt1">
            <a:alpha val="90000"/>
            <a:hueOff val="0"/>
            <a:satOff val="0"/>
            <a:lumOff val="0"/>
            <a:alphaOff val="0"/>
          </a:schemeClr>
        </a:solidFill>
        <a:ln w="12700" cap="flat" cmpd="sng" algn="ctr">
          <a:solidFill>
            <a:schemeClr val="accent5">
              <a:hueOff val="-9981745"/>
              <a:satOff val="-15454"/>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187452" rIns="498829" bIns="85344" numCol="1" spcCol="1270" anchor="t" anchorCtr="0">
          <a:noAutofit/>
        </a:bodyPr>
        <a:lstStyle/>
        <a:p>
          <a:pPr marL="114300" lvl="1" indent="-114300" algn="l" defTabSz="533400">
            <a:lnSpc>
              <a:spcPct val="90000"/>
            </a:lnSpc>
            <a:spcBef>
              <a:spcPct val="0"/>
            </a:spcBef>
            <a:spcAft>
              <a:spcPct val="15000"/>
            </a:spcAft>
            <a:buFont typeface="Arial" panose="020B0604020202020204" pitchFamily="34" charset="0"/>
            <a:buChar char="•"/>
          </a:pPr>
          <a:r>
            <a:rPr lang="fr-BE" sz="1200" b="1" kern="1200">
              <a:latin typeface="Tenorite" panose="00000500000000000000" pitchFamily="2" charset="0"/>
            </a:rPr>
            <a:t>Enseignement :</a:t>
          </a:r>
          <a:endParaRPr lang="fr-BE" sz="1200" b="0" kern="1200">
            <a:latin typeface="Tenorite" panose="00000500000000000000" pitchFamily="2" charset="0"/>
          </a:endParaRPr>
        </a:p>
        <a:p>
          <a:pPr marL="228600" lvl="2" indent="-114300" algn="l" defTabSz="533400">
            <a:lnSpc>
              <a:spcPct val="90000"/>
            </a:lnSpc>
            <a:spcBef>
              <a:spcPct val="0"/>
            </a:spcBef>
            <a:spcAft>
              <a:spcPct val="15000"/>
            </a:spcAft>
            <a:buFont typeface="Arial" panose="020B0604020202020204" pitchFamily="34" charset="0"/>
            <a:buNone/>
          </a:pPr>
          <a:r>
            <a:rPr lang="fr-BE" sz="1200" b="0" kern="1200">
              <a:latin typeface="Tenorite" panose="00000500000000000000" pitchFamily="2" charset="0"/>
            </a:rPr>
            <a:t>Ouverture en septembre 2022 d’une nouvelle filière dans l’enseignement</a:t>
          </a:r>
        </a:p>
        <a:p>
          <a:pPr marL="114300" lvl="1" indent="-114300" algn="l" defTabSz="533400">
            <a:lnSpc>
              <a:spcPct val="90000"/>
            </a:lnSpc>
            <a:spcBef>
              <a:spcPct val="0"/>
            </a:spcBef>
            <a:spcAft>
              <a:spcPct val="15000"/>
            </a:spcAft>
            <a:buFont typeface="Arial" panose="020B0604020202020204" pitchFamily="34" charset="0"/>
            <a:buChar char="•"/>
          </a:pPr>
          <a:r>
            <a:rPr lang="fr-BE" sz="1200" b="1" kern="1200">
              <a:latin typeface="Tenorite" panose="00000500000000000000" pitchFamily="2" charset="0"/>
            </a:rPr>
            <a:t>1 offre au niveau de la formation pour adulte</a:t>
          </a:r>
        </a:p>
        <a:p>
          <a:pPr marL="114300" lvl="1" indent="-114300" algn="l" defTabSz="533400">
            <a:lnSpc>
              <a:spcPct val="90000"/>
            </a:lnSpc>
            <a:spcBef>
              <a:spcPct val="0"/>
            </a:spcBef>
            <a:spcAft>
              <a:spcPct val="15000"/>
            </a:spcAft>
            <a:buFont typeface="Arial" panose="020B0604020202020204" pitchFamily="34" charset="0"/>
            <a:buChar char="•"/>
          </a:pPr>
          <a:r>
            <a:rPr lang="fr-BE" sz="1200" b="1" kern="1200">
              <a:latin typeface="Tenorite" panose="00000500000000000000" pitchFamily="2" charset="0"/>
            </a:rPr>
            <a:t>4 nouveaux profils édités au SFMQ</a:t>
          </a:r>
        </a:p>
        <a:p>
          <a:pPr marL="228600" lvl="2" indent="-114300" algn="l" defTabSz="533400">
            <a:lnSpc>
              <a:spcPct val="90000"/>
            </a:lnSpc>
            <a:spcBef>
              <a:spcPct val="0"/>
            </a:spcBef>
            <a:spcAft>
              <a:spcPct val="15000"/>
            </a:spcAft>
            <a:buFont typeface="Arial" panose="020B0604020202020204" pitchFamily="34" charset="0"/>
            <a:buChar char="•"/>
          </a:pPr>
          <a:r>
            <a:rPr lang="fr-BE" sz="1200" b="0" kern="1200">
              <a:latin typeface="Tenorite" panose="00000500000000000000" pitchFamily="2" charset="0"/>
            </a:rPr>
            <a:t>Conducteur de chargeur sur pneus</a:t>
          </a:r>
        </a:p>
        <a:p>
          <a:pPr marL="228600" lvl="2" indent="-114300" algn="l" defTabSz="533400">
            <a:lnSpc>
              <a:spcPct val="90000"/>
            </a:lnSpc>
            <a:spcBef>
              <a:spcPct val="0"/>
            </a:spcBef>
            <a:spcAft>
              <a:spcPct val="15000"/>
            </a:spcAft>
            <a:buFont typeface="Arial" panose="020B0604020202020204" pitchFamily="34" charset="0"/>
            <a:buChar char="•"/>
          </a:pPr>
          <a:r>
            <a:rPr lang="fr-BE" sz="1200" b="0" kern="1200">
              <a:latin typeface="Tenorite" panose="00000500000000000000" pitchFamily="2" charset="0"/>
            </a:rPr>
            <a:t>Conducteur de pelle hydraulique</a:t>
          </a:r>
        </a:p>
        <a:p>
          <a:pPr marL="228600" lvl="2" indent="-114300" algn="l" defTabSz="533400">
            <a:lnSpc>
              <a:spcPct val="90000"/>
            </a:lnSpc>
            <a:spcBef>
              <a:spcPct val="0"/>
            </a:spcBef>
            <a:spcAft>
              <a:spcPct val="15000"/>
            </a:spcAft>
            <a:buFont typeface="Arial" panose="020B0604020202020204" pitchFamily="34" charset="0"/>
            <a:buChar char="•"/>
          </a:pPr>
          <a:r>
            <a:rPr lang="fr-BE" sz="1200" b="0" kern="1200">
              <a:latin typeface="Tenorite" panose="00000500000000000000" pitchFamily="2" charset="0"/>
            </a:rPr>
            <a:t>Conducteur de pousseur-bouteur</a:t>
          </a:r>
        </a:p>
        <a:p>
          <a:pPr marL="228600" lvl="2" indent="-114300" algn="l" defTabSz="533400">
            <a:lnSpc>
              <a:spcPct val="90000"/>
            </a:lnSpc>
            <a:spcBef>
              <a:spcPct val="0"/>
            </a:spcBef>
            <a:spcAft>
              <a:spcPct val="15000"/>
            </a:spcAft>
            <a:buFont typeface="Arial" panose="020B0604020202020204" pitchFamily="34" charset="0"/>
            <a:buChar char="•"/>
          </a:pPr>
          <a:r>
            <a:rPr lang="fr-BE" sz="1200" b="0" kern="1200">
              <a:latin typeface="Tenorite" panose="00000500000000000000" pitchFamily="2" charset="0"/>
            </a:rPr>
            <a:t>Conducteur de tombereau</a:t>
          </a:r>
        </a:p>
      </dsp:txBody>
      <dsp:txXfrm>
        <a:off x="0" y="1948102"/>
        <a:ext cx="6427291" cy="1786050"/>
      </dsp:txXfrm>
    </dsp:sp>
    <dsp:sp modelId="{7F47EDFF-66C8-4231-B9AA-A969EA7516FD}">
      <dsp:nvSpPr>
        <dsp:cNvPr id="0" name=""/>
        <dsp:cNvSpPr/>
      </dsp:nvSpPr>
      <dsp:spPr>
        <a:xfrm>
          <a:off x="321364" y="1815262"/>
          <a:ext cx="4499104" cy="265680"/>
        </a:xfrm>
        <a:prstGeom prst="rect">
          <a:avLst/>
        </a:prstGeom>
        <a:solidFill>
          <a:schemeClr val="accent5">
            <a:hueOff val="-9981745"/>
            <a:satOff val="-15454"/>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Enseignement &amp; Formation</a:t>
          </a:r>
        </a:p>
      </dsp:txBody>
      <dsp:txXfrm>
        <a:off x="321364" y="1815262"/>
        <a:ext cx="4499104" cy="26568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79D53C-CFEC-4B9A-89A2-56662B485ADA}">
      <dsp:nvSpPr>
        <dsp:cNvPr id="0" name=""/>
        <dsp:cNvSpPr/>
      </dsp:nvSpPr>
      <dsp:spPr>
        <a:xfrm>
          <a:off x="0" y="249329"/>
          <a:ext cx="6427291" cy="756000"/>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312420" rIns="498829" bIns="85344" numCol="1" spcCol="1270" anchor="t" anchorCtr="0">
          <a:noAutofit/>
        </a:bodyPr>
        <a:lstStyle/>
        <a:p>
          <a:pPr marL="114300" lvl="1" indent="-114300" algn="l" defTabSz="533400">
            <a:lnSpc>
              <a:spcPct val="90000"/>
            </a:lnSpc>
            <a:spcBef>
              <a:spcPct val="0"/>
            </a:spcBef>
            <a:spcAft>
              <a:spcPct val="15000"/>
            </a:spcAft>
            <a:buChar char="•"/>
          </a:pPr>
          <a:r>
            <a:rPr lang="fr-BE" sz="1200" kern="1200">
              <a:latin typeface="Tenorite" panose="00000500000000000000" pitchFamily="2" charset="0"/>
            </a:rPr>
            <a:t>6 opportunités d’emploi pour le métier</a:t>
          </a:r>
          <a:endParaRPr lang="fr-BE" sz="1200" b="0" kern="1200">
            <a:latin typeface="Tenorite" panose="00000500000000000000" pitchFamily="2" charset="0"/>
          </a:endParaRPr>
        </a:p>
        <a:p>
          <a:pPr marL="114300" lvl="1" indent="-114300" algn="l" defTabSz="533400">
            <a:lnSpc>
              <a:spcPct val="90000"/>
            </a:lnSpc>
            <a:spcBef>
              <a:spcPct val="0"/>
            </a:spcBef>
            <a:spcAft>
              <a:spcPct val="15000"/>
            </a:spcAft>
            <a:buChar char="•"/>
          </a:pPr>
          <a:r>
            <a:rPr lang="fr-BE" sz="1200" b="0" kern="1200">
              <a:latin typeface="Tenorite" panose="00000500000000000000" pitchFamily="2" charset="0"/>
            </a:rPr>
            <a:t>Baisse des opportunités d’emploi gérées par Le Forem (10 OE publiées en 2021) </a:t>
          </a:r>
        </a:p>
      </dsp:txBody>
      <dsp:txXfrm>
        <a:off x="0" y="249329"/>
        <a:ext cx="6427291" cy="756000"/>
      </dsp:txXfrm>
    </dsp:sp>
    <dsp:sp modelId="{5BBD3919-B024-4F7B-9EE2-573171197B7C}">
      <dsp:nvSpPr>
        <dsp:cNvPr id="0" name=""/>
        <dsp:cNvSpPr/>
      </dsp:nvSpPr>
      <dsp:spPr>
        <a:xfrm>
          <a:off x="320178" y="54794"/>
          <a:ext cx="4499104" cy="442800"/>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Opportunités d’emploi (Janvier 2022 à octobre 2022) </a:t>
          </a:r>
        </a:p>
      </dsp:txBody>
      <dsp:txXfrm>
        <a:off x="320178" y="54794"/>
        <a:ext cx="4499104" cy="442800"/>
      </dsp:txXfrm>
    </dsp:sp>
    <dsp:sp modelId="{F52CB099-74EB-4255-8B6D-8B4A4049E4A7}">
      <dsp:nvSpPr>
        <dsp:cNvPr id="0" name=""/>
        <dsp:cNvSpPr/>
      </dsp:nvSpPr>
      <dsp:spPr>
        <a:xfrm>
          <a:off x="0" y="1307729"/>
          <a:ext cx="6427291" cy="756000"/>
        </a:xfrm>
        <a:prstGeom prst="rect">
          <a:avLst/>
        </a:prstGeom>
        <a:solidFill>
          <a:schemeClr val="lt1">
            <a:alpha val="90000"/>
            <a:hueOff val="0"/>
            <a:satOff val="0"/>
            <a:lumOff val="0"/>
            <a:alphaOff val="0"/>
          </a:schemeClr>
        </a:solidFill>
        <a:ln w="12700" cap="flat" cmpd="sng" algn="ctr">
          <a:solidFill>
            <a:schemeClr val="accent5">
              <a:hueOff val="-4990872"/>
              <a:satOff val="-7727"/>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312420" rIns="498829" bIns="85344" numCol="1" spcCol="1270" anchor="t" anchorCtr="0">
          <a:noAutofit/>
        </a:bodyPr>
        <a:lstStyle/>
        <a:p>
          <a:pPr marL="114300" lvl="1" indent="-114300" algn="l" defTabSz="533400">
            <a:lnSpc>
              <a:spcPct val="90000"/>
            </a:lnSpc>
            <a:spcBef>
              <a:spcPct val="0"/>
            </a:spcBef>
            <a:spcAft>
              <a:spcPct val="15000"/>
            </a:spcAft>
            <a:buChar char="•"/>
          </a:pPr>
          <a:r>
            <a:rPr lang="fr-BE" sz="1200" b="0" kern="1200">
              <a:latin typeface="Tenorite" panose="00000500000000000000" pitchFamily="2" charset="0"/>
            </a:rPr>
            <a:t>Métier critique 2023 en Wallonie</a:t>
          </a:r>
        </a:p>
        <a:p>
          <a:pPr marL="114300" lvl="1" indent="-114300" algn="l" defTabSz="533400">
            <a:lnSpc>
              <a:spcPct val="90000"/>
            </a:lnSpc>
            <a:spcBef>
              <a:spcPct val="0"/>
            </a:spcBef>
            <a:spcAft>
              <a:spcPct val="15000"/>
            </a:spcAft>
            <a:buChar char="•"/>
          </a:pPr>
          <a:r>
            <a:rPr lang="fr-BE" sz="1200" b="0" kern="1200">
              <a:latin typeface="Tenorite" panose="00000500000000000000" pitchFamily="2" charset="0"/>
            </a:rPr>
            <a:t>Métier porteur sur le marché de l’emploi wallon 2022</a:t>
          </a:r>
        </a:p>
      </dsp:txBody>
      <dsp:txXfrm>
        <a:off x="0" y="1307729"/>
        <a:ext cx="6427291" cy="756000"/>
      </dsp:txXfrm>
    </dsp:sp>
    <dsp:sp modelId="{28EA0969-EACA-4ADB-9D89-FDA808C66823}">
      <dsp:nvSpPr>
        <dsp:cNvPr id="0" name=""/>
        <dsp:cNvSpPr/>
      </dsp:nvSpPr>
      <dsp:spPr>
        <a:xfrm>
          <a:off x="320178" y="1103519"/>
          <a:ext cx="4499104" cy="442800"/>
        </a:xfrm>
        <a:prstGeom prst="rect">
          <a:avLst/>
        </a:prstGeom>
        <a:solidFill>
          <a:schemeClr val="accent5">
            <a:hueOff val="-4990872"/>
            <a:satOff val="-7727"/>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Tension marché du travail</a:t>
          </a:r>
        </a:p>
      </dsp:txBody>
      <dsp:txXfrm>
        <a:off x="320178" y="1103519"/>
        <a:ext cx="4499104" cy="442800"/>
      </dsp:txXfrm>
    </dsp:sp>
    <dsp:sp modelId="{5EB2F8B5-CA3F-4EBA-B566-21BA56026645}">
      <dsp:nvSpPr>
        <dsp:cNvPr id="0" name=""/>
        <dsp:cNvSpPr/>
      </dsp:nvSpPr>
      <dsp:spPr>
        <a:xfrm>
          <a:off x="0" y="2366129"/>
          <a:ext cx="6427291" cy="1346625"/>
        </a:xfrm>
        <a:prstGeom prst="rect">
          <a:avLst/>
        </a:prstGeom>
        <a:solidFill>
          <a:schemeClr val="lt1">
            <a:alpha val="90000"/>
            <a:hueOff val="0"/>
            <a:satOff val="0"/>
            <a:lumOff val="0"/>
            <a:alphaOff val="0"/>
          </a:schemeClr>
        </a:solidFill>
        <a:ln w="12700" cap="flat" cmpd="sng" algn="ctr">
          <a:solidFill>
            <a:schemeClr val="accent5">
              <a:hueOff val="-9981745"/>
              <a:satOff val="-15454"/>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312420" rIns="498829" bIns="85344" numCol="1" spcCol="1270" anchor="t" anchorCtr="0">
          <a:noAutofit/>
        </a:bodyPr>
        <a:lstStyle/>
        <a:p>
          <a:pPr marL="114300" lvl="1" indent="-114300" algn="l" defTabSz="533400">
            <a:lnSpc>
              <a:spcPct val="90000"/>
            </a:lnSpc>
            <a:spcBef>
              <a:spcPct val="0"/>
            </a:spcBef>
            <a:spcAft>
              <a:spcPct val="15000"/>
            </a:spcAft>
            <a:buFont typeface="Arial" panose="020B0604020202020204" pitchFamily="34" charset="0"/>
            <a:buChar char="•"/>
          </a:pPr>
          <a:r>
            <a:rPr lang="fr-BE" sz="1200" b="0" kern="1200">
              <a:latin typeface="Tenorite" panose="00000500000000000000" pitchFamily="2" charset="0"/>
            </a:rPr>
            <a:t>Enseignement</a:t>
          </a:r>
        </a:p>
        <a:p>
          <a:pPr marL="228600" lvl="2" indent="-114300" algn="l" defTabSz="533400">
            <a:lnSpc>
              <a:spcPct val="90000"/>
            </a:lnSpc>
            <a:spcBef>
              <a:spcPct val="0"/>
            </a:spcBef>
            <a:spcAft>
              <a:spcPct val="15000"/>
            </a:spcAft>
            <a:buFont typeface="Arial" panose="020B0604020202020204" pitchFamily="34" charset="0"/>
            <a:buChar char="•"/>
          </a:pPr>
          <a:r>
            <a:rPr lang="fr-BE" sz="1200" b="0" kern="1200" dirty="0">
              <a:latin typeface="Tenorite" panose="00000500000000000000" pitchFamily="2" charset="0"/>
            </a:rPr>
            <a:t>Ouverture d’une 7</a:t>
          </a:r>
          <a:r>
            <a:rPr lang="fr-BE" sz="1200" b="0" kern="1200" baseline="30000" dirty="0">
              <a:latin typeface="Tenorite" panose="00000500000000000000" pitchFamily="2" charset="0"/>
            </a:rPr>
            <a:t>ème</a:t>
          </a:r>
          <a:r>
            <a:rPr lang="fr-BE" sz="1200" b="0" kern="1200" dirty="0">
              <a:latin typeface="Tenorite" panose="00000500000000000000" pitchFamily="2" charset="0"/>
            </a:rPr>
            <a:t> dans le PE</a:t>
          </a:r>
        </a:p>
        <a:p>
          <a:pPr marL="228600" lvl="2" indent="-114300" algn="l" defTabSz="533400">
            <a:lnSpc>
              <a:spcPct val="90000"/>
            </a:lnSpc>
            <a:spcBef>
              <a:spcPct val="0"/>
            </a:spcBef>
            <a:spcAft>
              <a:spcPct val="15000"/>
            </a:spcAft>
            <a:buFont typeface="Arial" panose="020B0604020202020204" pitchFamily="34" charset="0"/>
            <a:buChar char="•"/>
          </a:pPr>
          <a:r>
            <a:rPr lang="fr-BE" sz="1200" b="0" kern="1200">
              <a:latin typeface="Tenorite" panose="00000500000000000000" pitchFamily="2" charset="0"/>
            </a:rPr>
            <a:t>Perte d’une filière en alternance</a:t>
          </a:r>
        </a:p>
        <a:p>
          <a:pPr marL="114300" lvl="1" indent="-114300" algn="l" defTabSz="533400">
            <a:lnSpc>
              <a:spcPct val="90000"/>
            </a:lnSpc>
            <a:spcBef>
              <a:spcPct val="0"/>
            </a:spcBef>
            <a:spcAft>
              <a:spcPct val="15000"/>
            </a:spcAft>
            <a:buFont typeface="Arial" panose="020B0604020202020204" pitchFamily="34" charset="0"/>
            <a:buChar char="•"/>
          </a:pPr>
          <a:r>
            <a:rPr lang="fr-BE" sz="1200" b="0" kern="1200">
              <a:latin typeface="Tenorite" panose="00000500000000000000" pitchFamily="2" charset="0"/>
            </a:rPr>
            <a:t>Nouvelles filières à l’IFAPME</a:t>
          </a:r>
        </a:p>
        <a:p>
          <a:pPr marL="114300" lvl="1" indent="-114300" algn="l" defTabSz="533400">
            <a:lnSpc>
              <a:spcPct val="90000"/>
            </a:lnSpc>
            <a:spcBef>
              <a:spcPct val="0"/>
            </a:spcBef>
            <a:spcAft>
              <a:spcPct val="15000"/>
            </a:spcAft>
            <a:buFont typeface="Arial" panose="020B0604020202020204" pitchFamily="34" charset="0"/>
            <a:buChar char="•"/>
          </a:pPr>
          <a:r>
            <a:rPr lang="fr-BE" sz="1200" b="0" kern="1200">
              <a:latin typeface="Tenorite" panose="00000500000000000000" pitchFamily="2" charset="0"/>
            </a:rPr>
            <a:t>Production profil SFMQ : 2018</a:t>
          </a:r>
        </a:p>
      </dsp:txBody>
      <dsp:txXfrm>
        <a:off x="0" y="2366129"/>
        <a:ext cx="6427291" cy="1346625"/>
      </dsp:txXfrm>
    </dsp:sp>
    <dsp:sp modelId="{7F47EDFF-66C8-4231-B9AA-A969EA7516FD}">
      <dsp:nvSpPr>
        <dsp:cNvPr id="0" name=""/>
        <dsp:cNvSpPr/>
      </dsp:nvSpPr>
      <dsp:spPr>
        <a:xfrm>
          <a:off x="321364" y="2144730"/>
          <a:ext cx="4499104" cy="442800"/>
        </a:xfrm>
        <a:prstGeom prst="rect">
          <a:avLst/>
        </a:prstGeom>
        <a:solidFill>
          <a:schemeClr val="accent5">
            <a:hueOff val="-9981745"/>
            <a:satOff val="-15454"/>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Enseignement &amp; Formation</a:t>
          </a:r>
        </a:p>
      </dsp:txBody>
      <dsp:txXfrm>
        <a:off x="321364" y="2144730"/>
        <a:ext cx="4499104" cy="44280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79D53C-CFEC-4B9A-89A2-56662B485ADA}">
      <dsp:nvSpPr>
        <dsp:cNvPr id="0" name=""/>
        <dsp:cNvSpPr/>
      </dsp:nvSpPr>
      <dsp:spPr>
        <a:xfrm>
          <a:off x="0" y="292462"/>
          <a:ext cx="6427291" cy="781200"/>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333248" rIns="498829" bIns="85344" numCol="1" spcCol="1270" anchor="t" anchorCtr="0">
          <a:noAutofit/>
        </a:bodyPr>
        <a:lstStyle/>
        <a:p>
          <a:pPr marL="114300" lvl="1" indent="-114300" algn="l" defTabSz="533400">
            <a:lnSpc>
              <a:spcPct val="90000"/>
            </a:lnSpc>
            <a:spcBef>
              <a:spcPct val="0"/>
            </a:spcBef>
            <a:spcAft>
              <a:spcPct val="15000"/>
            </a:spcAft>
            <a:buChar char="•"/>
          </a:pPr>
          <a:r>
            <a:rPr lang="fr-BE" sz="1200" kern="1200">
              <a:latin typeface="Tenorite" panose="00000500000000000000" pitchFamily="2" charset="0"/>
            </a:rPr>
            <a:t>28 opportunités d’emploi pour le métier</a:t>
          </a:r>
          <a:endParaRPr lang="fr-BE" sz="1200" b="0" kern="1200">
            <a:latin typeface="Tenorite" panose="00000500000000000000" pitchFamily="2" charset="0"/>
          </a:endParaRPr>
        </a:p>
        <a:p>
          <a:pPr marL="114300" lvl="1" indent="-114300" algn="l" defTabSz="533400">
            <a:lnSpc>
              <a:spcPct val="90000"/>
            </a:lnSpc>
            <a:spcBef>
              <a:spcPct val="0"/>
            </a:spcBef>
            <a:spcAft>
              <a:spcPct val="15000"/>
            </a:spcAft>
            <a:buChar char="•"/>
          </a:pPr>
          <a:r>
            <a:rPr lang="fr-BE" sz="1200" b="0" kern="1200">
              <a:latin typeface="Tenorite" panose="00000500000000000000" pitchFamily="2" charset="0"/>
            </a:rPr>
            <a:t>Hausse des opportunités d’emploi gérées par Le Forem (21 OE publiées en 2021) </a:t>
          </a:r>
        </a:p>
      </dsp:txBody>
      <dsp:txXfrm>
        <a:off x="0" y="292462"/>
        <a:ext cx="6427291" cy="781200"/>
      </dsp:txXfrm>
    </dsp:sp>
    <dsp:sp modelId="{5BBD3919-B024-4F7B-9EE2-573171197B7C}">
      <dsp:nvSpPr>
        <dsp:cNvPr id="0" name=""/>
        <dsp:cNvSpPr/>
      </dsp:nvSpPr>
      <dsp:spPr>
        <a:xfrm>
          <a:off x="320178" y="84958"/>
          <a:ext cx="4499104" cy="472320"/>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Opportunités d’emploi (Janvier 2022 à octobre 2022) </a:t>
          </a:r>
        </a:p>
      </dsp:txBody>
      <dsp:txXfrm>
        <a:off x="320178" y="84958"/>
        <a:ext cx="4499104" cy="472320"/>
      </dsp:txXfrm>
    </dsp:sp>
    <dsp:sp modelId="{F52CB099-74EB-4255-8B6D-8B4A4049E4A7}">
      <dsp:nvSpPr>
        <dsp:cNvPr id="0" name=""/>
        <dsp:cNvSpPr/>
      </dsp:nvSpPr>
      <dsp:spPr>
        <a:xfrm>
          <a:off x="0" y="1396222"/>
          <a:ext cx="6427291" cy="781200"/>
        </a:xfrm>
        <a:prstGeom prst="rect">
          <a:avLst/>
        </a:prstGeom>
        <a:solidFill>
          <a:schemeClr val="lt1">
            <a:alpha val="90000"/>
            <a:hueOff val="0"/>
            <a:satOff val="0"/>
            <a:lumOff val="0"/>
            <a:alphaOff val="0"/>
          </a:schemeClr>
        </a:solidFill>
        <a:ln w="12700" cap="flat" cmpd="sng" algn="ctr">
          <a:solidFill>
            <a:schemeClr val="accent5">
              <a:hueOff val="-4990872"/>
              <a:satOff val="-7727"/>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333248" rIns="498829" bIns="85344" numCol="1" spcCol="1270" anchor="t" anchorCtr="0">
          <a:noAutofit/>
        </a:bodyPr>
        <a:lstStyle/>
        <a:p>
          <a:pPr marL="114300" lvl="1" indent="-114300" algn="l" defTabSz="533400">
            <a:lnSpc>
              <a:spcPct val="90000"/>
            </a:lnSpc>
            <a:spcBef>
              <a:spcPct val="0"/>
            </a:spcBef>
            <a:spcAft>
              <a:spcPct val="15000"/>
            </a:spcAft>
            <a:buChar char="•"/>
          </a:pPr>
          <a:r>
            <a:rPr lang="fr-BE" sz="1200" b="0" kern="1200">
              <a:latin typeface="Tenorite" panose="00000500000000000000" pitchFamily="2" charset="0"/>
            </a:rPr>
            <a:t>Métier en pénurie 2023 en Wallonie</a:t>
          </a:r>
        </a:p>
        <a:p>
          <a:pPr marL="114300" lvl="1" indent="-114300" algn="l" defTabSz="533400">
            <a:lnSpc>
              <a:spcPct val="90000"/>
            </a:lnSpc>
            <a:spcBef>
              <a:spcPct val="0"/>
            </a:spcBef>
            <a:spcAft>
              <a:spcPct val="15000"/>
            </a:spcAft>
            <a:buChar char="•"/>
          </a:pPr>
          <a:r>
            <a:rPr lang="fr-BE" sz="1200" b="0" kern="1200">
              <a:latin typeface="Tenorite" panose="00000500000000000000" pitchFamily="2" charset="0"/>
            </a:rPr>
            <a:t>Métier porteur sur le marché de l’emploi wallon 2022</a:t>
          </a:r>
        </a:p>
      </dsp:txBody>
      <dsp:txXfrm>
        <a:off x="0" y="1396222"/>
        <a:ext cx="6427291" cy="781200"/>
      </dsp:txXfrm>
    </dsp:sp>
    <dsp:sp modelId="{28EA0969-EACA-4ADB-9D89-FDA808C66823}">
      <dsp:nvSpPr>
        <dsp:cNvPr id="0" name=""/>
        <dsp:cNvSpPr/>
      </dsp:nvSpPr>
      <dsp:spPr>
        <a:xfrm>
          <a:off x="320178" y="1178397"/>
          <a:ext cx="4499104" cy="472320"/>
        </a:xfrm>
        <a:prstGeom prst="rect">
          <a:avLst/>
        </a:prstGeom>
        <a:solidFill>
          <a:schemeClr val="accent5">
            <a:hueOff val="-4990872"/>
            <a:satOff val="-7727"/>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Tension marché du travail</a:t>
          </a:r>
        </a:p>
      </dsp:txBody>
      <dsp:txXfrm>
        <a:off x="320178" y="1178397"/>
        <a:ext cx="4499104" cy="472320"/>
      </dsp:txXfrm>
    </dsp:sp>
    <dsp:sp modelId="{5EB2F8B5-CA3F-4EBA-B566-21BA56026645}">
      <dsp:nvSpPr>
        <dsp:cNvPr id="0" name=""/>
        <dsp:cNvSpPr/>
      </dsp:nvSpPr>
      <dsp:spPr>
        <a:xfrm>
          <a:off x="0" y="2499982"/>
          <a:ext cx="6427291" cy="1184400"/>
        </a:xfrm>
        <a:prstGeom prst="rect">
          <a:avLst/>
        </a:prstGeom>
        <a:solidFill>
          <a:schemeClr val="lt1">
            <a:alpha val="90000"/>
            <a:hueOff val="0"/>
            <a:satOff val="0"/>
            <a:lumOff val="0"/>
            <a:alphaOff val="0"/>
          </a:schemeClr>
        </a:solidFill>
        <a:ln w="12700" cap="flat" cmpd="sng" algn="ctr">
          <a:solidFill>
            <a:schemeClr val="accent5">
              <a:hueOff val="-9981745"/>
              <a:satOff val="-15454"/>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333248" rIns="498829" bIns="85344" numCol="1" spcCol="1270" anchor="t" anchorCtr="0">
          <a:noAutofit/>
        </a:bodyPr>
        <a:lstStyle/>
        <a:p>
          <a:pPr marL="114300" lvl="1" indent="-114300" algn="l" defTabSz="533400">
            <a:lnSpc>
              <a:spcPct val="90000"/>
            </a:lnSpc>
            <a:spcBef>
              <a:spcPct val="0"/>
            </a:spcBef>
            <a:spcAft>
              <a:spcPct val="15000"/>
            </a:spcAft>
            <a:buFont typeface="Arial" panose="020B0604020202020204" pitchFamily="34" charset="0"/>
            <a:buChar char="•"/>
          </a:pPr>
          <a:r>
            <a:rPr lang="fr-BE" sz="1200" b="1" kern="1200">
              <a:latin typeface="Tenorite" panose="00000500000000000000" pitchFamily="2" charset="0"/>
            </a:rPr>
            <a:t>Enseignement :</a:t>
          </a:r>
          <a:endParaRPr lang="fr-BE" sz="1200" b="0" kern="1200">
            <a:latin typeface="Tenorite" panose="00000500000000000000" pitchFamily="2" charset="0"/>
          </a:endParaRPr>
        </a:p>
        <a:p>
          <a:pPr marL="228600" lvl="2" indent="-114300" algn="l" defTabSz="533400">
            <a:lnSpc>
              <a:spcPct val="90000"/>
            </a:lnSpc>
            <a:spcBef>
              <a:spcPct val="0"/>
            </a:spcBef>
            <a:spcAft>
              <a:spcPct val="15000"/>
            </a:spcAft>
            <a:buFont typeface="Arial" panose="020B0604020202020204" pitchFamily="34" charset="0"/>
            <a:buNone/>
          </a:pPr>
          <a:r>
            <a:rPr lang="fr-BE" sz="1200" b="0" kern="1200">
              <a:latin typeface="Tenorite" panose="00000500000000000000" pitchFamily="2" charset="0"/>
            </a:rPr>
            <a:t>Aucune filière dans le PE, 1 filière en ALT 45</a:t>
          </a:r>
        </a:p>
        <a:p>
          <a:pPr marL="114300" lvl="1" indent="-114300" algn="l" defTabSz="533400">
            <a:lnSpc>
              <a:spcPct val="90000"/>
            </a:lnSpc>
            <a:spcBef>
              <a:spcPct val="0"/>
            </a:spcBef>
            <a:spcAft>
              <a:spcPct val="15000"/>
            </a:spcAft>
            <a:buFont typeface="Arial" panose="020B0604020202020204" pitchFamily="34" charset="0"/>
            <a:buChar char="•"/>
          </a:pPr>
          <a:r>
            <a:rPr lang="fr-BE" sz="1200" b="0" kern="1200" dirty="0">
              <a:latin typeface="Tenorite" panose="00000500000000000000" pitchFamily="2" charset="0"/>
            </a:rPr>
            <a:t>Perte des filière à l’IFAPME</a:t>
          </a:r>
        </a:p>
        <a:p>
          <a:pPr marL="114300" lvl="1" indent="-114300" algn="l" defTabSz="533400">
            <a:lnSpc>
              <a:spcPct val="90000"/>
            </a:lnSpc>
            <a:spcBef>
              <a:spcPct val="0"/>
            </a:spcBef>
            <a:spcAft>
              <a:spcPct val="15000"/>
            </a:spcAft>
            <a:buFont typeface="Arial" panose="020B0604020202020204" pitchFamily="34" charset="0"/>
            <a:buChar char="•"/>
          </a:pPr>
          <a:r>
            <a:rPr lang="fr-BE" sz="1200" b="0" kern="1200">
              <a:latin typeface="Tenorite" panose="00000500000000000000" pitchFamily="2" charset="0"/>
            </a:rPr>
            <a:t>Production profil SFMQ : 2014</a:t>
          </a:r>
        </a:p>
      </dsp:txBody>
      <dsp:txXfrm>
        <a:off x="0" y="2499982"/>
        <a:ext cx="6427291" cy="1184400"/>
      </dsp:txXfrm>
    </dsp:sp>
    <dsp:sp modelId="{7F47EDFF-66C8-4231-B9AA-A969EA7516FD}">
      <dsp:nvSpPr>
        <dsp:cNvPr id="0" name=""/>
        <dsp:cNvSpPr/>
      </dsp:nvSpPr>
      <dsp:spPr>
        <a:xfrm>
          <a:off x="321364" y="2263822"/>
          <a:ext cx="4499104" cy="472320"/>
        </a:xfrm>
        <a:prstGeom prst="rect">
          <a:avLst/>
        </a:prstGeom>
        <a:solidFill>
          <a:schemeClr val="accent5">
            <a:hueOff val="-9981745"/>
            <a:satOff val="-15454"/>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Enseignement &amp; Formation</a:t>
          </a:r>
        </a:p>
      </dsp:txBody>
      <dsp:txXfrm>
        <a:off x="321364" y="2263822"/>
        <a:ext cx="4499104" cy="472320"/>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79D53C-CFEC-4B9A-89A2-56662B485ADA}">
      <dsp:nvSpPr>
        <dsp:cNvPr id="0" name=""/>
        <dsp:cNvSpPr/>
      </dsp:nvSpPr>
      <dsp:spPr>
        <a:xfrm>
          <a:off x="0" y="195532"/>
          <a:ext cx="6427291" cy="869400"/>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249936" rIns="498829" bIns="85344" numCol="1" spcCol="1270" anchor="t" anchorCtr="0">
          <a:noAutofit/>
        </a:bodyPr>
        <a:lstStyle/>
        <a:p>
          <a:pPr marL="114300" lvl="1" indent="-114300" algn="l" defTabSz="533400">
            <a:lnSpc>
              <a:spcPct val="90000"/>
            </a:lnSpc>
            <a:spcBef>
              <a:spcPct val="0"/>
            </a:spcBef>
            <a:spcAft>
              <a:spcPct val="15000"/>
            </a:spcAft>
            <a:buChar char="•"/>
          </a:pPr>
          <a:r>
            <a:rPr lang="fr-BE" sz="1200" kern="1200">
              <a:latin typeface="Tenorite" panose="00000500000000000000" pitchFamily="2" charset="0"/>
            </a:rPr>
            <a:t>1536 opportunités d’emploi pour le métier</a:t>
          </a:r>
          <a:endParaRPr lang="fr-BE" sz="1200" b="0" kern="1200">
            <a:latin typeface="Tenorite" panose="00000500000000000000" pitchFamily="2" charset="0"/>
          </a:endParaRPr>
        </a:p>
        <a:p>
          <a:pPr marL="114300" lvl="1" indent="-114300" algn="l" defTabSz="533400">
            <a:lnSpc>
              <a:spcPct val="90000"/>
            </a:lnSpc>
            <a:spcBef>
              <a:spcPct val="0"/>
            </a:spcBef>
            <a:spcAft>
              <a:spcPct val="15000"/>
            </a:spcAft>
            <a:buChar char="•"/>
          </a:pPr>
          <a:r>
            <a:rPr lang="fr-BE" sz="1200" b="0" kern="1200">
              <a:latin typeface="Tenorite" panose="00000500000000000000" pitchFamily="2" charset="0"/>
            </a:rPr>
            <a:t>Hausse des opportunités d’emploi gérées par Le Forem (1183 OE publiées en 2021) </a:t>
          </a:r>
        </a:p>
      </dsp:txBody>
      <dsp:txXfrm>
        <a:off x="0" y="195532"/>
        <a:ext cx="6427291" cy="869400"/>
      </dsp:txXfrm>
    </dsp:sp>
    <dsp:sp modelId="{5BBD3919-B024-4F7B-9EE2-573171197B7C}">
      <dsp:nvSpPr>
        <dsp:cNvPr id="0" name=""/>
        <dsp:cNvSpPr/>
      </dsp:nvSpPr>
      <dsp:spPr>
        <a:xfrm>
          <a:off x="320178" y="39904"/>
          <a:ext cx="4499104" cy="354240"/>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Opportunités d’emploi (Janvier 2022 à octobre 2022) </a:t>
          </a:r>
        </a:p>
      </dsp:txBody>
      <dsp:txXfrm>
        <a:off x="320178" y="39904"/>
        <a:ext cx="4499104" cy="354240"/>
      </dsp:txXfrm>
    </dsp:sp>
    <dsp:sp modelId="{F52CB099-74EB-4255-8B6D-8B4A4049E4A7}">
      <dsp:nvSpPr>
        <dsp:cNvPr id="0" name=""/>
        <dsp:cNvSpPr/>
      </dsp:nvSpPr>
      <dsp:spPr>
        <a:xfrm>
          <a:off x="0" y="1306852"/>
          <a:ext cx="6427291" cy="699300"/>
        </a:xfrm>
        <a:prstGeom prst="rect">
          <a:avLst/>
        </a:prstGeom>
        <a:solidFill>
          <a:schemeClr val="lt1">
            <a:alpha val="90000"/>
            <a:hueOff val="0"/>
            <a:satOff val="0"/>
            <a:lumOff val="0"/>
            <a:alphaOff val="0"/>
          </a:schemeClr>
        </a:solidFill>
        <a:ln w="12700" cap="flat" cmpd="sng" algn="ctr">
          <a:solidFill>
            <a:schemeClr val="accent5">
              <a:hueOff val="-4990872"/>
              <a:satOff val="-7727"/>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249936" rIns="498829" bIns="85344" numCol="1" spcCol="1270" anchor="t" anchorCtr="0">
          <a:noAutofit/>
        </a:bodyPr>
        <a:lstStyle/>
        <a:p>
          <a:pPr marL="114300" lvl="1" indent="-114300" algn="l" defTabSz="533400">
            <a:lnSpc>
              <a:spcPct val="90000"/>
            </a:lnSpc>
            <a:spcBef>
              <a:spcPct val="0"/>
            </a:spcBef>
            <a:spcAft>
              <a:spcPct val="15000"/>
            </a:spcAft>
            <a:buChar char="•"/>
          </a:pPr>
          <a:r>
            <a:rPr lang="fr-BE" sz="1200" b="0" kern="1200">
              <a:latin typeface="Tenorite" panose="00000500000000000000" pitchFamily="2" charset="0"/>
            </a:rPr>
            <a:t>Métier en pénurie 2023 en Wallonie</a:t>
          </a:r>
        </a:p>
        <a:p>
          <a:pPr marL="114300" lvl="1" indent="-114300" algn="l" defTabSz="533400">
            <a:lnSpc>
              <a:spcPct val="90000"/>
            </a:lnSpc>
            <a:spcBef>
              <a:spcPct val="0"/>
            </a:spcBef>
            <a:spcAft>
              <a:spcPct val="15000"/>
            </a:spcAft>
            <a:buChar char="•"/>
          </a:pPr>
          <a:r>
            <a:rPr lang="fr-BE" sz="1200" b="0" kern="1200">
              <a:latin typeface="Tenorite" panose="00000500000000000000" pitchFamily="2" charset="0"/>
            </a:rPr>
            <a:t>Métier porteur sur le marché de l’emploi wallon 2022</a:t>
          </a:r>
        </a:p>
      </dsp:txBody>
      <dsp:txXfrm>
        <a:off x="0" y="1306852"/>
        <a:ext cx="6427291" cy="699300"/>
      </dsp:txXfrm>
    </dsp:sp>
    <dsp:sp modelId="{28EA0969-EACA-4ADB-9D89-FDA808C66823}">
      <dsp:nvSpPr>
        <dsp:cNvPr id="0" name=""/>
        <dsp:cNvSpPr/>
      </dsp:nvSpPr>
      <dsp:spPr>
        <a:xfrm>
          <a:off x="320178" y="1143484"/>
          <a:ext cx="4499104" cy="354240"/>
        </a:xfrm>
        <a:prstGeom prst="rect">
          <a:avLst/>
        </a:prstGeom>
        <a:solidFill>
          <a:schemeClr val="accent5">
            <a:hueOff val="-4990872"/>
            <a:satOff val="-7727"/>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Tension marché du travail</a:t>
          </a:r>
        </a:p>
      </dsp:txBody>
      <dsp:txXfrm>
        <a:off x="320178" y="1143484"/>
        <a:ext cx="4499104" cy="354240"/>
      </dsp:txXfrm>
    </dsp:sp>
    <dsp:sp modelId="{5EB2F8B5-CA3F-4EBA-B566-21BA56026645}">
      <dsp:nvSpPr>
        <dsp:cNvPr id="0" name=""/>
        <dsp:cNvSpPr/>
      </dsp:nvSpPr>
      <dsp:spPr>
        <a:xfrm>
          <a:off x="0" y="2248072"/>
          <a:ext cx="6427291" cy="1474200"/>
        </a:xfrm>
        <a:prstGeom prst="rect">
          <a:avLst/>
        </a:prstGeom>
        <a:solidFill>
          <a:schemeClr val="lt1">
            <a:alpha val="90000"/>
            <a:hueOff val="0"/>
            <a:satOff val="0"/>
            <a:lumOff val="0"/>
            <a:alphaOff val="0"/>
          </a:schemeClr>
        </a:solidFill>
        <a:ln w="12700" cap="flat" cmpd="sng" algn="ctr">
          <a:solidFill>
            <a:schemeClr val="accent5">
              <a:hueOff val="-9981745"/>
              <a:satOff val="-15454"/>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249936" rIns="498829" bIns="85344" numCol="1" spcCol="1270" anchor="t" anchorCtr="0">
          <a:noAutofit/>
        </a:bodyPr>
        <a:lstStyle/>
        <a:p>
          <a:pPr marL="114300" lvl="1" indent="-114300" algn="l" defTabSz="533400">
            <a:lnSpc>
              <a:spcPct val="90000"/>
            </a:lnSpc>
            <a:spcBef>
              <a:spcPct val="0"/>
            </a:spcBef>
            <a:spcAft>
              <a:spcPct val="15000"/>
            </a:spcAft>
            <a:buFont typeface="Arial" panose="020B0604020202020204" pitchFamily="34" charset="0"/>
            <a:buChar char="•"/>
          </a:pPr>
          <a:r>
            <a:rPr lang="fr-BE" sz="1200" b="0" kern="1200">
              <a:latin typeface="Tenorite" panose="00000500000000000000" pitchFamily="2" charset="0"/>
            </a:rPr>
            <a:t>Enseignement : </a:t>
          </a:r>
        </a:p>
        <a:p>
          <a:pPr marL="228600" lvl="2" indent="-114300" algn="l" defTabSz="533400">
            <a:lnSpc>
              <a:spcPct val="90000"/>
            </a:lnSpc>
            <a:spcBef>
              <a:spcPct val="0"/>
            </a:spcBef>
            <a:spcAft>
              <a:spcPct val="15000"/>
            </a:spcAft>
            <a:buFont typeface="Arial" panose="020B0604020202020204" pitchFamily="34" charset="0"/>
            <a:buChar char="•"/>
          </a:pPr>
          <a:r>
            <a:rPr lang="fr-BE" sz="1200" b="0" kern="1200">
              <a:latin typeface="Tenorite" panose="00000500000000000000" pitchFamily="2" charset="0"/>
            </a:rPr>
            <a:t>6 filières de d’enseignement en difficulté de recrutement</a:t>
          </a:r>
        </a:p>
        <a:p>
          <a:pPr marL="114300" lvl="1" indent="-114300" algn="l" defTabSz="533400">
            <a:lnSpc>
              <a:spcPct val="90000"/>
            </a:lnSpc>
            <a:spcBef>
              <a:spcPct val="0"/>
            </a:spcBef>
            <a:spcAft>
              <a:spcPct val="15000"/>
            </a:spcAft>
            <a:buFont typeface="Arial" panose="020B0604020202020204" pitchFamily="34" charset="0"/>
            <a:buChar char="•"/>
          </a:pPr>
          <a:r>
            <a:rPr lang="fr-BE" sz="1200" b="0" kern="1200">
              <a:latin typeface="Tenorite" panose="00000500000000000000" pitchFamily="2" charset="0"/>
            </a:rPr>
            <a:t>Ouverture d’une nouvelle filière à l’IFAPME (site de Braine-le-Comte)</a:t>
          </a:r>
        </a:p>
        <a:p>
          <a:pPr marL="114300" lvl="1" indent="-114300" algn="l" defTabSz="533400">
            <a:lnSpc>
              <a:spcPct val="90000"/>
            </a:lnSpc>
            <a:spcBef>
              <a:spcPct val="0"/>
            </a:spcBef>
            <a:spcAft>
              <a:spcPct val="15000"/>
            </a:spcAft>
            <a:buFont typeface="Arial" panose="020B0604020202020204" pitchFamily="34" charset="0"/>
            <a:buChar char="•"/>
          </a:pPr>
          <a:r>
            <a:rPr lang="fr-BE" sz="1200" b="0" kern="1200">
              <a:latin typeface="Tenorite" panose="00000500000000000000" pitchFamily="2" charset="0"/>
            </a:rPr>
            <a:t>Nouvelle offre en domotique au CDC Environnement</a:t>
          </a:r>
        </a:p>
        <a:p>
          <a:pPr marL="114300" lvl="1" indent="-114300" algn="l" defTabSz="533400">
            <a:lnSpc>
              <a:spcPct val="90000"/>
            </a:lnSpc>
            <a:spcBef>
              <a:spcPct val="0"/>
            </a:spcBef>
            <a:spcAft>
              <a:spcPct val="15000"/>
            </a:spcAft>
            <a:buFont typeface="Arial" panose="020B0604020202020204" pitchFamily="34" charset="0"/>
            <a:buChar char="•"/>
          </a:pPr>
          <a:r>
            <a:rPr lang="fr-BE" sz="1200" b="0" kern="1200">
              <a:latin typeface="Tenorite" panose="00000500000000000000" pitchFamily="2" charset="0"/>
            </a:rPr>
            <a:t>Production profil SFMQ : 2014</a:t>
          </a:r>
        </a:p>
        <a:p>
          <a:pPr marL="228600" lvl="2" indent="-114300" algn="l" defTabSz="533400">
            <a:lnSpc>
              <a:spcPct val="90000"/>
            </a:lnSpc>
            <a:spcBef>
              <a:spcPct val="0"/>
            </a:spcBef>
            <a:spcAft>
              <a:spcPct val="15000"/>
            </a:spcAft>
            <a:buFont typeface="Arial" panose="020B0604020202020204" pitchFamily="34" charset="0"/>
            <a:buNone/>
          </a:pPr>
          <a:endParaRPr lang="fr-BE" sz="1200" b="0" kern="1200">
            <a:latin typeface="Tenorite" panose="00000500000000000000" pitchFamily="2" charset="0"/>
          </a:endParaRPr>
        </a:p>
      </dsp:txBody>
      <dsp:txXfrm>
        <a:off x="0" y="2248072"/>
        <a:ext cx="6427291" cy="1474200"/>
      </dsp:txXfrm>
    </dsp:sp>
    <dsp:sp modelId="{7F47EDFF-66C8-4231-B9AA-A969EA7516FD}">
      <dsp:nvSpPr>
        <dsp:cNvPr id="0" name=""/>
        <dsp:cNvSpPr/>
      </dsp:nvSpPr>
      <dsp:spPr>
        <a:xfrm>
          <a:off x="321364" y="2070952"/>
          <a:ext cx="4499104" cy="354240"/>
        </a:xfrm>
        <a:prstGeom prst="rect">
          <a:avLst/>
        </a:prstGeom>
        <a:solidFill>
          <a:schemeClr val="accent5">
            <a:hueOff val="-9981745"/>
            <a:satOff val="-15454"/>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Enseignement &amp; Formation</a:t>
          </a:r>
        </a:p>
      </dsp:txBody>
      <dsp:txXfrm>
        <a:off x="321364" y="2070952"/>
        <a:ext cx="4499104" cy="354240"/>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79D53C-CFEC-4B9A-89A2-56662B485ADA}">
      <dsp:nvSpPr>
        <dsp:cNvPr id="0" name=""/>
        <dsp:cNvSpPr/>
      </dsp:nvSpPr>
      <dsp:spPr>
        <a:xfrm>
          <a:off x="0" y="195532"/>
          <a:ext cx="6427291" cy="869400"/>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249936" rIns="498829" bIns="85344" numCol="1" spcCol="1270" anchor="t" anchorCtr="0">
          <a:noAutofit/>
        </a:bodyPr>
        <a:lstStyle/>
        <a:p>
          <a:pPr marL="114300" lvl="1" indent="-114300" algn="l" defTabSz="533400">
            <a:lnSpc>
              <a:spcPct val="90000"/>
            </a:lnSpc>
            <a:spcBef>
              <a:spcPct val="0"/>
            </a:spcBef>
            <a:spcAft>
              <a:spcPct val="15000"/>
            </a:spcAft>
            <a:buChar char="•"/>
          </a:pPr>
          <a:r>
            <a:rPr lang="fr-BE" sz="1200" kern="1200">
              <a:latin typeface="Tenorite" panose="00000500000000000000" pitchFamily="2" charset="0"/>
            </a:rPr>
            <a:t>197 opportunités d’emploi pour le métier</a:t>
          </a:r>
          <a:endParaRPr lang="fr-BE" sz="1200" b="0" kern="1200">
            <a:latin typeface="Tenorite" panose="00000500000000000000" pitchFamily="2" charset="0"/>
          </a:endParaRPr>
        </a:p>
        <a:p>
          <a:pPr marL="114300" lvl="1" indent="-114300" algn="l" defTabSz="533400">
            <a:lnSpc>
              <a:spcPct val="90000"/>
            </a:lnSpc>
            <a:spcBef>
              <a:spcPct val="0"/>
            </a:spcBef>
            <a:spcAft>
              <a:spcPct val="15000"/>
            </a:spcAft>
            <a:buChar char="•"/>
          </a:pPr>
          <a:r>
            <a:rPr lang="fr-BE" sz="1200" b="0" kern="1200">
              <a:latin typeface="Tenorite" panose="00000500000000000000" pitchFamily="2" charset="0"/>
            </a:rPr>
            <a:t>Hausse des opportunités d’emploi gérées par Le Forem (165 OE publiées en 2021) </a:t>
          </a:r>
        </a:p>
      </dsp:txBody>
      <dsp:txXfrm>
        <a:off x="0" y="195532"/>
        <a:ext cx="6427291" cy="869400"/>
      </dsp:txXfrm>
    </dsp:sp>
    <dsp:sp modelId="{5BBD3919-B024-4F7B-9EE2-573171197B7C}">
      <dsp:nvSpPr>
        <dsp:cNvPr id="0" name=""/>
        <dsp:cNvSpPr/>
      </dsp:nvSpPr>
      <dsp:spPr>
        <a:xfrm>
          <a:off x="320178" y="39904"/>
          <a:ext cx="4499104" cy="354240"/>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Opportunités d’emploi (Janvier 2022 à octobre 2022) </a:t>
          </a:r>
        </a:p>
      </dsp:txBody>
      <dsp:txXfrm>
        <a:off x="320178" y="39904"/>
        <a:ext cx="4499104" cy="354240"/>
      </dsp:txXfrm>
    </dsp:sp>
    <dsp:sp modelId="{F52CB099-74EB-4255-8B6D-8B4A4049E4A7}">
      <dsp:nvSpPr>
        <dsp:cNvPr id="0" name=""/>
        <dsp:cNvSpPr/>
      </dsp:nvSpPr>
      <dsp:spPr>
        <a:xfrm>
          <a:off x="0" y="1300478"/>
          <a:ext cx="6427291" cy="699300"/>
        </a:xfrm>
        <a:prstGeom prst="rect">
          <a:avLst/>
        </a:prstGeom>
        <a:solidFill>
          <a:schemeClr val="lt1">
            <a:alpha val="90000"/>
            <a:hueOff val="0"/>
            <a:satOff val="0"/>
            <a:lumOff val="0"/>
            <a:alphaOff val="0"/>
          </a:schemeClr>
        </a:solidFill>
        <a:ln w="12700" cap="flat" cmpd="sng" algn="ctr">
          <a:solidFill>
            <a:schemeClr val="accent5">
              <a:hueOff val="-4990872"/>
              <a:satOff val="-7727"/>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249936" rIns="498829" bIns="85344" numCol="1" spcCol="1270" anchor="t" anchorCtr="0">
          <a:noAutofit/>
        </a:bodyPr>
        <a:lstStyle/>
        <a:p>
          <a:pPr marL="114300" lvl="1" indent="-114300" algn="l" defTabSz="533400">
            <a:lnSpc>
              <a:spcPct val="90000"/>
            </a:lnSpc>
            <a:spcBef>
              <a:spcPct val="0"/>
            </a:spcBef>
            <a:spcAft>
              <a:spcPct val="15000"/>
            </a:spcAft>
            <a:buChar char="•"/>
          </a:pPr>
          <a:r>
            <a:rPr lang="fr-BE" sz="1200" b="0" kern="1200">
              <a:latin typeface="Tenorite" panose="00000500000000000000" pitchFamily="2" charset="0"/>
            </a:rPr>
            <a:t>Métier en pénurie 2023 en Wallonie</a:t>
          </a:r>
        </a:p>
        <a:p>
          <a:pPr marL="114300" lvl="1" indent="-114300" algn="l" defTabSz="533400">
            <a:lnSpc>
              <a:spcPct val="90000"/>
            </a:lnSpc>
            <a:spcBef>
              <a:spcPct val="0"/>
            </a:spcBef>
            <a:spcAft>
              <a:spcPct val="15000"/>
            </a:spcAft>
            <a:buChar char="•"/>
          </a:pPr>
          <a:r>
            <a:rPr lang="fr-BE" sz="1200" b="0" kern="1200">
              <a:latin typeface="Tenorite" panose="00000500000000000000" pitchFamily="2" charset="0"/>
            </a:rPr>
            <a:t>Métier porteur sur le marché de l’emploi wallon 2022</a:t>
          </a:r>
        </a:p>
      </dsp:txBody>
      <dsp:txXfrm>
        <a:off x="0" y="1300478"/>
        <a:ext cx="6427291" cy="699300"/>
      </dsp:txXfrm>
    </dsp:sp>
    <dsp:sp modelId="{28EA0969-EACA-4ADB-9D89-FDA808C66823}">
      <dsp:nvSpPr>
        <dsp:cNvPr id="0" name=""/>
        <dsp:cNvSpPr/>
      </dsp:nvSpPr>
      <dsp:spPr>
        <a:xfrm>
          <a:off x="320178" y="1143484"/>
          <a:ext cx="4499104" cy="354240"/>
        </a:xfrm>
        <a:prstGeom prst="rect">
          <a:avLst/>
        </a:prstGeom>
        <a:solidFill>
          <a:schemeClr val="accent5">
            <a:hueOff val="-4990872"/>
            <a:satOff val="-7727"/>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Tension marché du travail</a:t>
          </a:r>
        </a:p>
      </dsp:txBody>
      <dsp:txXfrm>
        <a:off x="320178" y="1143484"/>
        <a:ext cx="4499104" cy="354240"/>
      </dsp:txXfrm>
    </dsp:sp>
    <dsp:sp modelId="{5EB2F8B5-CA3F-4EBA-B566-21BA56026645}">
      <dsp:nvSpPr>
        <dsp:cNvPr id="0" name=""/>
        <dsp:cNvSpPr/>
      </dsp:nvSpPr>
      <dsp:spPr>
        <a:xfrm>
          <a:off x="0" y="2248072"/>
          <a:ext cx="6427291" cy="1474200"/>
        </a:xfrm>
        <a:prstGeom prst="rect">
          <a:avLst/>
        </a:prstGeom>
        <a:solidFill>
          <a:schemeClr val="lt1">
            <a:alpha val="90000"/>
            <a:hueOff val="0"/>
            <a:satOff val="0"/>
            <a:lumOff val="0"/>
            <a:alphaOff val="0"/>
          </a:schemeClr>
        </a:solidFill>
        <a:ln w="12700" cap="flat" cmpd="sng" algn="ctr">
          <a:solidFill>
            <a:schemeClr val="accent5">
              <a:hueOff val="-9981745"/>
              <a:satOff val="-15454"/>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249936" rIns="498829" bIns="85344" numCol="1" spcCol="1270" anchor="t" anchorCtr="0">
          <a:noAutofit/>
        </a:bodyPr>
        <a:lstStyle/>
        <a:p>
          <a:pPr marL="114300" lvl="1" indent="-114300" algn="l" defTabSz="533400">
            <a:lnSpc>
              <a:spcPct val="90000"/>
            </a:lnSpc>
            <a:spcBef>
              <a:spcPct val="0"/>
            </a:spcBef>
            <a:spcAft>
              <a:spcPct val="15000"/>
            </a:spcAft>
            <a:buFont typeface="Arial" panose="020B0604020202020204" pitchFamily="34" charset="0"/>
            <a:buChar char="•"/>
          </a:pPr>
          <a:r>
            <a:rPr lang="fr-BE" sz="1200" b="1" kern="1200">
              <a:latin typeface="Tenorite" panose="00000500000000000000" pitchFamily="2" charset="0"/>
            </a:rPr>
            <a:t>Enseignement</a:t>
          </a:r>
        </a:p>
        <a:p>
          <a:pPr marL="228600" lvl="2" indent="-114300" algn="l" defTabSz="533400">
            <a:lnSpc>
              <a:spcPct val="90000"/>
            </a:lnSpc>
            <a:spcBef>
              <a:spcPct val="0"/>
            </a:spcBef>
            <a:spcAft>
              <a:spcPct val="15000"/>
            </a:spcAft>
            <a:buFont typeface="Arial" panose="020B0604020202020204" pitchFamily="34" charset="0"/>
            <a:buChar char="•"/>
          </a:pPr>
          <a:r>
            <a:rPr lang="fr-BE" sz="1200" b="1" kern="1200">
              <a:latin typeface="Tenorite" panose="00000500000000000000" pitchFamily="2" charset="0"/>
            </a:rPr>
            <a:t>3 filières de l’enseignement en difficulté de recrutement</a:t>
          </a:r>
        </a:p>
        <a:p>
          <a:pPr marL="114300" lvl="1" indent="-114300" algn="l" defTabSz="533400">
            <a:lnSpc>
              <a:spcPct val="90000"/>
            </a:lnSpc>
            <a:spcBef>
              <a:spcPct val="0"/>
            </a:spcBef>
            <a:spcAft>
              <a:spcPct val="15000"/>
            </a:spcAft>
            <a:buFont typeface="Arial" panose="020B0604020202020204" pitchFamily="34" charset="0"/>
            <a:buChar char="•"/>
          </a:pPr>
          <a:r>
            <a:rPr lang="fr-BE" sz="1200" b="0" kern="1200">
              <a:latin typeface="Tenorite" panose="00000500000000000000" pitchFamily="2" charset="0"/>
            </a:rPr>
            <a:t>Perte d’une filière à l’IFAPME</a:t>
          </a:r>
        </a:p>
        <a:p>
          <a:pPr marL="114300" lvl="1" indent="-114300" algn="l" defTabSz="533400">
            <a:lnSpc>
              <a:spcPct val="90000"/>
            </a:lnSpc>
            <a:spcBef>
              <a:spcPct val="0"/>
            </a:spcBef>
            <a:spcAft>
              <a:spcPct val="15000"/>
            </a:spcAft>
            <a:buFont typeface="Arial" panose="020B0604020202020204" pitchFamily="34" charset="0"/>
            <a:buChar char="•"/>
          </a:pPr>
          <a:r>
            <a:rPr lang="fr-BE" sz="1200" b="0" kern="1200">
              <a:latin typeface="Tenorite" panose="00000500000000000000" pitchFamily="2" charset="0"/>
            </a:rPr>
            <a:t>Nouvelles offres au CDC Environnement</a:t>
          </a:r>
        </a:p>
        <a:p>
          <a:pPr marL="114300" lvl="1" indent="-114300" algn="l" defTabSz="533400">
            <a:lnSpc>
              <a:spcPct val="90000"/>
            </a:lnSpc>
            <a:spcBef>
              <a:spcPct val="0"/>
            </a:spcBef>
            <a:spcAft>
              <a:spcPct val="15000"/>
            </a:spcAft>
            <a:buFont typeface="Arial" panose="020B0604020202020204" pitchFamily="34" charset="0"/>
            <a:buChar char="•"/>
          </a:pPr>
          <a:r>
            <a:rPr lang="fr-BE" sz="1200" b="0" kern="1200">
              <a:latin typeface="Tenorite" panose="00000500000000000000" pitchFamily="2" charset="0"/>
            </a:rPr>
            <a:t>Production profil SFMQ : 2021</a:t>
          </a:r>
        </a:p>
        <a:p>
          <a:pPr marL="228600" lvl="2" indent="-114300" algn="l" defTabSz="533400">
            <a:lnSpc>
              <a:spcPct val="90000"/>
            </a:lnSpc>
            <a:spcBef>
              <a:spcPct val="0"/>
            </a:spcBef>
            <a:spcAft>
              <a:spcPct val="15000"/>
            </a:spcAft>
            <a:buFont typeface="Arial" panose="020B0604020202020204" pitchFamily="34" charset="0"/>
            <a:buNone/>
          </a:pPr>
          <a:endParaRPr lang="fr-BE" sz="1200" b="0" kern="1200">
            <a:latin typeface="Tenorite" panose="00000500000000000000" pitchFamily="2" charset="0"/>
          </a:endParaRPr>
        </a:p>
      </dsp:txBody>
      <dsp:txXfrm>
        <a:off x="0" y="2248072"/>
        <a:ext cx="6427291" cy="1474200"/>
      </dsp:txXfrm>
    </dsp:sp>
    <dsp:sp modelId="{7F47EDFF-66C8-4231-B9AA-A969EA7516FD}">
      <dsp:nvSpPr>
        <dsp:cNvPr id="0" name=""/>
        <dsp:cNvSpPr/>
      </dsp:nvSpPr>
      <dsp:spPr>
        <a:xfrm>
          <a:off x="321364" y="2070952"/>
          <a:ext cx="4499104" cy="354240"/>
        </a:xfrm>
        <a:prstGeom prst="rect">
          <a:avLst/>
        </a:prstGeom>
        <a:solidFill>
          <a:schemeClr val="accent5">
            <a:hueOff val="-9981745"/>
            <a:satOff val="-15454"/>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Enseignement &amp; Formation</a:t>
          </a:r>
        </a:p>
      </dsp:txBody>
      <dsp:txXfrm>
        <a:off x="321364" y="2070952"/>
        <a:ext cx="4499104" cy="354240"/>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79D53C-CFEC-4B9A-89A2-56662B485ADA}">
      <dsp:nvSpPr>
        <dsp:cNvPr id="0" name=""/>
        <dsp:cNvSpPr/>
      </dsp:nvSpPr>
      <dsp:spPr>
        <a:xfrm>
          <a:off x="0" y="361649"/>
          <a:ext cx="6427291" cy="694575"/>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437388" rIns="498829" bIns="85344" numCol="1" spcCol="1270" anchor="t" anchorCtr="0">
          <a:noAutofit/>
        </a:bodyPr>
        <a:lstStyle/>
        <a:p>
          <a:pPr marL="114300" lvl="1" indent="-114300" algn="l" defTabSz="533400">
            <a:lnSpc>
              <a:spcPct val="90000"/>
            </a:lnSpc>
            <a:spcBef>
              <a:spcPct val="0"/>
            </a:spcBef>
            <a:spcAft>
              <a:spcPct val="15000"/>
            </a:spcAft>
            <a:buChar char="•"/>
          </a:pPr>
          <a:r>
            <a:rPr lang="fr-BE" sz="1200" kern="1200">
              <a:latin typeface="Tenorite" panose="00000500000000000000" pitchFamily="2" charset="0"/>
            </a:rPr>
            <a:t>Pas de données disponibles</a:t>
          </a:r>
          <a:endParaRPr lang="fr-BE" sz="1200" b="0" kern="1200">
            <a:latin typeface="Tenorite" panose="00000500000000000000" pitchFamily="2" charset="0"/>
          </a:endParaRPr>
        </a:p>
      </dsp:txBody>
      <dsp:txXfrm>
        <a:off x="0" y="361649"/>
        <a:ext cx="6427291" cy="694575"/>
      </dsp:txXfrm>
    </dsp:sp>
    <dsp:sp modelId="{5BBD3919-B024-4F7B-9EE2-573171197B7C}">
      <dsp:nvSpPr>
        <dsp:cNvPr id="0" name=""/>
        <dsp:cNvSpPr/>
      </dsp:nvSpPr>
      <dsp:spPr>
        <a:xfrm>
          <a:off x="320178" y="89300"/>
          <a:ext cx="4499104" cy="619920"/>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Opportunités d’emploi (Janvier 2022 à octobre 2022) </a:t>
          </a:r>
        </a:p>
      </dsp:txBody>
      <dsp:txXfrm>
        <a:off x="320178" y="89300"/>
        <a:ext cx="4499104" cy="619920"/>
      </dsp:txXfrm>
    </dsp:sp>
    <dsp:sp modelId="{F52CB099-74EB-4255-8B6D-8B4A4049E4A7}">
      <dsp:nvSpPr>
        <dsp:cNvPr id="0" name=""/>
        <dsp:cNvSpPr/>
      </dsp:nvSpPr>
      <dsp:spPr>
        <a:xfrm>
          <a:off x="0" y="1479584"/>
          <a:ext cx="6427291" cy="694575"/>
        </a:xfrm>
        <a:prstGeom prst="rect">
          <a:avLst/>
        </a:prstGeom>
        <a:solidFill>
          <a:schemeClr val="lt1">
            <a:alpha val="90000"/>
            <a:hueOff val="0"/>
            <a:satOff val="0"/>
            <a:lumOff val="0"/>
            <a:alphaOff val="0"/>
          </a:schemeClr>
        </a:solidFill>
        <a:ln w="12700" cap="flat" cmpd="sng" algn="ctr">
          <a:solidFill>
            <a:schemeClr val="accent5">
              <a:hueOff val="-4990872"/>
              <a:satOff val="-7727"/>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437388" rIns="498829" bIns="85344" numCol="1" spcCol="1270" anchor="t" anchorCtr="0">
          <a:noAutofit/>
        </a:bodyPr>
        <a:lstStyle/>
        <a:p>
          <a:pPr marL="114300" lvl="1" indent="-114300" algn="l" defTabSz="533400">
            <a:lnSpc>
              <a:spcPct val="90000"/>
            </a:lnSpc>
            <a:spcBef>
              <a:spcPct val="0"/>
            </a:spcBef>
            <a:spcAft>
              <a:spcPct val="15000"/>
            </a:spcAft>
            <a:buChar char="•"/>
          </a:pPr>
          <a:r>
            <a:rPr lang="fr-BE" sz="1200" b="0" kern="1200">
              <a:latin typeface="Tenorite" panose="00000500000000000000" pitchFamily="2" charset="0"/>
            </a:rPr>
            <a:t>Métier en pénurie 2023 en Wallonie</a:t>
          </a:r>
        </a:p>
      </dsp:txBody>
      <dsp:txXfrm>
        <a:off x="0" y="1479584"/>
        <a:ext cx="6427291" cy="694575"/>
      </dsp:txXfrm>
    </dsp:sp>
    <dsp:sp modelId="{28EA0969-EACA-4ADB-9D89-FDA808C66823}">
      <dsp:nvSpPr>
        <dsp:cNvPr id="0" name=""/>
        <dsp:cNvSpPr/>
      </dsp:nvSpPr>
      <dsp:spPr>
        <a:xfrm>
          <a:off x="320178" y="1193690"/>
          <a:ext cx="4499104" cy="619920"/>
        </a:xfrm>
        <a:prstGeom prst="rect">
          <a:avLst/>
        </a:prstGeom>
        <a:solidFill>
          <a:schemeClr val="accent5">
            <a:hueOff val="-4990872"/>
            <a:satOff val="-7727"/>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Tension marché du travail</a:t>
          </a:r>
        </a:p>
      </dsp:txBody>
      <dsp:txXfrm>
        <a:off x="320178" y="1193690"/>
        <a:ext cx="4499104" cy="619920"/>
      </dsp:txXfrm>
    </dsp:sp>
    <dsp:sp modelId="{5EB2F8B5-CA3F-4EBA-B566-21BA56026645}">
      <dsp:nvSpPr>
        <dsp:cNvPr id="0" name=""/>
        <dsp:cNvSpPr/>
      </dsp:nvSpPr>
      <dsp:spPr>
        <a:xfrm>
          <a:off x="0" y="2597520"/>
          <a:ext cx="6427291" cy="1091475"/>
        </a:xfrm>
        <a:prstGeom prst="rect">
          <a:avLst/>
        </a:prstGeom>
        <a:solidFill>
          <a:schemeClr val="lt1">
            <a:alpha val="90000"/>
            <a:hueOff val="0"/>
            <a:satOff val="0"/>
            <a:lumOff val="0"/>
            <a:alphaOff val="0"/>
          </a:schemeClr>
        </a:solidFill>
        <a:ln w="12700" cap="flat" cmpd="sng" algn="ctr">
          <a:solidFill>
            <a:schemeClr val="accent5">
              <a:hueOff val="-9981745"/>
              <a:satOff val="-15454"/>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437388" rIns="498829" bIns="85344" numCol="1" spcCol="1270" anchor="t" anchorCtr="0">
          <a:noAutofit/>
        </a:bodyPr>
        <a:lstStyle/>
        <a:p>
          <a:pPr marL="114300" lvl="1" indent="-114300" algn="l" defTabSz="533400">
            <a:lnSpc>
              <a:spcPct val="90000"/>
            </a:lnSpc>
            <a:spcBef>
              <a:spcPct val="0"/>
            </a:spcBef>
            <a:spcAft>
              <a:spcPct val="15000"/>
            </a:spcAft>
            <a:buFont typeface="Arial" panose="020B0604020202020204" pitchFamily="34" charset="0"/>
            <a:buChar char="•"/>
          </a:pPr>
          <a:r>
            <a:rPr lang="fr-BE" sz="1200" b="0" kern="1200">
              <a:latin typeface="Tenorite" panose="00000500000000000000" pitchFamily="2" charset="0"/>
            </a:rPr>
            <a:t>Pas de filières sur le territoire</a:t>
          </a:r>
        </a:p>
        <a:p>
          <a:pPr marL="114300" lvl="1" indent="-114300" algn="l" defTabSz="533400">
            <a:lnSpc>
              <a:spcPct val="90000"/>
            </a:lnSpc>
            <a:spcBef>
              <a:spcPct val="0"/>
            </a:spcBef>
            <a:spcAft>
              <a:spcPct val="15000"/>
            </a:spcAft>
            <a:buFont typeface="Arial" panose="020B0604020202020204" pitchFamily="34" charset="0"/>
            <a:buChar char="•"/>
          </a:pPr>
          <a:r>
            <a:rPr lang="fr-BE" sz="1200" b="0" kern="1200">
              <a:latin typeface="Tenorite" panose="00000500000000000000" pitchFamily="2" charset="0"/>
            </a:rPr>
            <a:t>Production SFMQ : 2022</a:t>
          </a:r>
        </a:p>
        <a:p>
          <a:pPr marL="114300" lvl="1" indent="-114300" algn="l" defTabSz="533400">
            <a:lnSpc>
              <a:spcPct val="90000"/>
            </a:lnSpc>
            <a:spcBef>
              <a:spcPct val="0"/>
            </a:spcBef>
            <a:spcAft>
              <a:spcPct val="15000"/>
            </a:spcAft>
            <a:buFont typeface="Arial" panose="020B0604020202020204" pitchFamily="34" charset="0"/>
            <a:buNone/>
          </a:pPr>
          <a:endParaRPr lang="fr-BE" sz="1200" b="0" kern="1200">
            <a:latin typeface="Tenorite" panose="00000500000000000000" pitchFamily="2" charset="0"/>
          </a:endParaRPr>
        </a:p>
      </dsp:txBody>
      <dsp:txXfrm>
        <a:off x="0" y="2597520"/>
        <a:ext cx="6427291" cy="1091475"/>
      </dsp:txXfrm>
    </dsp:sp>
    <dsp:sp modelId="{7F47EDFF-66C8-4231-B9AA-A969EA7516FD}">
      <dsp:nvSpPr>
        <dsp:cNvPr id="0" name=""/>
        <dsp:cNvSpPr/>
      </dsp:nvSpPr>
      <dsp:spPr>
        <a:xfrm>
          <a:off x="321364" y="2287559"/>
          <a:ext cx="4499104" cy="619920"/>
        </a:xfrm>
        <a:prstGeom prst="rect">
          <a:avLst/>
        </a:prstGeom>
        <a:solidFill>
          <a:schemeClr val="accent5">
            <a:hueOff val="-9981745"/>
            <a:satOff val="-15454"/>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Enseignement &amp; Formation</a:t>
          </a:r>
        </a:p>
      </dsp:txBody>
      <dsp:txXfrm>
        <a:off x="321364" y="2287559"/>
        <a:ext cx="4499104" cy="619920"/>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79D53C-CFEC-4B9A-89A2-56662B485ADA}">
      <dsp:nvSpPr>
        <dsp:cNvPr id="0" name=""/>
        <dsp:cNvSpPr/>
      </dsp:nvSpPr>
      <dsp:spPr>
        <a:xfrm>
          <a:off x="0" y="237517"/>
          <a:ext cx="6427291" cy="756000"/>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312420" rIns="498829" bIns="85344" numCol="1" spcCol="1270" anchor="t" anchorCtr="0">
          <a:noAutofit/>
        </a:bodyPr>
        <a:lstStyle/>
        <a:p>
          <a:pPr marL="114300" lvl="1" indent="-114300" algn="l" defTabSz="533400">
            <a:lnSpc>
              <a:spcPct val="90000"/>
            </a:lnSpc>
            <a:spcBef>
              <a:spcPct val="0"/>
            </a:spcBef>
            <a:spcAft>
              <a:spcPct val="15000"/>
            </a:spcAft>
            <a:buChar char="•"/>
          </a:pPr>
          <a:r>
            <a:rPr lang="fr-BE" sz="1200" kern="1200">
              <a:latin typeface="Tenorite" panose="00000500000000000000" pitchFamily="2" charset="0"/>
            </a:rPr>
            <a:t>146 opportunités d’emploi pour le métier</a:t>
          </a:r>
          <a:endParaRPr lang="fr-BE" sz="1200" b="0" kern="1200">
            <a:latin typeface="Tenorite" panose="00000500000000000000" pitchFamily="2" charset="0"/>
          </a:endParaRPr>
        </a:p>
        <a:p>
          <a:pPr marL="114300" lvl="1" indent="-114300" algn="l" defTabSz="533400">
            <a:lnSpc>
              <a:spcPct val="90000"/>
            </a:lnSpc>
            <a:spcBef>
              <a:spcPct val="0"/>
            </a:spcBef>
            <a:spcAft>
              <a:spcPct val="15000"/>
            </a:spcAft>
            <a:buChar char="•"/>
          </a:pPr>
          <a:r>
            <a:rPr lang="fr-BE" sz="1200" b="0" kern="1200">
              <a:latin typeface="Tenorite" panose="00000500000000000000" pitchFamily="2" charset="0"/>
            </a:rPr>
            <a:t>Baisse des opportunités d’emploi gérées par Le Forem (175 OE publiées en 2021) </a:t>
          </a:r>
        </a:p>
      </dsp:txBody>
      <dsp:txXfrm>
        <a:off x="0" y="237517"/>
        <a:ext cx="6427291" cy="756000"/>
      </dsp:txXfrm>
    </dsp:sp>
    <dsp:sp modelId="{5BBD3919-B024-4F7B-9EE2-573171197B7C}">
      <dsp:nvSpPr>
        <dsp:cNvPr id="0" name=""/>
        <dsp:cNvSpPr/>
      </dsp:nvSpPr>
      <dsp:spPr>
        <a:xfrm>
          <a:off x="320178" y="42982"/>
          <a:ext cx="4499104" cy="442800"/>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Opportunités d’emploi (Janvier 2022 à octobre 2022) </a:t>
          </a:r>
        </a:p>
      </dsp:txBody>
      <dsp:txXfrm>
        <a:off x="320178" y="42982"/>
        <a:ext cx="4499104" cy="442800"/>
      </dsp:txXfrm>
    </dsp:sp>
    <dsp:sp modelId="{F52CB099-74EB-4255-8B6D-8B4A4049E4A7}">
      <dsp:nvSpPr>
        <dsp:cNvPr id="0" name=""/>
        <dsp:cNvSpPr/>
      </dsp:nvSpPr>
      <dsp:spPr>
        <a:xfrm>
          <a:off x="0" y="1287950"/>
          <a:ext cx="6427291" cy="567000"/>
        </a:xfrm>
        <a:prstGeom prst="rect">
          <a:avLst/>
        </a:prstGeom>
        <a:solidFill>
          <a:schemeClr val="lt1">
            <a:alpha val="90000"/>
            <a:hueOff val="0"/>
            <a:satOff val="0"/>
            <a:lumOff val="0"/>
            <a:alphaOff val="0"/>
          </a:schemeClr>
        </a:solidFill>
        <a:ln w="12700" cap="flat" cmpd="sng" algn="ctr">
          <a:solidFill>
            <a:schemeClr val="accent5">
              <a:hueOff val="-4990872"/>
              <a:satOff val="-7727"/>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312420" rIns="498829" bIns="85344" numCol="1" spcCol="1270" anchor="t" anchorCtr="0">
          <a:noAutofit/>
        </a:bodyPr>
        <a:lstStyle/>
        <a:p>
          <a:pPr marL="114300" lvl="1" indent="-114300" algn="l" defTabSz="533400">
            <a:lnSpc>
              <a:spcPct val="90000"/>
            </a:lnSpc>
            <a:spcBef>
              <a:spcPct val="0"/>
            </a:spcBef>
            <a:spcAft>
              <a:spcPct val="15000"/>
            </a:spcAft>
            <a:buChar char="•"/>
          </a:pPr>
          <a:r>
            <a:rPr lang="fr-BE" sz="1200" b="0" kern="1200">
              <a:latin typeface="Tenorite" panose="00000500000000000000" pitchFamily="2" charset="0"/>
            </a:rPr>
            <a:t>Métier critique 2023 en Wallonie</a:t>
          </a:r>
        </a:p>
      </dsp:txBody>
      <dsp:txXfrm>
        <a:off x="0" y="1287950"/>
        <a:ext cx="6427291" cy="567000"/>
      </dsp:txXfrm>
    </dsp:sp>
    <dsp:sp modelId="{28EA0969-EACA-4ADB-9D89-FDA808C66823}">
      <dsp:nvSpPr>
        <dsp:cNvPr id="0" name=""/>
        <dsp:cNvSpPr/>
      </dsp:nvSpPr>
      <dsp:spPr>
        <a:xfrm>
          <a:off x="320178" y="1091706"/>
          <a:ext cx="4499104" cy="442800"/>
        </a:xfrm>
        <a:prstGeom prst="rect">
          <a:avLst/>
        </a:prstGeom>
        <a:solidFill>
          <a:schemeClr val="accent5">
            <a:hueOff val="-4990872"/>
            <a:satOff val="-7727"/>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Tension marché du travail</a:t>
          </a:r>
        </a:p>
      </dsp:txBody>
      <dsp:txXfrm>
        <a:off x="320178" y="1091706"/>
        <a:ext cx="4499104" cy="442800"/>
      </dsp:txXfrm>
    </dsp:sp>
    <dsp:sp modelId="{5EB2F8B5-CA3F-4EBA-B566-21BA56026645}">
      <dsp:nvSpPr>
        <dsp:cNvPr id="0" name=""/>
        <dsp:cNvSpPr/>
      </dsp:nvSpPr>
      <dsp:spPr>
        <a:xfrm>
          <a:off x="0" y="2165317"/>
          <a:ext cx="6427291" cy="1559250"/>
        </a:xfrm>
        <a:prstGeom prst="rect">
          <a:avLst/>
        </a:prstGeom>
        <a:solidFill>
          <a:schemeClr val="lt1">
            <a:alpha val="90000"/>
            <a:hueOff val="0"/>
            <a:satOff val="0"/>
            <a:lumOff val="0"/>
            <a:alphaOff val="0"/>
          </a:schemeClr>
        </a:solidFill>
        <a:ln w="12700" cap="flat" cmpd="sng" algn="ctr">
          <a:solidFill>
            <a:schemeClr val="accent5">
              <a:hueOff val="-9981745"/>
              <a:satOff val="-15454"/>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312420" rIns="498829" bIns="85344" numCol="1" spcCol="1270" anchor="t" anchorCtr="0">
          <a:noAutofit/>
        </a:bodyPr>
        <a:lstStyle/>
        <a:p>
          <a:pPr marL="114300" lvl="1" indent="-114300" algn="l" defTabSz="533400">
            <a:lnSpc>
              <a:spcPct val="90000"/>
            </a:lnSpc>
            <a:spcBef>
              <a:spcPct val="0"/>
            </a:spcBef>
            <a:spcAft>
              <a:spcPct val="15000"/>
            </a:spcAft>
            <a:buFont typeface="Arial" panose="020B0604020202020204" pitchFamily="34" charset="0"/>
            <a:buChar char="•"/>
          </a:pPr>
          <a:r>
            <a:rPr lang="fr-BE" sz="1200" b="1" kern="1200">
              <a:latin typeface="Tenorite" panose="00000500000000000000" pitchFamily="2" charset="0"/>
            </a:rPr>
            <a:t>Enseignement</a:t>
          </a:r>
        </a:p>
        <a:p>
          <a:pPr marL="228600" lvl="2" indent="-114300" algn="l" defTabSz="533400">
            <a:lnSpc>
              <a:spcPct val="90000"/>
            </a:lnSpc>
            <a:spcBef>
              <a:spcPct val="0"/>
            </a:spcBef>
            <a:spcAft>
              <a:spcPct val="15000"/>
            </a:spcAft>
            <a:buFont typeface="Arial" panose="020B0604020202020204" pitchFamily="34" charset="0"/>
            <a:buChar char="•"/>
          </a:pPr>
          <a:r>
            <a:rPr lang="fr-BE" sz="1200" b="0" kern="1200">
              <a:latin typeface="Tenorite" panose="00000500000000000000" pitchFamily="2" charset="0"/>
            </a:rPr>
            <a:t>Projet d’ouverture d’une filière en PE : non concrétisée</a:t>
          </a:r>
          <a:endParaRPr lang="fr-BE" sz="1200" b="0" kern="1200" dirty="0">
            <a:latin typeface="Tenorite" panose="00000500000000000000" pitchFamily="2" charset="0"/>
          </a:endParaRPr>
        </a:p>
        <a:p>
          <a:pPr marL="228600" lvl="2" indent="-114300" algn="l" defTabSz="533400">
            <a:lnSpc>
              <a:spcPct val="90000"/>
            </a:lnSpc>
            <a:spcBef>
              <a:spcPct val="0"/>
            </a:spcBef>
            <a:spcAft>
              <a:spcPct val="15000"/>
            </a:spcAft>
            <a:buFont typeface="Arial" panose="020B0604020202020204" pitchFamily="34" charset="0"/>
            <a:buChar char="•"/>
          </a:pPr>
          <a:r>
            <a:rPr lang="fr-BE" sz="1200" b="0" kern="1200">
              <a:latin typeface="Tenorite" panose="00000500000000000000" pitchFamily="2" charset="0"/>
            </a:rPr>
            <a:t>1 filière de l’enseignement en difficulté de recrutement</a:t>
          </a:r>
        </a:p>
        <a:p>
          <a:pPr marL="114300" lvl="1" indent="-114300" algn="l" defTabSz="533400">
            <a:lnSpc>
              <a:spcPct val="90000"/>
            </a:lnSpc>
            <a:spcBef>
              <a:spcPct val="0"/>
            </a:spcBef>
            <a:spcAft>
              <a:spcPct val="15000"/>
            </a:spcAft>
            <a:buFont typeface="Arial" panose="020B0604020202020204" pitchFamily="34" charset="0"/>
            <a:buChar char="•"/>
          </a:pPr>
          <a:r>
            <a:rPr lang="fr-BE" sz="1200" b="0" kern="1200">
              <a:latin typeface="Tenorite" panose="00000500000000000000" pitchFamily="2" charset="0"/>
            </a:rPr>
            <a:t>Perte d’une filière à l’IFAPME</a:t>
          </a:r>
        </a:p>
        <a:p>
          <a:pPr marL="114300" lvl="1" indent="-114300" algn="l" defTabSz="533400">
            <a:lnSpc>
              <a:spcPct val="90000"/>
            </a:lnSpc>
            <a:spcBef>
              <a:spcPct val="0"/>
            </a:spcBef>
            <a:spcAft>
              <a:spcPct val="15000"/>
            </a:spcAft>
            <a:buFont typeface="Arial" panose="020B0604020202020204" pitchFamily="34" charset="0"/>
            <a:buChar char="•"/>
          </a:pPr>
          <a:r>
            <a:rPr lang="fr-BE" sz="1200" b="0" kern="1200">
              <a:latin typeface="Tenorite" panose="00000500000000000000" pitchFamily="2" charset="0"/>
            </a:rPr>
            <a:t>Production profil SFMQ : 2018</a:t>
          </a:r>
        </a:p>
        <a:p>
          <a:pPr marL="114300" lvl="1" indent="-114300" algn="l" defTabSz="533400">
            <a:lnSpc>
              <a:spcPct val="90000"/>
            </a:lnSpc>
            <a:spcBef>
              <a:spcPct val="0"/>
            </a:spcBef>
            <a:spcAft>
              <a:spcPct val="15000"/>
            </a:spcAft>
            <a:buFont typeface="Arial" panose="020B0604020202020204" pitchFamily="34" charset="0"/>
            <a:buNone/>
          </a:pPr>
          <a:endParaRPr lang="fr-BE" sz="1200" b="0" kern="1200">
            <a:latin typeface="Tenorite" panose="00000500000000000000" pitchFamily="2" charset="0"/>
          </a:endParaRPr>
        </a:p>
      </dsp:txBody>
      <dsp:txXfrm>
        <a:off x="0" y="2165317"/>
        <a:ext cx="6427291" cy="1559250"/>
      </dsp:txXfrm>
    </dsp:sp>
    <dsp:sp modelId="{7F47EDFF-66C8-4231-B9AA-A969EA7516FD}">
      <dsp:nvSpPr>
        <dsp:cNvPr id="0" name=""/>
        <dsp:cNvSpPr/>
      </dsp:nvSpPr>
      <dsp:spPr>
        <a:xfrm>
          <a:off x="321364" y="1943917"/>
          <a:ext cx="4499104" cy="442800"/>
        </a:xfrm>
        <a:prstGeom prst="rect">
          <a:avLst/>
        </a:prstGeom>
        <a:solidFill>
          <a:schemeClr val="accent5">
            <a:hueOff val="-9981745"/>
            <a:satOff val="-15454"/>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Enseignement &amp; Formation</a:t>
          </a:r>
        </a:p>
      </dsp:txBody>
      <dsp:txXfrm>
        <a:off x="321364" y="1943917"/>
        <a:ext cx="4499104" cy="442800"/>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79D53C-CFEC-4B9A-89A2-56662B485ADA}">
      <dsp:nvSpPr>
        <dsp:cNvPr id="0" name=""/>
        <dsp:cNvSpPr/>
      </dsp:nvSpPr>
      <dsp:spPr>
        <a:xfrm>
          <a:off x="0" y="292462"/>
          <a:ext cx="6427291" cy="781200"/>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333248" rIns="498829" bIns="85344" numCol="1" spcCol="1270" anchor="t" anchorCtr="0">
          <a:noAutofit/>
        </a:bodyPr>
        <a:lstStyle/>
        <a:p>
          <a:pPr marL="114300" lvl="1" indent="-114300" algn="l" defTabSz="533400">
            <a:lnSpc>
              <a:spcPct val="90000"/>
            </a:lnSpc>
            <a:spcBef>
              <a:spcPct val="0"/>
            </a:spcBef>
            <a:spcAft>
              <a:spcPct val="15000"/>
            </a:spcAft>
            <a:buChar char="•"/>
          </a:pPr>
          <a:r>
            <a:rPr lang="fr-BE" sz="1200" kern="1200">
              <a:latin typeface="Tenorite" panose="00000500000000000000" pitchFamily="2" charset="0"/>
            </a:rPr>
            <a:t>31 opportunités d’emploi pour le métier</a:t>
          </a:r>
          <a:endParaRPr lang="fr-BE" sz="1200" b="0" kern="1200">
            <a:latin typeface="Tenorite" panose="00000500000000000000" pitchFamily="2" charset="0"/>
          </a:endParaRPr>
        </a:p>
        <a:p>
          <a:pPr marL="114300" lvl="1" indent="-114300" algn="l" defTabSz="533400">
            <a:lnSpc>
              <a:spcPct val="90000"/>
            </a:lnSpc>
            <a:spcBef>
              <a:spcPct val="0"/>
            </a:spcBef>
            <a:spcAft>
              <a:spcPct val="15000"/>
            </a:spcAft>
            <a:buChar char="•"/>
          </a:pPr>
          <a:r>
            <a:rPr lang="fr-BE" sz="1200" b="0" kern="1200">
              <a:latin typeface="Tenorite" panose="00000500000000000000" pitchFamily="2" charset="0"/>
            </a:rPr>
            <a:t>Baisse des opportunités d’emploi gérées par Le Forem (46 OE publiées en 2021) </a:t>
          </a:r>
        </a:p>
      </dsp:txBody>
      <dsp:txXfrm>
        <a:off x="0" y="292462"/>
        <a:ext cx="6427291" cy="781200"/>
      </dsp:txXfrm>
    </dsp:sp>
    <dsp:sp modelId="{5BBD3919-B024-4F7B-9EE2-573171197B7C}">
      <dsp:nvSpPr>
        <dsp:cNvPr id="0" name=""/>
        <dsp:cNvSpPr/>
      </dsp:nvSpPr>
      <dsp:spPr>
        <a:xfrm>
          <a:off x="320178" y="84958"/>
          <a:ext cx="4499104" cy="472320"/>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Opportunités d’emploi (Janvier 2022 à octobre 2022) </a:t>
          </a:r>
        </a:p>
      </dsp:txBody>
      <dsp:txXfrm>
        <a:off x="320178" y="84958"/>
        <a:ext cx="4499104" cy="472320"/>
      </dsp:txXfrm>
    </dsp:sp>
    <dsp:sp modelId="{F52CB099-74EB-4255-8B6D-8B4A4049E4A7}">
      <dsp:nvSpPr>
        <dsp:cNvPr id="0" name=""/>
        <dsp:cNvSpPr/>
      </dsp:nvSpPr>
      <dsp:spPr>
        <a:xfrm>
          <a:off x="0" y="1387724"/>
          <a:ext cx="6427291" cy="781200"/>
        </a:xfrm>
        <a:prstGeom prst="rect">
          <a:avLst/>
        </a:prstGeom>
        <a:solidFill>
          <a:schemeClr val="lt1">
            <a:alpha val="90000"/>
            <a:hueOff val="0"/>
            <a:satOff val="0"/>
            <a:lumOff val="0"/>
            <a:alphaOff val="0"/>
          </a:schemeClr>
        </a:solidFill>
        <a:ln w="12700" cap="flat" cmpd="sng" algn="ctr">
          <a:solidFill>
            <a:schemeClr val="accent5">
              <a:hueOff val="-4990872"/>
              <a:satOff val="-7727"/>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333248" rIns="498829" bIns="85344" numCol="1" spcCol="1270" anchor="t" anchorCtr="0">
          <a:noAutofit/>
        </a:bodyPr>
        <a:lstStyle/>
        <a:p>
          <a:pPr marL="114300" lvl="1" indent="-114300" algn="l" defTabSz="533400">
            <a:lnSpc>
              <a:spcPct val="90000"/>
            </a:lnSpc>
            <a:spcBef>
              <a:spcPct val="0"/>
            </a:spcBef>
            <a:spcAft>
              <a:spcPct val="15000"/>
            </a:spcAft>
            <a:buChar char="•"/>
          </a:pPr>
          <a:r>
            <a:rPr lang="fr-BE" sz="1200" b="0" kern="1200">
              <a:latin typeface="Tenorite" panose="00000500000000000000" pitchFamily="2" charset="0"/>
            </a:rPr>
            <a:t>Métier en pénurie 2023 en Wallonie</a:t>
          </a:r>
        </a:p>
        <a:p>
          <a:pPr marL="114300" lvl="1" indent="-114300" algn="l" defTabSz="533400">
            <a:lnSpc>
              <a:spcPct val="90000"/>
            </a:lnSpc>
            <a:spcBef>
              <a:spcPct val="0"/>
            </a:spcBef>
            <a:spcAft>
              <a:spcPct val="15000"/>
            </a:spcAft>
            <a:buChar char="•"/>
          </a:pPr>
          <a:r>
            <a:rPr lang="fr-BE" sz="1200" b="0" kern="1200">
              <a:latin typeface="Tenorite" panose="00000500000000000000" pitchFamily="2" charset="0"/>
            </a:rPr>
            <a:t>Métier porteur sur le marché de l’emploi wallon 2022</a:t>
          </a:r>
        </a:p>
      </dsp:txBody>
      <dsp:txXfrm>
        <a:off x="0" y="1387724"/>
        <a:ext cx="6427291" cy="781200"/>
      </dsp:txXfrm>
    </dsp:sp>
    <dsp:sp modelId="{28EA0969-EACA-4ADB-9D89-FDA808C66823}">
      <dsp:nvSpPr>
        <dsp:cNvPr id="0" name=""/>
        <dsp:cNvSpPr/>
      </dsp:nvSpPr>
      <dsp:spPr>
        <a:xfrm>
          <a:off x="320178" y="1178397"/>
          <a:ext cx="4499104" cy="472320"/>
        </a:xfrm>
        <a:prstGeom prst="rect">
          <a:avLst/>
        </a:prstGeom>
        <a:solidFill>
          <a:schemeClr val="accent5">
            <a:hueOff val="-4990872"/>
            <a:satOff val="-7727"/>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Tension marché du travail</a:t>
          </a:r>
        </a:p>
      </dsp:txBody>
      <dsp:txXfrm>
        <a:off x="320178" y="1178397"/>
        <a:ext cx="4499104" cy="472320"/>
      </dsp:txXfrm>
    </dsp:sp>
    <dsp:sp modelId="{5EB2F8B5-CA3F-4EBA-B566-21BA56026645}">
      <dsp:nvSpPr>
        <dsp:cNvPr id="0" name=""/>
        <dsp:cNvSpPr/>
      </dsp:nvSpPr>
      <dsp:spPr>
        <a:xfrm>
          <a:off x="0" y="2499982"/>
          <a:ext cx="6427291" cy="1184400"/>
        </a:xfrm>
        <a:prstGeom prst="rect">
          <a:avLst/>
        </a:prstGeom>
        <a:solidFill>
          <a:schemeClr val="lt1">
            <a:alpha val="90000"/>
            <a:hueOff val="0"/>
            <a:satOff val="0"/>
            <a:lumOff val="0"/>
            <a:alphaOff val="0"/>
          </a:schemeClr>
        </a:solidFill>
        <a:ln w="12700" cap="flat" cmpd="sng" algn="ctr">
          <a:solidFill>
            <a:schemeClr val="accent5">
              <a:hueOff val="-9981745"/>
              <a:satOff val="-15454"/>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333248" rIns="498829" bIns="85344" numCol="1" spcCol="1270" anchor="t" anchorCtr="0">
          <a:noAutofit/>
        </a:bodyPr>
        <a:lstStyle/>
        <a:p>
          <a:pPr marL="114300" lvl="1" indent="-114300" algn="l" defTabSz="533400">
            <a:lnSpc>
              <a:spcPct val="90000"/>
            </a:lnSpc>
            <a:spcBef>
              <a:spcPct val="0"/>
            </a:spcBef>
            <a:spcAft>
              <a:spcPct val="15000"/>
            </a:spcAft>
            <a:buFont typeface="Arial" panose="020B0604020202020204" pitchFamily="34" charset="0"/>
            <a:buChar char="•"/>
          </a:pPr>
          <a:r>
            <a:rPr lang="fr-BE" sz="1200" b="1" kern="1200">
              <a:latin typeface="Tenorite" panose="00000500000000000000" pitchFamily="2" charset="0"/>
            </a:rPr>
            <a:t>Enseignement</a:t>
          </a:r>
        </a:p>
        <a:p>
          <a:pPr marL="228600" lvl="2" indent="-114300" algn="l" defTabSz="533400">
            <a:lnSpc>
              <a:spcPct val="90000"/>
            </a:lnSpc>
            <a:spcBef>
              <a:spcPct val="0"/>
            </a:spcBef>
            <a:spcAft>
              <a:spcPct val="15000"/>
            </a:spcAft>
            <a:buFont typeface="Arial" panose="020B0604020202020204" pitchFamily="34" charset="0"/>
            <a:buChar char="•"/>
          </a:pPr>
          <a:r>
            <a:rPr lang="fr-BE" sz="1200" b="0" kern="1200">
              <a:latin typeface="Tenorite" panose="00000500000000000000" pitchFamily="2" charset="0"/>
            </a:rPr>
            <a:t>Fermeture de la seule filière dans le PE</a:t>
          </a:r>
        </a:p>
        <a:p>
          <a:pPr marL="114300" lvl="1" indent="-114300" algn="l" defTabSz="533400">
            <a:lnSpc>
              <a:spcPct val="90000"/>
            </a:lnSpc>
            <a:spcBef>
              <a:spcPct val="0"/>
            </a:spcBef>
            <a:spcAft>
              <a:spcPct val="15000"/>
            </a:spcAft>
            <a:buFont typeface="Arial" panose="020B0604020202020204" pitchFamily="34" charset="0"/>
            <a:buChar char="•"/>
          </a:pPr>
          <a:r>
            <a:rPr lang="fr-BE" sz="1200" b="0" kern="1200">
              <a:latin typeface="Tenorite" panose="00000500000000000000" pitchFamily="2" charset="0"/>
            </a:rPr>
            <a:t>Production profil SFMQ : 2018</a:t>
          </a:r>
        </a:p>
        <a:p>
          <a:pPr marL="114300" lvl="1" indent="-114300" algn="l" defTabSz="533400">
            <a:lnSpc>
              <a:spcPct val="90000"/>
            </a:lnSpc>
            <a:spcBef>
              <a:spcPct val="0"/>
            </a:spcBef>
            <a:spcAft>
              <a:spcPct val="15000"/>
            </a:spcAft>
            <a:buFont typeface="Arial" panose="020B0604020202020204" pitchFamily="34" charset="0"/>
            <a:buNone/>
          </a:pPr>
          <a:endParaRPr lang="fr-BE" sz="1200" b="0" kern="1200">
            <a:latin typeface="Tenorite" panose="00000500000000000000" pitchFamily="2" charset="0"/>
          </a:endParaRPr>
        </a:p>
      </dsp:txBody>
      <dsp:txXfrm>
        <a:off x="0" y="2499982"/>
        <a:ext cx="6427291" cy="1184400"/>
      </dsp:txXfrm>
    </dsp:sp>
    <dsp:sp modelId="{7F47EDFF-66C8-4231-B9AA-A969EA7516FD}">
      <dsp:nvSpPr>
        <dsp:cNvPr id="0" name=""/>
        <dsp:cNvSpPr/>
      </dsp:nvSpPr>
      <dsp:spPr>
        <a:xfrm>
          <a:off x="321364" y="2263822"/>
          <a:ext cx="4499104" cy="472320"/>
        </a:xfrm>
        <a:prstGeom prst="rect">
          <a:avLst/>
        </a:prstGeom>
        <a:solidFill>
          <a:schemeClr val="accent5">
            <a:hueOff val="-9981745"/>
            <a:satOff val="-15454"/>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Enseignement &amp; Formation</a:t>
          </a:r>
        </a:p>
      </dsp:txBody>
      <dsp:txXfrm>
        <a:off x="321364" y="2263822"/>
        <a:ext cx="4499104" cy="472320"/>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79D53C-CFEC-4B9A-89A2-56662B485ADA}">
      <dsp:nvSpPr>
        <dsp:cNvPr id="0" name=""/>
        <dsp:cNvSpPr/>
      </dsp:nvSpPr>
      <dsp:spPr>
        <a:xfrm>
          <a:off x="0" y="249329"/>
          <a:ext cx="6427291" cy="756000"/>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312420" rIns="498829" bIns="85344" numCol="1" spcCol="1270" anchor="t" anchorCtr="0">
          <a:noAutofit/>
        </a:bodyPr>
        <a:lstStyle/>
        <a:p>
          <a:pPr marL="114300" lvl="1" indent="-114300" algn="l" defTabSz="533400">
            <a:lnSpc>
              <a:spcPct val="90000"/>
            </a:lnSpc>
            <a:spcBef>
              <a:spcPct val="0"/>
            </a:spcBef>
            <a:spcAft>
              <a:spcPct val="15000"/>
            </a:spcAft>
            <a:buChar char="•"/>
          </a:pPr>
          <a:r>
            <a:rPr lang="fr-BE" sz="1200" kern="1200">
              <a:latin typeface="Tenorite" panose="00000500000000000000" pitchFamily="2" charset="0"/>
            </a:rPr>
            <a:t>803 opportunités d’emploi pour le métier</a:t>
          </a:r>
          <a:endParaRPr lang="fr-BE" sz="1200" b="0" kern="1200">
            <a:latin typeface="Tenorite" panose="00000500000000000000" pitchFamily="2" charset="0"/>
          </a:endParaRPr>
        </a:p>
        <a:p>
          <a:pPr marL="114300" lvl="1" indent="-114300" algn="l" defTabSz="533400">
            <a:lnSpc>
              <a:spcPct val="90000"/>
            </a:lnSpc>
            <a:spcBef>
              <a:spcPct val="0"/>
            </a:spcBef>
            <a:spcAft>
              <a:spcPct val="15000"/>
            </a:spcAft>
            <a:buChar char="•"/>
          </a:pPr>
          <a:r>
            <a:rPr lang="fr-BE" sz="1200" b="0" kern="1200">
              <a:latin typeface="Tenorite" panose="00000500000000000000" pitchFamily="2" charset="0"/>
            </a:rPr>
            <a:t>Baisse des opportunités d’emploi gérées par Le Forem (929 OE publiées en 2021) </a:t>
          </a:r>
        </a:p>
      </dsp:txBody>
      <dsp:txXfrm>
        <a:off x="0" y="249329"/>
        <a:ext cx="6427291" cy="756000"/>
      </dsp:txXfrm>
    </dsp:sp>
    <dsp:sp modelId="{5BBD3919-B024-4F7B-9EE2-573171197B7C}">
      <dsp:nvSpPr>
        <dsp:cNvPr id="0" name=""/>
        <dsp:cNvSpPr/>
      </dsp:nvSpPr>
      <dsp:spPr>
        <a:xfrm>
          <a:off x="320178" y="54794"/>
          <a:ext cx="4499104" cy="442800"/>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Opportunités d’emploi (Janvier 2022 à octobre 2022) </a:t>
          </a:r>
        </a:p>
      </dsp:txBody>
      <dsp:txXfrm>
        <a:off x="320178" y="54794"/>
        <a:ext cx="4499104" cy="442800"/>
      </dsp:txXfrm>
    </dsp:sp>
    <dsp:sp modelId="{F52CB099-74EB-4255-8B6D-8B4A4049E4A7}">
      <dsp:nvSpPr>
        <dsp:cNvPr id="0" name=""/>
        <dsp:cNvSpPr/>
      </dsp:nvSpPr>
      <dsp:spPr>
        <a:xfrm>
          <a:off x="0" y="1299762"/>
          <a:ext cx="6427291" cy="756000"/>
        </a:xfrm>
        <a:prstGeom prst="rect">
          <a:avLst/>
        </a:prstGeom>
        <a:solidFill>
          <a:schemeClr val="lt1">
            <a:alpha val="90000"/>
            <a:hueOff val="0"/>
            <a:satOff val="0"/>
            <a:lumOff val="0"/>
            <a:alphaOff val="0"/>
          </a:schemeClr>
        </a:solidFill>
        <a:ln w="12700" cap="flat" cmpd="sng" algn="ctr">
          <a:solidFill>
            <a:schemeClr val="accent5">
              <a:hueOff val="-4990872"/>
              <a:satOff val="-7727"/>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312420" rIns="498829" bIns="85344" numCol="1" spcCol="1270" anchor="t" anchorCtr="0">
          <a:noAutofit/>
        </a:bodyPr>
        <a:lstStyle/>
        <a:p>
          <a:pPr marL="114300" lvl="1" indent="-114300" algn="l" defTabSz="533400">
            <a:lnSpc>
              <a:spcPct val="90000"/>
            </a:lnSpc>
            <a:spcBef>
              <a:spcPct val="0"/>
            </a:spcBef>
            <a:spcAft>
              <a:spcPct val="15000"/>
            </a:spcAft>
            <a:buChar char="•"/>
          </a:pPr>
          <a:r>
            <a:rPr lang="fr-BE" sz="1200" b="0" kern="1200">
              <a:latin typeface="Tenorite" panose="00000500000000000000" pitchFamily="2" charset="0"/>
            </a:rPr>
            <a:t>Métier en pénurie 2023 en Wallonie</a:t>
          </a:r>
        </a:p>
        <a:p>
          <a:pPr marL="114300" lvl="1" indent="-114300" algn="l" defTabSz="533400">
            <a:lnSpc>
              <a:spcPct val="90000"/>
            </a:lnSpc>
            <a:spcBef>
              <a:spcPct val="0"/>
            </a:spcBef>
            <a:spcAft>
              <a:spcPct val="15000"/>
            </a:spcAft>
            <a:buChar char="•"/>
          </a:pPr>
          <a:r>
            <a:rPr lang="fr-BE" sz="1200" b="0" kern="1200">
              <a:latin typeface="Tenorite" panose="00000500000000000000" pitchFamily="2" charset="0"/>
            </a:rPr>
            <a:t>Métier porteur sur le marché de l’emploi wallon 2022</a:t>
          </a:r>
        </a:p>
      </dsp:txBody>
      <dsp:txXfrm>
        <a:off x="0" y="1299762"/>
        <a:ext cx="6427291" cy="756000"/>
      </dsp:txXfrm>
    </dsp:sp>
    <dsp:sp modelId="{28EA0969-EACA-4ADB-9D89-FDA808C66823}">
      <dsp:nvSpPr>
        <dsp:cNvPr id="0" name=""/>
        <dsp:cNvSpPr/>
      </dsp:nvSpPr>
      <dsp:spPr>
        <a:xfrm>
          <a:off x="320178" y="1103519"/>
          <a:ext cx="4499104" cy="442800"/>
        </a:xfrm>
        <a:prstGeom prst="rect">
          <a:avLst/>
        </a:prstGeom>
        <a:solidFill>
          <a:schemeClr val="accent5">
            <a:hueOff val="-4990872"/>
            <a:satOff val="-7727"/>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Tension marché du travail</a:t>
          </a:r>
        </a:p>
      </dsp:txBody>
      <dsp:txXfrm>
        <a:off x="320178" y="1103519"/>
        <a:ext cx="4499104" cy="442800"/>
      </dsp:txXfrm>
    </dsp:sp>
    <dsp:sp modelId="{5EB2F8B5-CA3F-4EBA-B566-21BA56026645}">
      <dsp:nvSpPr>
        <dsp:cNvPr id="0" name=""/>
        <dsp:cNvSpPr/>
      </dsp:nvSpPr>
      <dsp:spPr>
        <a:xfrm>
          <a:off x="0" y="2366129"/>
          <a:ext cx="6427291" cy="1346625"/>
        </a:xfrm>
        <a:prstGeom prst="rect">
          <a:avLst/>
        </a:prstGeom>
        <a:solidFill>
          <a:schemeClr val="lt1">
            <a:alpha val="90000"/>
            <a:hueOff val="0"/>
            <a:satOff val="0"/>
            <a:lumOff val="0"/>
            <a:alphaOff val="0"/>
          </a:schemeClr>
        </a:solidFill>
        <a:ln w="12700" cap="flat" cmpd="sng" algn="ctr">
          <a:solidFill>
            <a:schemeClr val="accent5">
              <a:hueOff val="-9981745"/>
              <a:satOff val="-15454"/>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312420" rIns="498829" bIns="85344" numCol="1" spcCol="1270" anchor="t" anchorCtr="0">
          <a:noAutofit/>
        </a:bodyPr>
        <a:lstStyle/>
        <a:p>
          <a:pPr marL="114300" lvl="1" indent="-114300" algn="l" defTabSz="533400">
            <a:lnSpc>
              <a:spcPct val="90000"/>
            </a:lnSpc>
            <a:spcBef>
              <a:spcPct val="0"/>
            </a:spcBef>
            <a:spcAft>
              <a:spcPct val="15000"/>
            </a:spcAft>
            <a:buFont typeface="Arial" panose="020B0604020202020204" pitchFamily="34" charset="0"/>
            <a:buChar char="•"/>
          </a:pPr>
          <a:r>
            <a:rPr lang="fr-BE" sz="1200" b="1" kern="1200">
              <a:latin typeface="Tenorite" panose="00000500000000000000" pitchFamily="2" charset="0"/>
            </a:rPr>
            <a:t>Enseignement</a:t>
          </a:r>
        </a:p>
        <a:p>
          <a:pPr marL="228600" lvl="2" indent="-114300" algn="l" defTabSz="533400">
            <a:lnSpc>
              <a:spcPct val="90000"/>
            </a:lnSpc>
            <a:spcBef>
              <a:spcPct val="0"/>
            </a:spcBef>
            <a:spcAft>
              <a:spcPct val="15000"/>
            </a:spcAft>
            <a:buFont typeface="Arial" panose="020B0604020202020204" pitchFamily="34" charset="0"/>
            <a:buChar char="•"/>
          </a:pPr>
          <a:r>
            <a:rPr lang="fr-BE" sz="1200" b="0" kern="1200">
              <a:latin typeface="Tenorite" panose="00000500000000000000" pitchFamily="2" charset="0"/>
            </a:rPr>
            <a:t>2 filières de l’enseignement en difficulté de recrutement</a:t>
          </a:r>
        </a:p>
        <a:p>
          <a:pPr marL="114300" lvl="1" indent="-114300" algn="l" defTabSz="533400">
            <a:lnSpc>
              <a:spcPct val="90000"/>
            </a:lnSpc>
            <a:spcBef>
              <a:spcPct val="0"/>
            </a:spcBef>
            <a:spcAft>
              <a:spcPct val="15000"/>
            </a:spcAft>
            <a:buFont typeface="Arial" panose="020B0604020202020204" pitchFamily="34" charset="0"/>
            <a:buChar char="•"/>
          </a:pPr>
          <a:r>
            <a:rPr lang="fr-BE" sz="1200" b="0" kern="1200">
              <a:latin typeface="Tenorite" panose="00000500000000000000" pitchFamily="2" charset="0"/>
            </a:rPr>
            <a:t>Mouvement dans les filières IFAPME</a:t>
          </a:r>
        </a:p>
        <a:p>
          <a:pPr marL="114300" lvl="1" indent="-114300" algn="l" defTabSz="533400">
            <a:lnSpc>
              <a:spcPct val="90000"/>
            </a:lnSpc>
            <a:spcBef>
              <a:spcPct val="0"/>
            </a:spcBef>
            <a:spcAft>
              <a:spcPct val="15000"/>
            </a:spcAft>
            <a:buFont typeface="Arial" panose="020B0604020202020204" pitchFamily="34" charset="0"/>
            <a:buChar char="•"/>
          </a:pPr>
          <a:r>
            <a:rPr lang="fr-BE" sz="1200" b="0" kern="1200">
              <a:latin typeface="Tenorite" panose="00000500000000000000" pitchFamily="2" charset="0"/>
            </a:rPr>
            <a:t>Production profil SFMQ : 2013</a:t>
          </a:r>
        </a:p>
        <a:p>
          <a:pPr marL="114300" lvl="1" indent="-114300" algn="l" defTabSz="533400">
            <a:lnSpc>
              <a:spcPct val="90000"/>
            </a:lnSpc>
            <a:spcBef>
              <a:spcPct val="0"/>
            </a:spcBef>
            <a:spcAft>
              <a:spcPct val="15000"/>
            </a:spcAft>
            <a:buFont typeface="Arial" panose="020B0604020202020204" pitchFamily="34" charset="0"/>
            <a:buNone/>
          </a:pPr>
          <a:endParaRPr lang="fr-BE" sz="1200" b="0" kern="1200">
            <a:latin typeface="Tenorite" panose="00000500000000000000" pitchFamily="2" charset="0"/>
          </a:endParaRPr>
        </a:p>
      </dsp:txBody>
      <dsp:txXfrm>
        <a:off x="0" y="2366129"/>
        <a:ext cx="6427291" cy="1346625"/>
      </dsp:txXfrm>
    </dsp:sp>
    <dsp:sp modelId="{7F47EDFF-66C8-4231-B9AA-A969EA7516FD}">
      <dsp:nvSpPr>
        <dsp:cNvPr id="0" name=""/>
        <dsp:cNvSpPr/>
      </dsp:nvSpPr>
      <dsp:spPr>
        <a:xfrm>
          <a:off x="321364" y="2144730"/>
          <a:ext cx="4499104" cy="442800"/>
        </a:xfrm>
        <a:prstGeom prst="rect">
          <a:avLst/>
        </a:prstGeom>
        <a:solidFill>
          <a:schemeClr val="accent5">
            <a:hueOff val="-9981745"/>
            <a:satOff val="-15454"/>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Enseignement &amp; Formation</a:t>
          </a:r>
        </a:p>
      </dsp:txBody>
      <dsp:txXfrm>
        <a:off x="321364" y="2144730"/>
        <a:ext cx="4499104" cy="442800"/>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79D53C-CFEC-4B9A-89A2-56662B485ADA}">
      <dsp:nvSpPr>
        <dsp:cNvPr id="0" name=""/>
        <dsp:cNvSpPr/>
      </dsp:nvSpPr>
      <dsp:spPr>
        <a:xfrm>
          <a:off x="0" y="260782"/>
          <a:ext cx="6427291" cy="963900"/>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354076" rIns="498829" bIns="85344" numCol="1" spcCol="1270" anchor="t" anchorCtr="0">
          <a:noAutofit/>
        </a:bodyPr>
        <a:lstStyle/>
        <a:p>
          <a:pPr marL="114300" lvl="1" indent="-114300" algn="l" defTabSz="533400">
            <a:lnSpc>
              <a:spcPct val="90000"/>
            </a:lnSpc>
            <a:spcBef>
              <a:spcPct val="0"/>
            </a:spcBef>
            <a:spcAft>
              <a:spcPct val="15000"/>
            </a:spcAft>
            <a:buChar char="•"/>
          </a:pPr>
          <a:r>
            <a:rPr lang="fr-BE" sz="1200" kern="1200">
              <a:latin typeface="Tenorite" panose="00000500000000000000" pitchFamily="2" charset="0"/>
            </a:rPr>
            <a:t>118 opportunités d’emploi pour le métier (majoritairement sur le métier de Staffeur-ornemaniste)</a:t>
          </a:r>
          <a:endParaRPr lang="fr-BE" sz="1200" b="0" kern="1200" dirty="0">
            <a:latin typeface="Tenorite" panose="00000500000000000000" pitchFamily="2" charset="0"/>
          </a:endParaRPr>
        </a:p>
        <a:p>
          <a:pPr marL="114300" lvl="1" indent="-114300" algn="l" defTabSz="533400">
            <a:lnSpc>
              <a:spcPct val="90000"/>
            </a:lnSpc>
            <a:spcBef>
              <a:spcPct val="0"/>
            </a:spcBef>
            <a:spcAft>
              <a:spcPct val="15000"/>
            </a:spcAft>
            <a:buChar char="•"/>
          </a:pPr>
          <a:r>
            <a:rPr lang="fr-BE" sz="1200" b="0" kern="1200">
              <a:latin typeface="Tenorite" panose="00000500000000000000" pitchFamily="2" charset="0"/>
            </a:rPr>
            <a:t>Hausse des opportunités d’emploi gérées par Le Forem (86 OE publiées en 2021) </a:t>
          </a:r>
          <a:endParaRPr lang="fr-BE" sz="1200" b="0" kern="1200" dirty="0">
            <a:latin typeface="Tenorite" panose="00000500000000000000" pitchFamily="2" charset="0"/>
          </a:endParaRPr>
        </a:p>
      </dsp:txBody>
      <dsp:txXfrm>
        <a:off x="0" y="260782"/>
        <a:ext cx="6427291" cy="963900"/>
      </dsp:txXfrm>
    </dsp:sp>
    <dsp:sp modelId="{5BBD3919-B024-4F7B-9EE2-573171197B7C}">
      <dsp:nvSpPr>
        <dsp:cNvPr id="0" name=""/>
        <dsp:cNvSpPr/>
      </dsp:nvSpPr>
      <dsp:spPr>
        <a:xfrm>
          <a:off x="320178" y="40309"/>
          <a:ext cx="4499104" cy="501840"/>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Opportunités d’emploi (Janvier 2022 à octobre 2022) </a:t>
          </a:r>
        </a:p>
      </dsp:txBody>
      <dsp:txXfrm>
        <a:off x="320178" y="40309"/>
        <a:ext cx="4499104" cy="501840"/>
      </dsp:txXfrm>
    </dsp:sp>
    <dsp:sp modelId="{F52CB099-74EB-4255-8B6D-8B4A4049E4A7}">
      <dsp:nvSpPr>
        <dsp:cNvPr id="0" name=""/>
        <dsp:cNvSpPr/>
      </dsp:nvSpPr>
      <dsp:spPr>
        <a:xfrm>
          <a:off x="0" y="1558373"/>
          <a:ext cx="6427291" cy="615825"/>
        </a:xfrm>
        <a:prstGeom prst="rect">
          <a:avLst/>
        </a:prstGeom>
        <a:solidFill>
          <a:schemeClr val="lt1">
            <a:alpha val="90000"/>
            <a:hueOff val="0"/>
            <a:satOff val="0"/>
            <a:lumOff val="0"/>
            <a:alphaOff val="0"/>
          </a:schemeClr>
        </a:solidFill>
        <a:ln w="12700" cap="flat" cmpd="sng" algn="ctr">
          <a:solidFill>
            <a:schemeClr val="accent5">
              <a:hueOff val="-4990872"/>
              <a:satOff val="-7727"/>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354076" rIns="498829" bIns="85344" numCol="1" spcCol="1270" anchor="t" anchorCtr="0">
          <a:noAutofit/>
        </a:bodyPr>
        <a:lstStyle/>
        <a:p>
          <a:pPr marL="114300" lvl="1" indent="-114300" algn="l" defTabSz="533400">
            <a:lnSpc>
              <a:spcPct val="90000"/>
            </a:lnSpc>
            <a:spcBef>
              <a:spcPct val="0"/>
            </a:spcBef>
            <a:spcAft>
              <a:spcPct val="15000"/>
            </a:spcAft>
            <a:buChar char="•"/>
          </a:pPr>
          <a:r>
            <a:rPr lang="fr-BE" sz="1200" b="0" kern="1200">
              <a:latin typeface="Tenorite" panose="00000500000000000000" pitchFamily="2" charset="0"/>
            </a:rPr>
            <a:t>/</a:t>
          </a:r>
        </a:p>
      </dsp:txBody>
      <dsp:txXfrm>
        <a:off x="0" y="1558373"/>
        <a:ext cx="6427291" cy="615825"/>
      </dsp:txXfrm>
    </dsp:sp>
    <dsp:sp modelId="{28EA0969-EACA-4ADB-9D89-FDA808C66823}">
      <dsp:nvSpPr>
        <dsp:cNvPr id="0" name=""/>
        <dsp:cNvSpPr/>
      </dsp:nvSpPr>
      <dsp:spPr>
        <a:xfrm>
          <a:off x="320178" y="1335963"/>
          <a:ext cx="4499104" cy="501840"/>
        </a:xfrm>
        <a:prstGeom prst="rect">
          <a:avLst/>
        </a:prstGeom>
        <a:solidFill>
          <a:schemeClr val="accent5">
            <a:hueOff val="-4990872"/>
            <a:satOff val="-7727"/>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Tension marché du travail</a:t>
          </a:r>
        </a:p>
      </dsp:txBody>
      <dsp:txXfrm>
        <a:off x="320178" y="1335963"/>
        <a:ext cx="4499104" cy="501840"/>
      </dsp:txXfrm>
    </dsp:sp>
    <dsp:sp modelId="{5EB2F8B5-CA3F-4EBA-B566-21BA56026645}">
      <dsp:nvSpPr>
        <dsp:cNvPr id="0" name=""/>
        <dsp:cNvSpPr/>
      </dsp:nvSpPr>
      <dsp:spPr>
        <a:xfrm>
          <a:off x="0" y="2525947"/>
          <a:ext cx="6427291" cy="1204875"/>
        </a:xfrm>
        <a:prstGeom prst="rect">
          <a:avLst/>
        </a:prstGeom>
        <a:solidFill>
          <a:schemeClr val="lt1">
            <a:alpha val="90000"/>
            <a:hueOff val="0"/>
            <a:satOff val="0"/>
            <a:lumOff val="0"/>
            <a:alphaOff val="0"/>
          </a:schemeClr>
        </a:solidFill>
        <a:ln w="12700" cap="flat" cmpd="sng" algn="ctr">
          <a:solidFill>
            <a:schemeClr val="accent5">
              <a:hueOff val="-9981745"/>
              <a:satOff val="-15454"/>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354076" rIns="498829" bIns="85344" numCol="1" spcCol="1270" anchor="t" anchorCtr="0">
          <a:noAutofit/>
        </a:bodyPr>
        <a:lstStyle/>
        <a:p>
          <a:pPr marL="114300" lvl="1" indent="-114300" algn="l" defTabSz="533400">
            <a:lnSpc>
              <a:spcPct val="90000"/>
            </a:lnSpc>
            <a:spcBef>
              <a:spcPct val="0"/>
            </a:spcBef>
            <a:spcAft>
              <a:spcPct val="15000"/>
            </a:spcAft>
            <a:buFont typeface="Arial" panose="020B0604020202020204" pitchFamily="34" charset="0"/>
            <a:buChar char="•"/>
          </a:pPr>
          <a:r>
            <a:rPr lang="fr-BE" sz="1200" b="1" kern="1200">
              <a:latin typeface="Tenorite" panose="00000500000000000000" pitchFamily="2" charset="0"/>
            </a:rPr>
            <a:t>Enseignement</a:t>
          </a:r>
        </a:p>
        <a:p>
          <a:pPr marL="228600" lvl="2" indent="-114300" algn="l" defTabSz="533400">
            <a:lnSpc>
              <a:spcPct val="90000"/>
            </a:lnSpc>
            <a:spcBef>
              <a:spcPct val="0"/>
            </a:spcBef>
            <a:spcAft>
              <a:spcPct val="15000"/>
            </a:spcAft>
            <a:buFont typeface="Arial" panose="020B0604020202020204" pitchFamily="34" charset="0"/>
            <a:buChar char="•"/>
          </a:pPr>
          <a:r>
            <a:rPr lang="fr-BE" sz="1200" b="0" kern="1200">
              <a:latin typeface="Tenorite" panose="00000500000000000000" pitchFamily="2" charset="0"/>
            </a:rPr>
            <a:t>1 nouvelle filière à Soignies</a:t>
          </a:r>
        </a:p>
        <a:p>
          <a:pPr marL="114300" lvl="1" indent="-114300" algn="l" defTabSz="533400">
            <a:lnSpc>
              <a:spcPct val="90000"/>
            </a:lnSpc>
            <a:spcBef>
              <a:spcPct val="0"/>
            </a:spcBef>
            <a:spcAft>
              <a:spcPct val="15000"/>
            </a:spcAft>
            <a:buFont typeface="Arial" panose="020B0604020202020204" pitchFamily="34" charset="0"/>
            <a:buChar char="•"/>
          </a:pPr>
          <a:r>
            <a:rPr lang="fr-BE" sz="1200" b="0" kern="1200">
              <a:latin typeface="Tenorite" panose="00000500000000000000" pitchFamily="2" charset="0"/>
            </a:rPr>
            <a:t>Production profil SFMQ : 2019</a:t>
          </a:r>
        </a:p>
        <a:p>
          <a:pPr marL="114300" lvl="1" indent="-114300" algn="l" defTabSz="533400">
            <a:lnSpc>
              <a:spcPct val="90000"/>
            </a:lnSpc>
            <a:spcBef>
              <a:spcPct val="0"/>
            </a:spcBef>
            <a:spcAft>
              <a:spcPct val="15000"/>
            </a:spcAft>
            <a:buFont typeface="Arial" panose="020B0604020202020204" pitchFamily="34" charset="0"/>
            <a:buNone/>
          </a:pPr>
          <a:endParaRPr lang="fr-BE" sz="1200" b="0" kern="1200">
            <a:latin typeface="Tenorite" panose="00000500000000000000" pitchFamily="2" charset="0"/>
          </a:endParaRPr>
        </a:p>
      </dsp:txBody>
      <dsp:txXfrm>
        <a:off x="0" y="2525947"/>
        <a:ext cx="6427291" cy="1204875"/>
      </dsp:txXfrm>
    </dsp:sp>
    <dsp:sp modelId="{7F47EDFF-66C8-4231-B9AA-A969EA7516FD}">
      <dsp:nvSpPr>
        <dsp:cNvPr id="0" name=""/>
        <dsp:cNvSpPr/>
      </dsp:nvSpPr>
      <dsp:spPr>
        <a:xfrm>
          <a:off x="321364" y="2275027"/>
          <a:ext cx="4499104" cy="501840"/>
        </a:xfrm>
        <a:prstGeom prst="rect">
          <a:avLst/>
        </a:prstGeom>
        <a:solidFill>
          <a:schemeClr val="accent5">
            <a:hueOff val="-9981745"/>
            <a:satOff val="-15454"/>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Enseignement &amp; Formation</a:t>
          </a:r>
        </a:p>
      </dsp:txBody>
      <dsp:txXfrm>
        <a:off x="321364" y="2275027"/>
        <a:ext cx="4499104" cy="501840"/>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79D53C-CFEC-4B9A-89A2-56662B485ADA}">
      <dsp:nvSpPr>
        <dsp:cNvPr id="0" name=""/>
        <dsp:cNvSpPr/>
      </dsp:nvSpPr>
      <dsp:spPr>
        <a:xfrm>
          <a:off x="0" y="307852"/>
          <a:ext cx="6427291" cy="822150"/>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374904" rIns="498829" bIns="85344" numCol="1" spcCol="1270" anchor="t" anchorCtr="0">
          <a:noAutofit/>
        </a:bodyPr>
        <a:lstStyle/>
        <a:p>
          <a:pPr marL="114300" lvl="1" indent="-114300" algn="l" defTabSz="533400">
            <a:lnSpc>
              <a:spcPct val="90000"/>
            </a:lnSpc>
            <a:spcBef>
              <a:spcPct val="0"/>
            </a:spcBef>
            <a:spcAft>
              <a:spcPct val="15000"/>
            </a:spcAft>
            <a:buChar char="•"/>
          </a:pPr>
          <a:r>
            <a:rPr lang="fr-BE" sz="1200" kern="1200">
              <a:latin typeface="Tenorite" panose="00000500000000000000" pitchFamily="2" charset="0"/>
            </a:rPr>
            <a:t>27 opportunités d’emploi pour le métier</a:t>
          </a:r>
          <a:endParaRPr lang="fr-BE" sz="1200" b="0" kern="1200">
            <a:latin typeface="Tenorite" panose="00000500000000000000" pitchFamily="2" charset="0"/>
          </a:endParaRPr>
        </a:p>
        <a:p>
          <a:pPr marL="114300" lvl="1" indent="-114300" algn="l" defTabSz="533400">
            <a:lnSpc>
              <a:spcPct val="90000"/>
            </a:lnSpc>
            <a:spcBef>
              <a:spcPct val="0"/>
            </a:spcBef>
            <a:spcAft>
              <a:spcPct val="15000"/>
            </a:spcAft>
            <a:buChar char="•"/>
          </a:pPr>
          <a:r>
            <a:rPr lang="fr-BE" sz="1200" b="0" kern="1200">
              <a:latin typeface="Tenorite" panose="00000500000000000000" pitchFamily="2" charset="0"/>
            </a:rPr>
            <a:t>Hausse des opportunités d’emploi gérées par Le Forem (20 OE publiées en 2021) </a:t>
          </a:r>
        </a:p>
      </dsp:txBody>
      <dsp:txXfrm>
        <a:off x="0" y="307852"/>
        <a:ext cx="6427291" cy="822150"/>
      </dsp:txXfrm>
    </dsp:sp>
    <dsp:sp modelId="{5BBD3919-B024-4F7B-9EE2-573171197B7C}">
      <dsp:nvSpPr>
        <dsp:cNvPr id="0" name=""/>
        <dsp:cNvSpPr/>
      </dsp:nvSpPr>
      <dsp:spPr>
        <a:xfrm>
          <a:off x="320178" y="74410"/>
          <a:ext cx="4499104" cy="531360"/>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Opportunités d’emploi (Janvier 2022 à octobre 2022) </a:t>
          </a:r>
        </a:p>
      </dsp:txBody>
      <dsp:txXfrm>
        <a:off x="320178" y="74410"/>
        <a:ext cx="4499104" cy="531360"/>
      </dsp:txXfrm>
    </dsp:sp>
    <dsp:sp modelId="{F52CB099-74EB-4255-8B6D-8B4A4049E4A7}">
      <dsp:nvSpPr>
        <dsp:cNvPr id="0" name=""/>
        <dsp:cNvSpPr/>
      </dsp:nvSpPr>
      <dsp:spPr>
        <a:xfrm>
          <a:off x="0" y="1483321"/>
          <a:ext cx="6427291" cy="822150"/>
        </a:xfrm>
        <a:prstGeom prst="rect">
          <a:avLst/>
        </a:prstGeom>
        <a:solidFill>
          <a:schemeClr val="lt1">
            <a:alpha val="90000"/>
            <a:hueOff val="0"/>
            <a:satOff val="0"/>
            <a:lumOff val="0"/>
            <a:alphaOff val="0"/>
          </a:schemeClr>
        </a:solidFill>
        <a:ln w="12700" cap="flat" cmpd="sng" algn="ctr">
          <a:solidFill>
            <a:schemeClr val="accent5">
              <a:hueOff val="-4990872"/>
              <a:satOff val="-7727"/>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374904" rIns="498829" bIns="85344" numCol="1" spcCol="1270" anchor="t" anchorCtr="0">
          <a:noAutofit/>
        </a:bodyPr>
        <a:lstStyle/>
        <a:p>
          <a:pPr marL="114300" lvl="1" indent="-114300" algn="l" defTabSz="533400">
            <a:lnSpc>
              <a:spcPct val="90000"/>
            </a:lnSpc>
            <a:spcBef>
              <a:spcPct val="0"/>
            </a:spcBef>
            <a:spcAft>
              <a:spcPct val="15000"/>
            </a:spcAft>
            <a:buChar char="•"/>
          </a:pPr>
          <a:r>
            <a:rPr lang="fr-BE" sz="1200" b="0" kern="1200">
              <a:latin typeface="Tenorite" panose="00000500000000000000" pitchFamily="2" charset="0"/>
            </a:rPr>
            <a:t>Métier en pénurie 2023 en Wallonie</a:t>
          </a:r>
        </a:p>
        <a:p>
          <a:pPr marL="114300" lvl="1" indent="-114300" algn="l" defTabSz="533400">
            <a:lnSpc>
              <a:spcPct val="90000"/>
            </a:lnSpc>
            <a:spcBef>
              <a:spcPct val="0"/>
            </a:spcBef>
            <a:spcAft>
              <a:spcPct val="15000"/>
            </a:spcAft>
            <a:buChar char="•"/>
          </a:pPr>
          <a:r>
            <a:rPr lang="fr-BE" sz="1200" b="0" kern="1200">
              <a:latin typeface="Tenorite" panose="00000500000000000000" pitchFamily="2" charset="0"/>
            </a:rPr>
            <a:t>Métier porteur sur le marché de l’emploi wallon 2022</a:t>
          </a:r>
        </a:p>
      </dsp:txBody>
      <dsp:txXfrm>
        <a:off x="0" y="1483321"/>
        <a:ext cx="6427291" cy="822150"/>
      </dsp:txXfrm>
    </dsp:sp>
    <dsp:sp modelId="{28EA0969-EACA-4ADB-9D89-FDA808C66823}">
      <dsp:nvSpPr>
        <dsp:cNvPr id="0" name=""/>
        <dsp:cNvSpPr/>
      </dsp:nvSpPr>
      <dsp:spPr>
        <a:xfrm>
          <a:off x="320178" y="1247829"/>
          <a:ext cx="4499104" cy="531360"/>
        </a:xfrm>
        <a:prstGeom prst="rect">
          <a:avLst/>
        </a:prstGeom>
        <a:solidFill>
          <a:schemeClr val="accent5">
            <a:hueOff val="-4990872"/>
            <a:satOff val="-7727"/>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Tension marché du travail</a:t>
          </a:r>
        </a:p>
      </dsp:txBody>
      <dsp:txXfrm>
        <a:off x="320178" y="1247829"/>
        <a:ext cx="4499104" cy="531360"/>
      </dsp:txXfrm>
    </dsp:sp>
    <dsp:sp modelId="{5EB2F8B5-CA3F-4EBA-B566-21BA56026645}">
      <dsp:nvSpPr>
        <dsp:cNvPr id="0" name=""/>
        <dsp:cNvSpPr/>
      </dsp:nvSpPr>
      <dsp:spPr>
        <a:xfrm>
          <a:off x="0" y="2677912"/>
          <a:ext cx="6427291" cy="1020600"/>
        </a:xfrm>
        <a:prstGeom prst="rect">
          <a:avLst/>
        </a:prstGeom>
        <a:solidFill>
          <a:schemeClr val="lt1">
            <a:alpha val="90000"/>
            <a:hueOff val="0"/>
            <a:satOff val="0"/>
            <a:lumOff val="0"/>
            <a:alphaOff val="0"/>
          </a:schemeClr>
        </a:solidFill>
        <a:ln w="12700" cap="flat" cmpd="sng" algn="ctr">
          <a:solidFill>
            <a:schemeClr val="accent5">
              <a:hueOff val="-9981745"/>
              <a:satOff val="-15454"/>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374904" rIns="498829" bIns="85344" numCol="1" spcCol="1270" anchor="t" anchorCtr="0">
          <a:noAutofit/>
        </a:bodyPr>
        <a:lstStyle/>
        <a:p>
          <a:pPr marL="114300" lvl="1" indent="-114300" algn="l" defTabSz="533400">
            <a:lnSpc>
              <a:spcPct val="90000"/>
            </a:lnSpc>
            <a:spcBef>
              <a:spcPct val="0"/>
            </a:spcBef>
            <a:spcAft>
              <a:spcPct val="15000"/>
            </a:spcAft>
            <a:buFont typeface="Arial" panose="020B0604020202020204" pitchFamily="34" charset="0"/>
            <a:buChar char="•"/>
          </a:pPr>
          <a:r>
            <a:rPr lang="fr-BE" sz="1200" b="1" kern="1200">
              <a:latin typeface="Tenorite" panose="00000500000000000000" pitchFamily="2" charset="0"/>
            </a:rPr>
            <a:t>Pas de filière sur le bassin</a:t>
          </a:r>
          <a:endParaRPr lang="fr-BE" sz="1200" b="1" kern="1200" dirty="0">
            <a:latin typeface="Tenorite" panose="00000500000000000000" pitchFamily="2" charset="0"/>
          </a:endParaRPr>
        </a:p>
        <a:p>
          <a:pPr marL="114300" lvl="1" indent="-114300" algn="l" defTabSz="533400">
            <a:lnSpc>
              <a:spcPct val="90000"/>
            </a:lnSpc>
            <a:spcBef>
              <a:spcPct val="0"/>
            </a:spcBef>
            <a:spcAft>
              <a:spcPct val="15000"/>
            </a:spcAft>
            <a:buFont typeface="Arial" panose="020B0604020202020204" pitchFamily="34" charset="0"/>
            <a:buChar char="•"/>
          </a:pPr>
          <a:r>
            <a:rPr lang="fr-BE" sz="1200" b="0" kern="1200">
              <a:latin typeface="Tenorite" panose="00000500000000000000" pitchFamily="2" charset="0"/>
            </a:rPr>
            <a:t>Production profil SFMQ : 2018</a:t>
          </a:r>
        </a:p>
        <a:p>
          <a:pPr marL="114300" lvl="1" indent="-114300" algn="l" defTabSz="533400">
            <a:lnSpc>
              <a:spcPct val="90000"/>
            </a:lnSpc>
            <a:spcBef>
              <a:spcPct val="0"/>
            </a:spcBef>
            <a:spcAft>
              <a:spcPct val="15000"/>
            </a:spcAft>
            <a:buFont typeface="Arial" panose="020B0604020202020204" pitchFamily="34" charset="0"/>
            <a:buNone/>
          </a:pPr>
          <a:endParaRPr lang="fr-BE" sz="1200" b="0" kern="1200">
            <a:latin typeface="Tenorite" panose="00000500000000000000" pitchFamily="2" charset="0"/>
          </a:endParaRPr>
        </a:p>
      </dsp:txBody>
      <dsp:txXfrm>
        <a:off x="0" y="2677912"/>
        <a:ext cx="6427291" cy="1020600"/>
      </dsp:txXfrm>
    </dsp:sp>
    <dsp:sp modelId="{7F47EDFF-66C8-4231-B9AA-A969EA7516FD}">
      <dsp:nvSpPr>
        <dsp:cNvPr id="0" name=""/>
        <dsp:cNvSpPr/>
      </dsp:nvSpPr>
      <dsp:spPr>
        <a:xfrm>
          <a:off x="321364" y="2412232"/>
          <a:ext cx="4499104" cy="531360"/>
        </a:xfrm>
        <a:prstGeom prst="rect">
          <a:avLst/>
        </a:prstGeom>
        <a:solidFill>
          <a:schemeClr val="accent5">
            <a:hueOff val="-9981745"/>
            <a:satOff val="-15454"/>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Enseignement &amp; Formation</a:t>
          </a:r>
        </a:p>
      </dsp:txBody>
      <dsp:txXfrm>
        <a:off x="321364" y="2412232"/>
        <a:ext cx="4499104" cy="531360"/>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79D53C-CFEC-4B9A-89A2-56662B485ADA}">
      <dsp:nvSpPr>
        <dsp:cNvPr id="0" name=""/>
        <dsp:cNvSpPr/>
      </dsp:nvSpPr>
      <dsp:spPr>
        <a:xfrm>
          <a:off x="0" y="292462"/>
          <a:ext cx="6427291" cy="781200"/>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333248" rIns="498829" bIns="85344" numCol="1" spcCol="1270" anchor="t" anchorCtr="0">
          <a:noAutofit/>
        </a:bodyPr>
        <a:lstStyle/>
        <a:p>
          <a:pPr marL="114300" lvl="1" indent="-114300" algn="l" defTabSz="533400">
            <a:lnSpc>
              <a:spcPct val="90000"/>
            </a:lnSpc>
            <a:spcBef>
              <a:spcPct val="0"/>
            </a:spcBef>
            <a:spcAft>
              <a:spcPct val="15000"/>
            </a:spcAft>
            <a:buChar char="•"/>
          </a:pPr>
          <a:r>
            <a:rPr lang="fr-BE" sz="1200" kern="1200">
              <a:latin typeface="Tenorite" panose="00000500000000000000" pitchFamily="2" charset="0"/>
            </a:rPr>
            <a:t>357 opportunités d’emploi pour le métier</a:t>
          </a:r>
          <a:endParaRPr lang="fr-BE" sz="1200" b="0" kern="1200">
            <a:latin typeface="Tenorite" panose="00000500000000000000" pitchFamily="2" charset="0"/>
          </a:endParaRPr>
        </a:p>
        <a:p>
          <a:pPr marL="114300" lvl="1" indent="-114300" algn="l" defTabSz="533400">
            <a:lnSpc>
              <a:spcPct val="90000"/>
            </a:lnSpc>
            <a:spcBef>
              <a:spcPct val="0"/>
            </a:spcBef>
            <a:spcAft>
              <a:spcPct val="15000"/>
            </a:spcAft>
            <a:buChar char="•"/>
          </a:pPr>
          <a:r>
            <a:rPr lang="fr-BE" sz="1200" b="0" kern="1200">
              <a:latin typeface="Tenorite" panose="00000500000000000000" pitchFamily="2" charset="0"/>
            </a:rPr>
            <a:t>Baisse des opportunités d’emploi gérées par Le Forem (539 OE publiées en 2021) </a:t>
          </a:r>
        </a:p>
      </dsp:txBody>
      <dsp:txXfrm>
        <a:off x="0" y="292462"/>
        <a:ext cx="6427291" cy="781200"/>
      </dsp:txXfrm>
    </dsp:sp>
    <dsp:sp modelId="{5BBD3919-B024-4F7B-9EE2-573171197B7C}">
      <dsp:nvSpPr>
        <dsp:cNvPr id="0" name=""/>
        <dsp:cNvSpPr/>
      </dsp:nvSpPr>
      <dsp:spPr>
        <a:xfrm>
          <a:off x="320178" y="84958"/>
          <a:ext cx="4499104" cy="472320"/>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Opportunités d’emploi (Janvier 2022 à octobre 2022) </a:t>
          </a:r>
        </a:p>
      </dsp:txBody>
      <dsp:txXfrm>
        <a:off x="320178" y="84958"/>
        <a:ext cx="4499104" cy="472320"/>
      </dsp:txXfrm>
    </dsp:sp>
    <dsp:sp modelId="{F52CB099-74EB-4255-8B6D-8B4A4049E4A7}">
      <dsp:nvSpPr>
        <dsp:cNvPr id="0" name=""/>
        <dsp:cNvSpPr/>
      </dsp:nvSpPr>
      <dsp:spPr>
        <a:xfrm>
          <a:off x="0" y="1387724"/>
          <a:ext cx="6427291" cy="781200"/>
        </a:xfrm>
        <a:prstGeom prst="rect">
          <a:avLst/>
        </a:prstGeom>
        <a:solidFill>
          <a:schemeClr val="lt1">
            <a:alpha val="90000"/>
            <a:hueOff val="0"/>
            <a:satOff val="0"/>
            <a:lumOff val="0"/>
            <a:alphaOff val="0"/>
          </a:schemeClr>
        </a:solidFill>
        <a:ln w="12700" cap="flat" cmpd="sng" algn="ctr">
          <a:solidFill>
            <a:schemeClr val="accent5">
              <a:hueOff val="-4990872"/>
              <a:satOff val="-7727"/>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333248" rIns="498829" bIns="85344" numCol="1" spcCol="1270" anchor="t" anchorCtr="0">
          <a:noAutofit/>
        </a:bodyPr>
        <a:lstStyle/>
        <a:p>
          <a:pPr marL="114300" lvl="1" indent="-114300" algn="l" defTabSz="533400">
            <a:lnSpc>
              <a:spcPct val="90000"/>
            </a:lnSpc>
            <a:spcBef>
              <a:spcPct val="0"/>
            </a:spcBef>
            <a:spcAft>
              <a:spcPct val="15000"/>
            </a:spcAft>
            <a:buChar char="•"/>
          </a:pPr>
          <a:r>
            <a:rPr lang="fr-BE" sz="1200" b="0" kern="1200">
              <a:latin typeface="Tenorite" panose="00000500000000000000" pitchFamily="2" charset="0"/>
            </a:rPr>
            <a:t>Métier en pénurie 2023 en Wallonie</a:t>
          </a:r>
        </a:p>
        <a:p>
          <a:pPr marL="114300" lvl="1" indent="-114300" algn="l" defTabSz="533400">
            <a:lnSpc>
              <a:spcPct val="90000"/>
            </a:lnSpc>
            <a:spcBef>
              <a:spcPct val="0"/>
            </a:spcBef>
            <a:spcAft>
              <a:spcPct val="15000"/>
            </a:spcAft>
            <a:buChar char="•"/>
          </a:pPr>
          <a:r>
            <a:rPr lang="fr-BE" sz="1200" b="0" kern="1200">
              <a:latin typeface="Tenorite" panose="00000500000000000000" pitchFamily="2" charset="0"/>
            </a:rPr>
            <a:t>Métier porteur sur le marché de l’emploi wallon 2022</a:t>
          </a:r>
        </a:p>
      </dsp:txBody>
      <dsp:txXfrm>
        <a:off x="0" y="1387724"/>
        <a:ext cx="6427291" cy="781200"/>
      </dsp:txXfrm>
    </dsp:sp>
    <dsp:sp modelId="{28EA0969-EACA-4ADB-9D89-FDA808C66823}">
      <dsp:nvSpPr>
        <dsp:cNvPr id="0" name=""/>
        <dsp:cNvSpPr/>
      </dsp:nvSpPr>
      <dsp:spPr>
        <a:xfrm>
          <a:off x="320178" y="1178397"/>
          <a:ext cx="4499104" cy="472320"/>
        </a:xfrm>
        <a:prstGeom prst="rect">
          <a:avLst/>
        </a:prstGeom>
        <a:solidFill>
          <a:schemeClr val="accent5">
            <a:hueOff val="-4990872"/>
            <a:satOff val="-7727"/>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Tension marché du travail</a:t>
          </a:r>
        </a:p>
      </dsp:txBody>
      <dsp:txXfrm>
        <a:off x="320178" y="1178397"/>
        <a:ext cx="4499104" cy="472320"/>
      </dsp:txXfrm>
    </dsp:sp>
    <dsp:sp modelId="{5EB2F8B5-CA3F-4EBA-B566-21BA56026645}">
      <dsp:nvSpPr>
        <dsp:cNvPr id="0" name=""/>
        <dsp:cNvSpPr/>
      </dsp:nvSpPr>
      <dsp:spPr>
        <a:xfrm>
          <a:off x="0" y="2499982"/>
          <a:ext cx="6427291" cy="1184400"/>
        </a:xfrm>
        <a:prstGeom prst="rect">
          <a:avLst/>
        </a:prstGeom>
        <a:solidFill>
          <a:schemeClr val="lt1">
            <a:alpha val="90000"/>
            <a:hueOff val="0"/>
            <a:satOff val="0"/>
            <a:lumOff val="0"/>
            <a:alphaOff val="0"/>
          </a:schemeClr>
        </a:solidFill>
        <a:ln w="12700" cap="flat" cmpd="sng" algn="ctr">
          <a:solidFill>
            <a:schemeClr val="accent5">
              <a:hueOff val="-9981745"/>
              <a:satOff val="-15454"/>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333248" rIns="498829" bIns="85344" numCol="1" spcCol="1270" anchor="t" anchorCtr="0">
          <a:noAutofit/>
        </a:bodyPr>
        <a:lstStyle/>
        <a:p>
          <a:pPr marL="114300" lvl="1" indent="-114300" algn="l" defTabSz="533400">
            <a:lnSpc>
              <a:spcPct val="90000"/>
            </a:lnSpc>
            <a:spcBef>
              <a:spcPct val="0"/>
            </a:spcBef>
            <a:spcAft>
              <a:spcPct val="15000"/>
            </a:spcAft>
            <a:buFont typeface="Arial" panose="020B0604020202020204" pitchFamily="34" charset="0"/>
            <a:buChar char="•"/>
          </a:pPr>
          <a:r>
            <a:rPr lang="fr-BE" sz="1200" b="1" kern="1200">
              <a:latin typeface="Tenorite" panose="00000500000000000000" pitchFamily="2" charset="0"/>
            </a:rPr>
            <a:t>Enseignement</a:t>
          </a:r>
        </a:p>
        <a:p>
          <a:pPr marL="228600" lvl="2" indent="-114300" algn="l" defTabSz="533400">
            <a:lnSpc>
              <a:spcPct val="90000"/>
            </a:lnSpc>
            <a:spcBef>
              <a:spcPct val="0"/>
            </a:spcBef>
            <a:spcAft>
              <a:spcPct val="15000"/>
            </a:spcAft>
            <a:buFont typeface="Arial" panose="020B0604020202020204" pitchFamily="34" charset="0"/>
            <a:buChar char="•"/>
          </a:pPr>
          <a:r>
            <a:rPr lang="fr-BE" sz="1200" b="0" kern="1200" dirty="0">
              <a:latin typeface="Tenorite" panose="00000500000000000000" pitchFamily="2" charset="0"/>
            </a:rPr>
            <a:t>Pas de filière dans le PE</a:t>
          </a:r>
        </a:p>
        <a:p>
          <a:pPr marL="114300" lvl="1" indent="-114300" algn="l" defTabSz="533400">
            <a:lnSpc>
              <a:spcPct val="90000"/>
            </a:lnSpc>
            <a:spcBef>
              <a:spcPct val="0"/>
            </a:spcBef>
            <a:spcAft>
              <a:spcPct val="15000"/>
            </a:spcAft>
            <a:buFont typeface="Arial" panose="020B0604020202020204" pitchFamily="34" charset="0"/>
            <a:buChar char="•"/>
          </a:pPr>
          <a:r>
            <a:rPr lang="fr-BE" sz="1200" b="0" kern="1200" dirty="0">
              <a:latin typeface="Tenorite" panose="00000500000000000000" pitchFamily="2" charset="0"/>
            </a:rPr>
            <a:t>Disparition de filières au niveau de la promotion sociale et du FOREM</a:t>
          </a:r>
        </a:p>
        <a:p>
          <a:pPr marL="114300" lvl="1" indent="-114300" algn="l" defTabSz="533400">
            <a:lnSpc>
              <a:spcPct val="90000"/>
            </a:lnSpc>
            <a:spcBef>
              <a:spcPct val="0"/>
            </a:spcBef>
            <a:spcAft>
              <a:spcPct val="15000"/>
            </a:spcAft>
            <a:buFont typeface="Arial" panose="020B0604020202020204" pitchFamily="34" charset="0"/>
            <a:buNone/>
          </a:pPr>
          <a:endParaRPr lang="fr-BE" sz="1200" b="0" kern="1200">
            <a:latin typeface="Tenorite" panose="00000500000000000000" pitchFamily="2" charset="0"/>
          </a:endParaRPr>
        </a:p>
      </dsp:txBody>
      <dsp:txXfrm>
        <a:off x="0" y="2499982"/>
        <a:ext cx="6427291" cy="1184400"/>
      </dsp:txXfrm>
    </dsp:sp>
    <dsp:sp modelId="{7F47EDFF-66C8-4231-B9AA-A969EA7516FD}">
      <dsp:nvSpPr>
        <dsp:cNvPr id="0" name=""/>
        <dsp:cNvSpPr/>
      </dsp:nvSpPr>
      <dsp:spPr>
        <a:xfrm>
          <a:off x="321364" y="2263822"/>
          <a:ext cx="4499104" cy="472320"/>
        </a:xfrm>
        <a:prstGeom prst="rect">
          <a:avLst/>
        </a:prstGeom>
        <a:solidFill>
          <a:schemeClr val="accent5">
            <a:hueOff val="-9981745"/>
            <a:satOff val="-15454"/>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Enseignement &amp; Formation</a:t>
          </a:r>
        </a:p>
      </dsp:txBody>
      <dsp:txXfrm>
        <a:off x="321364" y="2263822"/>
        <a:ext cx="4499104" cy="472320"/>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79D53C-CFEC-4B9A-89A2-56662B485ADA}">
      <dsp:nvSpPr>
        <dsp:cNvPr id="0" name=""/>
        <dsp:cNvSpPr/>
      </dsp:nvSpPr>
      <dsp:spPr>
        <a:xfrm>
          <a:off x="0" y="314939"/>
          <a:ext cx="6427291" cy="992250"/>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374904" rIns="498829" bIns="85344" numCol="1" spcCol="1270" anchor="t" anchorCtr="0">
          <a:noAutofit/>
        </a:bodyPr>
        <a:lstStyle/>
        <a:p>
          <a:pPr marL="114300" lvl="1" indent="-114300" algn="l" defTabSz="533400">
            <a:lnSpc>
              <a:spcPct val="90000"/>
            </a:lnSpc>
            <a:spcBef>
              <a:spcPct val="0"/>
            </a:spcBef>
            <a:spcAft>
              <a:spcPct val="15000"/>
            </a:spcAft>
            <a:buChar char="•"/>
          </a:pPr>
          <a:r>
            <a:rPr lang="fr-BE" sz="1200" kern="1200">
              <a:latin typeface="Tenorite" panose="00000500000000000000" pitchFamily="2" charset="0"/>
            </a:rPr>
            <a:t>13 opportunités d’emploi pour le métier en HC </a:t>
          </a:r>
          <a:endParaRPr lang="fr-BE" sz="1200" b="0" kern="1200">
            <a:latin typeface="Tenorite" panose="00000500000000000000" pitchFamily="2" charset="0"/>
          </a:endParaRPr>
        </a:p>
        <a:p>
          <a:pPr marL="114300" lvl="1" indent="-114300" algn="l" defTabSz="533400">
            <a:lnSpc>
              <a:spcPct val="90000"/>
            </a:lnSpc>
            <a:spcBef>
              <a:spcPct val="0"/>
            </a:spcBef>
            <a:spcAft>
              <a:spcPct val="15000"/>
            </a:spcAft>
            <a:buChar char="•"/>
          </a:pPr>
          <a:r>
            <a:rPr lang="fr-BE" sz="1200" b="0" kern="1200" dirty="0">
              <a:latin typeface="Tenorite" panose="00000500000000000000" pitchFamily="2" charset="0"/>
            </a:rPr>
            <a:t>Stabilité des opportunités d’emploi gérées par Le Forem ( 17 OE publiées en 2021) </a:t>
          </a:r>
        </a:p>
      </dsp:txBody>
      <dsp:txXfrm>
        <a:off x="0" y="314939"/>
        <a:ext cx="6427291" cy="992250"/>
      </dsp:txXfrm>
    </dsp:sp>
    <dsp:sp modelId="{5BBD3919-B024-4F7B-9EE2-573171197B7C}">
      <dsp:nvSpPr>
        <dsp:cNvPr id="0" name=""/>
        <dsp:cNvSpPr/>
      </dsp:nvSpPr>
      <dsp:spPr>
        <a:xfrm>
          <a:off x="320178" y="81497"/>
          <a:ext cx="4499104" cy="531360"/>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Opportunités d’emploi (Janvier 2022 à octobre 2022) </a:t>
          </a:r>
        </a:p>
      </dsp:txBody>
      <dsp:txXfrm>
        <a:off x="320178" y="81497"/>
        <a:ext cx="4499104" cy="531360"/>
      </dsp:txXfrm>
    </dsp:sp>
    <dsp:sp modelId="{F52CB099-74EB-4255-8B6D-8B4A4049E4A7}">
      <dsp:nvSpPr>
        <dsp:cNvPr id="0" name=""/>
        <dsp:cNvSpPr/>
      </dsp:nvSpPr>
      <dsp:spPr>
        <a:xfrm>
          <a:off x="0" y="1670069"/>
          <a:ext cx="6427291" cy="637875"/>
        </a:xfrm>
        <a:prstGeom prst="rect">
          <a:avLst/>
        </a:prstGeom>
        <a:solidFill>
          <a:schemeClr val="lt1">
            <a:alpha val="90000"/>
            <a:hueOff val="0"/>
            <a:satOff val="0"/>
            <a:lumOff val="0"/>
            <a:alphaOff val="0"/>
          </a:schemeClr>
        </a:solidFill>
        <a:ln w="12700" cap="flat" cmpd="sng" algn="ctr">
          <a:solidFill>
            <a:schemeClr val="accent5">
              <a:hueOff val="-4990872"/>
              <a:satOff val="-7727"/>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374904" rIns="498829" bIns="85344" numCol="1" spcCol="1270" anchor="t" anchorCtr="0">
          <a:noAutofit/>
        </a:bodyPr>
        <a:lstStyle/>
        <a:p>
          <a:pPr marL="114300" lvl="1" indent="-114300" algn="l" defTabSz="533400">
            <a:lnSpc>
              <a:spcPct val="90000"/>
            </a:lnSpc>
            <a:spcBef>
              <a:spcPct val="0"/>
            </a:spcBef>
            <a:spcAft>
              <a:spcPct val="15000"/>
            </a:spcAft>
            <a:buChar char="•"/>
          </a:pPr>
          <a:r>
            <a:rPr lang="fr-BE" sz="1200" b="0" kern="1200">
              <a:latin typeface="Tenorite" panose="00000500000000000000" pitchFamily="2" charset="0"/>
            </a:rPr>
            <a:t>Métier en pénurie 2023 en Wallonie</a:t>
          </a:r>
        </a:p>
      </dsp:txBody>
      <dsp:txXfrm>
        <a:off x="0" y="1670069"/>
        <a:ext cx="6427291" cy="637875"/>
      </dsp:txXfrm>
    </dsp:sp>
    <dsp:sp modelId="{28EA0969-EACA-4ADB-9D89-FDA808C66823}">
      <dsp:nvSpPr>
        <dsp:cNvPr id="0" name=""/>
        <dsp:cNvSpPr/>
      </dsp:nvSpPr>
      <dsp:spPr>
        <a:xfrm>
          <a:off x="320178" y="1425017"/>
          <a:ext cx="4499104" cy="531360"/>
        </a:xfrm>
        <a:prstGeom prst="rect">
          <a:avLst/>
        </a:prstGeom>
        <a:solidFill>
          <a:schemeClr val="accent5">
            <a:hueOff val="-4990872"/>
            <a:satOff val="-7727"/>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Tension marché du travail</a:t>
          </a:r>
        </a:p>
      </dsp:txBody>
      <dsp:txXfrm>
        <a:off x="320178" y="1425017"/>
        <a:ext cx="4499104" cy="531360"/>
      </dsp:txXfrm>
    </dsp:sp>
    <dsp:sp modelId="{5EB2F8B5-CA3F-4EBA-B566-21BA56026645}">
      <dsp:nvSpPr>
        <dsp:cNvPr id="0" name=""/>
        <dsp:cNvSpPr/>
      </dsp:nvSpPr>
      <dsp:spPr>
        <a:xfrm>
          <a:off x="0" y="2670825"/>
          <a:ext cx="6427291" cy="1020600"/>
        </a:xfrm>
        <a:prstGeom prst="rect">
          <a:avLst/>
        </a:prstGeom>
        <a:solidFill>
          <a:schemeClr val="lt1">
            <a:alpha val="90000"/>
            <a:hueOff val="0"/>
            <a:satOff val="0"/>
            <a:lumOff val="0"/>
            <a:alphaOff val="0"/>
          </a:schemeClr>
        </a:solidFill>
        <a:ln w="12700" cap="flat" cmpd="sng" algn="ctr">
          <a:solidFill>
            <a:schemeClr val="accent5">
              <a:hueOff val="-9981745"/>
              <a:satOff val="-15454"/>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374904" rIns="498829" bIns="85344" numCol="1" spcCol="1270" anchor="t" anchorCtr="0">
          <a:noAutofit/>
        </a:bodyPr>
        <a:lstStyle/>
        <a:p>
          <a:pPr marL="114300" lvl="1" indent="-114300" algn="l" defTabSz="533400">
            <a:lnSpc>
              <a:spcPct val="90000"/>
            </a:lnSpc>
            <a:spcBef>
              <a:spcPct val="0"/>
            </a:spcBef>
            <a:spcAft>
              <a:spcPct val="15000"/>
            </a:spcAft>
            <a:buFont typeface="Arial" panose="020B0604020202020204" pitchFamily="34" charset="0"/>
            <a:buChar char="•"/>
          </a:pPr>
          <a:r>
            <a:rPr lang="fr-BE" sz="1200" b="1" kern="1200">
              <a:latin typeface="Tenorite" panose="00000500000000000000" pitchFamily="2" charset="0"/>
            </a:rPr>
            <a:t>Pas d’offre de formation sur le bassin</a:t>
          </a:r>
          <a:endParaRPr lang="fr-BE" sz="1200" b="0" kern="1200">
            <a:latin typeface="Tenorite" panose="00000500000000000000" pitchFamily="2" charset="0"/>
          </a:endParaRPr>
        </a:p>
        <a:p>
          <a:pPr marL="114300" lvl="1" indent="-114300" algn="l" defTabSz="533400">
            <a:lnSpc>
              <a:spcPct val="90000"/>
            </a:lnSpc>
            <a:spcBef>
              <a:spcPct val="0"/>
            </a:spcBef>
            <a:spcAft>
              <a:spcPct val="15000"/>
            </a:spcAft>
            <a:buFont typeface="Arial" panose="020B0604020202020204" pitchFamily="34" charset="0"/>
            <a:buChar char="•"/>
          </a:pPr>
          <a:r>
            <a:rPr lang="fr-BE" sz="1200" b="0" kern="1200" dirty="0">
              <a:latin typeface="Tenorite" panose="00000500000000000000" pitchFamily="2" charset="0"/>
            </a:rPr>
            <a:t>Profil SFMQ édité en </a:t>
          </a:r>
        </a:p>
        <a:p>
          <a:pPr marL="114300" lvl="1" indent="-114300" algn="l" defTabSz="533400">
            <a:lnSpc>
              <a:spcPct val="90000"/>
            </a:lnSpc>
            <a:spcBef>
              <a:spcPct val="0"/>
            </a:spcBef>
            <a:spcAft>
              <a:spcPct val="15000"/>
            </a:spcAft>
            <a:buFont typeface="Arial" panose="020B0604020202020204" pitchFamily="34" charset="0"/>
            <a:buNone/>
          </a:pPr>
          <a:r>
            <a:rPr lang="fr-BE" sz="1200" b="0" kern="1200">
              <a:latin typeface="Tenorite" panose="00000500000000000000" pitchFamily="2" charset="0"/>
            </a:rPr>
            <a:t>	</a:t>
          </a:r>
        </a:p>
      </dsp:txBody>
      <dsp:txXfrm>
        <a:off x="0" y="2670825"/>
        <a:ext cx="6427291" cy="1020600"/>
      </dsp:txXfrm>
    </dsp:sp>
    <dsp:sp modelId="{7F47EDFF-66C8-4231-B9AA-A969EA7516FD}">
      <dsp:nvSpPr>
        <dsp:cNvPr id="0" name=""/>
        <dsp:cNvSpPr/>
      </dsp:nvSpPr>
      <dsp:spPr>
        <a:xfrm>
          <a:off x="321364" y="2405145"/>
          <a:ext cx="4499104" cy="531360"/>
        </a:xfrm>
        <a:prstGeom prst="rect">
          <a:avLst/>
        </a:prstGeom>
        <a:solidFill>
          <a:schemeClr val="accent5">
            <a:hueOff val="-9981745"/>
            <a:satOff val="-15454"/>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Enseignement&amp; Formation</a:t>
          </a:r>
        </a:p>
      </dsp:txBody>
      <dsp:txXfrm>
        <a:off x="321364" y="2405145"/>
        <a:ext cx="4499104" cy="531360"/>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79D53C-CFEC-4B9A-89A2-56662B485ADA}">
      <dsp:nvSpPr>
        <dsp:cNvPr id="0" name=""/>
        <dsp:cNvSpPr/>
      </dsp:nvSpPr>
      <dsp:spPr>
        <a:xfrm>
          <a:off x="0" y="174809"/>
          <a:ext cx="6427291" cy="1134000"/>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187452" rIns="498829" bIns="85344" numCol="1" spcCol="1270" anchor="t" anchorCtr="0">
          <a:noAutofit/>
        </a:bodyPr>
        <a:lstStyle/>
        <a:p>
          <a:pPr marL="114300" lvl="1" indent="-114300" algn="l" defTabSz="533400">
            <a:lnSpc>
              <a:spcPct val="90000"/>
            </a:lnSpc>
            <a:spcBef>
              <a:spcPct val="0"/>
            </a:spcBef>
            <a:spcAft>
              <a:spcPct val="15000"/>
            </a:spcAft>
            <a:buChar char="•"/>
          </a:pPr>
          <a:r>
            <a:rPr lang="fr-BE" sz="1200" kern="1200" dirty="0">
              <a:latin typeface="Tenorite" panose="00000500000000000000" pitchFamily="2" charset="0"/>
            </a:rPr>
            <a:t>28 opportunités d’emploi pour le métier de Trieurs de déchets ménagers et industriels en HC (le valoriste en construction n’est pas repris dans la nomenclature Forem)</a:t>
          </a:r>
          <a:endParaRPr lang="fr-BE" sz="1200" b="0" kern="1200" dirty="0">
            <a:latin typeface="Tenorite" panose="00000500000000000000" pitchFamily="2" charset="0"/>
          </a:endParaRPr>
        </a:p>
        <a:p>
          <a:pPr marL="114300" lvl="1" indent="-114300" algn="l" defTabSz="533400">
            <a:lnSpc>
              <a:spcPct val="90000"/>
            </a:lnSpc>
            <a:spcBef>
              <a:spcPct val="0"/>
            </a:spcBef>
            <a:spcAft>
              <a:spcPct val="15000"/>
            </a:spcAft>
            <a:buChar char="•"/>
          </a:pPr>
          <a:r>
            <a:rPr lang="fr-BE" sz="1200" b="0" kern="1200" dirty="0">
              <a:latin typeface="Tenorite" panose="00000500000000000000" pitchFamily="2" charset="0"/>
            </a:rPr>
            <a:t>Hausse des opportunités d’emploi gérées par Le Forem (  19 OE publiées en 2021) </a:t>
          </a:r>
        </a:p>
      </dsp:txBody>
      <dsp:txXfrm>
        <a:off x="0" y="174809"/>
        <a:ext cx="6427291" cy="1134000"/>
      </dsp:txXfrm>
    </dsp:sp>
    <dsp:sp modelId="{5BBD3919-B024-4F7B-9EE2-573171197B7C}">
      <dsp:nvSpPr>
        <dsp:cNvPr id="0" name=""/>
        <dsp:cNvSpPr/>
      </dsp:nvSpPr>
      <dsp:spPr>
        <a:xfrm>
          <a:off x="320178" y="58088"/>
          <a:ext cx="4499104" cy="265680"/>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Opportunités d’emploi (Janvier 2022 à octobre 2022) </a:t>
          </a:r>
        </a:p>
      </dsp:txBody>
      <dsp:txXfrm>
        <a:off x="320178" y="58088"/>
        <a:ext cx="4499104" cy="265680"/>
      </dsp:txXfrm>
    </dsp:sp>
    <dsp:sp modelId="{F52CB099-74EB-4255-8B6D-8B4A4049E4A7}">
      <dsp:nvSpPr>
        <dsp:cNvPr id="0" name=""/>
        <dsp:cNvSpPr/>
      </dsp:nvSpPr>
      <dsp:spPr>
        <a:xfrm>
          <a:off x="0" y="1490249"/>
          <a:ext cx="6427291" cy="439425"/>
        </a:xfrm>
        <a:prstGeom prst="rect">
          <a:avLst/>
        </a:prstGeom>
        <a:solidFill>
          <a:schemeClr val="lt1">
            <a:alpha val="90000"/>
            <a:hueOff val="0"/>
            <a:satOff val="0"/>
            <a:lumOff val="0"/>
            <a:alphaOff val="0"/>
          </a:schemeClr>
        </a:solidFill>
        <a:ln w="12700" cap="flat" cmpd="sng" algn="ctr">
          <a:solidFill>
            <a:schemeClr val="accent5">
              <a:hueOff val="-4990872"/>
              <a:satOff val="-7727"/>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187452" rIns="498829" bIns="85344" numCol="1" spcCol="1270" anchor="t" anchorCtr="0">
          <a:noAutofit/>
        </a:bodyPr>
        <a:lstStyle/>
        <a:p>
          <a:pPr marL="114300" lvl="1" indent="-114300" algn="l" defTabSz="533400">
            <a:lnSpc>
              <a:spcPct val="90000"/>
            </a:lnSpc>
            <a:spcBef>
              <a:spcPct val="0"/>
            </a:spcBef>
            <a:spcAft>
              <a:spcPct val="15000"/>
            </a:spcAft>
            <a:buChar char="•"/>
          </a:pPr>
          <a:r>
            <a:rPr lang="fr-BE" sz="1200" b="0" kern="1200" dirty="0">
              <a:latin typeface="Tenorite" panose="00000500000000000000" pitchFamily="2" charset="0"/>
            </a:rPr>
            <a:t>Le métier n’est pas repris dan la liste </a:t>
          </a:r>
          <a:r>
            <a:rPr lang="fr-BE" sz="1200" b="0" kern="1200">
              <a:latin typeface="Tenorite" panose="00000500000000000000" pitchFamily="2" charset="0"/>
            </a:rPr>
            <a:t>des fonctions critiques 2023 </a:t>
          </a:r>
          <a:r>
            <a:rPr lang="fr-BE" sz="1200" b="0" kern="1200" dirty="0">
              <a:latin typeface="Tenorite" panose="00000500000000000000" pitchFamily="2" charset="0"/>
            </a:rPr>
            <a:t>en Wallonie</a:t>
          </a:r>
        </a:p>
      </dsp:txBody>
      <dsp:txXfrm>
        <a:off x="0" y="1490249"/>
        <a:ext cx="6427291" cy="439425"/>
      </dsp:txXfrm>
    </dsp:sp>
    <dsp:sp modelId="{28EA0969-EACA-4ADB-9D89-FDA808C66823}">
      <dsp:nvSpPr>
        <dsp:cNvPr id="0" name=""/>
        <dsp:cNvSpPr/>
      </dsp:nvSpPr>
      <dsp:spPr>
        <a:xfrm>
          <a:off x="320178" y="1367723"/>
          <a:ext cx="4499104" cy="265680"/>
        </a:xfrm>
        <a:prstGeom prst="rect">
          <a:avLst/>
        </a:prstGeom>
        <a:solidFill>
          <a:schemeClr val="accent5">
            <a:hueOff val="-4990872"/>
            <a:satOff val="-7727"/>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Tension marché du travail</a:t>
          </a:r>
        </a:p>
      </dsp:txBody>
      <dsp:txXfrm>
        <a:off x="320178" y="1367723"/>
        <a:ext cx="4499104" cy="265680"/>
      </dsp:txXfrm>
    </dsp:sp>
    <dsp:sp modelId="{5EB2F8B5-CA3F-4EBA-B566-21BA56026645}">
      <dsp:nvSpPr>
        <dsp:cNvPr id="0" name=""/>
        <dsp:cNvSpPr/>
      </dsp:nvSpPr>
      <dsp:spPr>
        <a:xfrm>
          <a:off x="0" y="2111115"/>
          <a:ext cx="6427291" cy="1587600"/>
        </a:xfrm>
        <a:prstGeom prst="rect">
          <a:avLst/>
        </a:prstGeom>
        <a:solidFill>
          <a:schemeClr val="lt1">
            <a:alpha val="90000"/>
            <a:hueOff val="0"/>
            <a:satOff val="0"/>
            <a:lumOff val="0"/>
            <a:alphaOff val="0"/>
          </a:schemeClr>
        </a:solidFill>
        <a:ln w="12700" cap="flat" cmpd="sng" algn="ctr">
          <a:solidFill>
            <a:schemeClr val="accent5">
              <a:hueOff val="-9981745"/>
              <a:satOff val="-15454"/>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187452" rIns="498829" bIns="85344" numCol="1" spcCol="1270" anchor="t" anchorCtr="0">
          <a:noAutofit/>
        </a:bodyPr>
        <a:lstStyle/>
        <a:p>
          <a:pPr marL="114300" lvl="1" indent="-114300" algn="l" defTabSz="533400">
            <a:lnSpc>
              <a:spcPct val="90000"/>
            </a:lnSpc>
            <a:spcBef>
              <a:spcPct val="0"/>
            </a:spcBef>
            <a:spcAft>
              <a:spcPct val="15000"/>
            </a:spcAft>
            <a:buFont typeface="Arial" panose="020B0604020202020204" pitchFamily="34" charset="0"/>
            <a:buChar char="•"/>
          </a:pPr>
          <a:r>
            <a:rPr lang="fr-BE" sz="1200" b="1" kern="1200" dirty="0">
              <a:latin typeface="Tenorite" panose="00000500000000000000" pitchFamily="2" charset="0"/>
            </a:rPr>
            <a:t>Pas d’offre de formation sur le bassin</a:t>
          </a:r>
          <a:endParaRPr lang="fr-BE" sz="1200" b="0" kern="1200" dirty="0">
            <a:latin typeface="Tenorite" panose="00000500000000000000" pitchFamily="2" charset="0"/>
          </a:endParaRPr>
        </a:p>
        <a:p>
          <a:pPr marL="114300" lvl="1" indent="-114300" algn="l" defTabSz="533400">
            <a:lnSpc>
              <a:spcPct val="90000"/>
            </a:lnSpc>
            <a:spcBef>
              <a:spcPct val="0"/>
            </a:spcBef>
            <a:spcAft>
              <a:spcPct val="15000"/>
            </a:spcAft>
            <a:buFont typeface="Arial" panose="020B0604020202020204" pitchFamily="34" charset="0"/>
            <a:buChar char="•"/>
          </a:pPr>
          <a:r>
            <a:rPr lang="fr-BE" sz="1200" b="0" kern="1200" dirty="0">
              <a:latin typeface="Tenorite" panose="00000500000000000000" pitchFamily="2" charset="0"/>
            </a:rPr>
            <a:t>Deux nouveaux métiers pourraient intégrer le programme de formation du CDC Environnement : </a:t>
          </a:r>
        </a:p>
        <a:p>
          <a:pPr marL="228600" lvl="2" indent="-114300" algn="l" defTabSz="533400">
            <a:lnSpc>
              <a:spcPct val="90000"/>
            </a:lnSpc>
            <a:spcBef>
              <a:spcPct val="0"/>
            </a:spcBef>
            <a:spcAft>
              <a:spcPct val="15000"/>
            </a:spcAft>
            <a:buFont typeface="Courier New" panose="02070309020205020404" pitchFamily="49" charset="0"/>
            <a:buChar char="o"/>
          </a:pPr>
          <a:r>
            <a:rPr lang="fr-BE" sz="1200" b="0" kern="1200" dirty="0">
              <a:latin typeface="Tenorite" panose="00000500000000000000" pitchFamily="2" charset="0"/>
            </a:rPr>
            <a:t>Valoriste dans la construction ;</a:t>
          </a:r>
        </a:p>
        <a:p>
          <a:pPr marL="228600" lvl="2" indent="-114300" algn="l" defTabSz="533400">
            <a:lnSpc>
              <a:spcPct val="90000"/>
            </a:lnSpc>
            <a:spcBef>
              <a:spcPct val="0"/>
            </a:spcBef>
            <a:spcAft>
              <a:spcPct val="15000"/>
            </a:spcAft>
            <a:buFont typeface="Courier New" panose="02070309020205020404" pitchFamily="49" charset="0"/>
            <a:buChar char="o"/>
          </a:pPr>
          <a:r>
            <a:rPr lang="fr-BE" sz="1200" b="0" kern="1200" dirty="0">
              <a:latin typeface="Tenorite" panose="00000500000000000000" pitchFamily="2" charset="0"/>
            </a:rPr>
            <a:t>Inventoriste.</a:t>
          </a:r>
        </a:p>
        <a:p>
          <a:pPr marL="114300" lvl="1" indent="-114300" algn="l" defTabSz="533400">
            <a:lnSpc>
              <a:spcPct val="90000"/>
            </a:lnSpc>
            <a:spcBef>
              <a:spcPct val="0"/>
            </a:spcBef>
            <a:spcAft>
              <a:spcPct val="15000"/>
            </a:spcAft>
            <a:buFont typeface="Arial" panose="020B0604020202020204" pitchFamily="34" charset="0"/>
            <a:buChar char="•"/>
          </a:pPr>
          <a:r>
            <a:rPr lang="fr-BE" sz="1200" b="0" kern="1200" dirty="0">
              <a:latin typeface="Tenorite" panose="00000500000000000000" pitchFamily="2" charset="0"/>
            </a:rPr>
            <a:t>Profils formation de Valoriste généraliste au SFMQ édité en 2018</a:t>
          </a:r>
        </a:p>
        <a:p>
          <a:pPr marL="114300" lvl="1" indent="-114300" algn="l" defTabSz="533400">
            <a:lnSpc>
              <a:spcPct val="90000"/>
            </a:lnSpc>
            <a:spcBef>
              <a:spcPct val="0"/>
            </a:spcBef>
            <a:spcAft>
              <a:spcPct val="15000"/>
            </a:spcAft>
            <a:buFont typeface="Arial" panose="020B0604020202020204" pitchFamily="34" charset="0"/>
            <a:buNone/>
          </a:pPr>
          <a:r>
            <a:rPr lang="fr-BE" sz="1200" b="0" kern="1200" dirty="0">
              <a:latin typeface="Tenorite" panose="00000500000000000000" pitchFamily="2" charset="0"/>
            </a:rPr>
            <a:t>	</a:t>
          </a:r>
        </a:p>
      </dsp:txBody>
      <dsp:txXfrm>
        <a:off x="0" y="2111115"/>
        <a:ext cx="6427291" cy="1587600"/>
      </dsp:txXfrm>
    </dsp:sp>
    <dsp:sp modelId="{7F47EDFF-66C8-4231-B9AA-A969EA7516FD}">
      <dsp:nvSpPr>
        <dsp:cNvPr id="0" name=""/>
        <dsp:cNvSpPr/>
      </dsp:nvSpPr>
      <dsp:spPr>
        <a:xfrm>
          <a:off x="321364" y="1978275"/>
          <a:ext cx="4499104" cy="265680"/>
        </a:xfrm>
        <a:prstGeom prst="rect">
          <a:avLst/>
        </a:prstGeom>
        <a:solidFill>
          <a:schemeClr val="accent5">
            <a:hueOff val="-9981745"/>
            <a:satOff val="-15454"/>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Enseignement&amp; Formation</a:t>
          </a:r>
        </a:p>
      </dsp:txBody>
      <dsp:txXfrm>
        <a:off x="321364" y="1978275"/>
        <a:ext cx="4499104" cy="265680"/>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668489-6832-4FD4-A41D-7520E4669EAE}">
      <dsp:nvSpPr>
        <dsp:cNvPr id="0" name=""/>
        <dsp:cNvSpPr/>
      </dsp:nvSpPr>
      <dsp:spPr>
        <a:xfrm rot="10800000">
          <a:off x="1381510" y="2482"/>
          <a:ext cx="4471687" cy="1020734"/>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0115" tIns="72390" rIns="135128" bIns="72390" numCol="1" spcCol="1270" anchor="ctr" anchorCtr="0">
          <a:noAutofit/>
        </a:bodyPr>
        <a:lstStyle/>
        <a:p>
          <a:pPr marL="0" lvl="0" indent="0" algn="ctr" defTabSz="844550">
            <a:lnSpc>
              <a:spcPct val="90000"/>
            </a:lnSpc>
            <a:spcBef>
              <a:spcPct val="0"/>
            </a:spcBef>
            <a:spcAft>
              <a:spcPct val="35000"/>
            </a:spcAft>
            <a:buNone/>
          </a:pPr>
          <a:r>
            <a:rPr lang="fr-BE" sz="1900" kern="1200"/>
            <a:t>IBEFE Hainaut centre</a:t>
          </a:r>
        </a:p>
      </dsp:txBody>
      <dsp:txXfrm rot="10800000">
        <a:off x="1636693" y="2482"/>
        <a:ext cx="4216504" cy="1020734"/>
      </dsp:txXfrm>
    </dsp:sp>
    <dsp:sp modelId="{6E4D78B9-54AE-4769-8B01-B99BA7BDF3B7}">
      <dsp:nvSpPr>
        <dsp:cNvPr id="0" name=""/>
        <dsp:cNvSpPr/>
      </dsp:nvSpPr>
      <dsp:spPr>
        <a:xfrm>
          <a:off x="871143" y="2482"/>
          <a:ext cx="1020734" cy="1020734"/>
        </a:xfrm>
        <a:prstGeom prst="ellipse">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3D06035-2456-415D-8FFB-B0C9F8D36190}">
      <dsp:nvSpPr>
        <dsp:cNvPr id="0" name=""/>
        <dsp:cNvSpPr/>
      </dsp:nvSpPr>
      <dsp:spPr>
        <a:xfrm rot="10800000">
          <a:off x="1381510" y="1327913"/>
          <a:ext cx="4471687" cy="1020734"/>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0115" tIns="72390" rIns="135128" bIns="72390" numCol="1" spcCol="1270" anchor="ctr" anchorCtr="0">
          <a:noAutofit/>
        </a:bodyPr>
        <a:lstStyle/>
        <a:p>
          <a:pPr marL="0" lvl="0" indent="0" algn="ctr" defTabSz="844550">
            <a:lnSpc>
              <a:spcPct val="90000"/>
            </a:lnSpc>
            <a:spcBef>
              <a:spcPct val="0"/>
            </a:spcBef>
            <a:spcAft>
              <a:spcPct val="35000"/>
            </a:spcAft>
            <a:buNone/>
          </a:pPr>
          <a:r>
            <a:rPr lang="fr-BE" sz="1900" kern="1200" dirty="0"/>
            <a:t>065/32.76.12  </a:t>
          </a:r>
        </a:p>
        <a:p>
          <a:pPr marL="0" lvl="0" indent="0" algn="ctr" defTabSz="844550">
            <a:lnSpc>
              <a:spcPct val="90000"/>
            </a:lnSpc>
            <a:spcBef>
              <a:spcPct val="0"/>
            </a:spcBef>
            <a:spcAft>
              <a:spcPct val="35000"/>
            </a:spcAft>
            <a:buNone/>
          </a:pPr>
          <a:r>
            <a:rPr lang="fr-BE" sz="1900" kern="1200"/>
            <a:t>065/32.77.72</a:t>
          </a:r>
          <a:endParaRPr lang="fr-BE" sz="1900" kern="1200" dirty="0"/>
        </a:p>
      </dsp:txBody>
      <dsp:txXfrm rot="10800000">
        <a:off x="1636693" y="1327913"/>
        <a:ext cx="4216504" cy="1020734"/>
      </dsp:txXfrm>
    </dsp:sp>
    <dsp:sp modelId="{4B7F35E1-EA15-400F-A94F-F5AF8CE6A12A}">
      <dsp:nvSpPr>
        <dsp:cNvPr id="0" name=""/>
        <dsp:cNvSpPr/>
      </dsp:nvSpPr>
      <dsp:spPr>
        <a:xfrm>
          <a:off x="871143" y="1327913"/>
          <a:ext cx="1020734" cy="1020734"/>
        </a:xfrm>
        <a:prstGeom prst="ellipse">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169C2C1-0F61-41D3-8164-85957A557C17}">
      <dsp:nvSpPr>
        <dsp:cNvPr id="0" name=""/>
        <dsp:cNvSpPr/>
      </dsp:nvSpPr>
      <dsp:spPr>
        <a:xfrm rot="10800000">
          <a:off x="1381510" y="2653343"/>
          <a:ext cx="4471687" cy="1020734"/>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0115" tIns="72390" rIns="135128" bIns="72390" numCol="1" spcCol="1270" anchor="ctr" anchorCtr="0">
          <a:noAutofit/>
        </a:bodyPr>
        <a:lstStyle/>
        <a:p>
          <a:pPr marL="0" lvl="0" indent="0" algn="ctr" defTabSz="844550">
            <a:lnSpc>
              <a:spcPct val="90000"/>
            </a:lnSpc>
            <a:spcBef>
              <a:spcPct val="0"/>
            </a:spcBef>
            <a:spcAft>
              <a:spcPct val="35000"/>
            </a:spcAft>
            <a:buNone/>
          </a:pPr>
          <a:r>
            <a:rPr lang="fr-BE" sz="1900" kern="1200"/>
            <a:t>isabelle.salmon@forem.be  fabrice.debruyn@forem.be</a:t>
          </a:r>
        </a:p>
      </dsp:txBody>
      <dsp:txXfrm rot="10800000">
        <a:off x="1636693" y="2653343"/>
        <a:ext cx="4216504" cy="1020734"/>
      </dsp:txXfrm>
    </dsp:sp>
    <dsp:sp modelId="{1DCEAF40-133D-423E-AB66-4D1495D8188E}">
      <dsp:nvSpPr>
        <dsp:cNvPr id="0" name=""/>
        <dsp:cNvSpPr/>
      </dsp:nvSpPr>
      <dsp:spPr>
        <a:xfrm>
          <a:off x="871143" y="2653343"/>
          <a:ext cx="1020734" cy="1020734"/>
        </a:xfrm>
        <a:prstGeom prst="ellipse">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C59EF6F-CF11-4BED-AFF9-DDF05918954E}">
      <dsp:nvSpPr>
        <dsp:cNvPr id="0" name=""/>
        <dsp:cNvSpPr/>
      </dsp:nvSpPr>
      <dsp:spPr>
        <a:xfrm rot="10800000">
          <a:off x="1381510" y="3978774"/>
          <a:ext cx="4471687" cy="1020734"/>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0115" tIns="72390" rIns="135128" bIns="72390" numCol="1" spcCol="1270" anchor="ctr" anchorCtr="0">
          <a:noAutofit/>
        </a:bodyPr>
        <a:lstStyle/>
        <a:p>
          <a:pPr marL="0" lvl="0" indent="0" algn="ctr" defTabSz="844550">
            <a:lnSpc>
              <a:spcPct val="90000"/>
            </a:lnSpc>
            <a:spcBef>
              <a:spcPct val="0"/>
            </a:spcBef>
            <a:spcAft>
              <a:spcPct val="35000"/>
            </a:spcAft>
            <a:buNone/>
          </a:pPr>
          <a:r>
            <a:rPr lang="fr-FR" sz="1900" kern="1200">
              <a:solidFill>
                <a:schemeClr val="bg1"/>
              </a:solidFill>
            </a:rPr>
            <a:t>http://www.bassinefe-hainautcentre.be/</a:t>
          </a:r>
          <a:endParaRPr lang="fr-BE" sz="1900" kern="1200">
            <a:solidFill>
              <a:schemeClr val="bg1"/>
            </a:solidFill>
          </a:endParaRPr>
        </a:p>
      </dsp:txBody>
      <dsp:txXfrm rot="10800000">
        <a:off x="1636693" y="3978774"/>
        <a:ext cx="4216504" cy="1020734"/>
      </dsp:txXfrm>
    </dsp:sp>
    <dsp:sp modelId="{34F10625-8CA6-450F-8011-6A79482B1522}">
      <dsp:nvSpPr>
        <dsp:cNvPr id="0" name=""/>
        <dsp:cNvSpPr/>
      </dsp:nvSpPr>
      <dsp:spPr>
        <a:xfrm>
          <a:off x="871143" y="3978774"/>
          <a:ext cx="1020734" cy="1020734"/>
        </a:xfrm>
        <a:prstGeom prst="ellipse">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5562" tIns="47781" rIns="95562" bIns="47781" rtlCol="0"/>
          <a:lstStyle>
            <a:lvl1pPr algn="l">
              <a:defRPr sz="1300"/>
            </a:lvl1pPr>
          </a:lstStyle>
          <a:p>
            <a:endParaRPr lang="fr-BE"/>
          </a:p>
        </p:txBody>
      </p:sp>
      <p:sp>
        <p:nvSpPr>
          <p:cNvPr id="3" name="Espace réservé de la date 2"/>
          <p:cNvSpPr>
            <a:spLocks noGrp="1"/>
          </p:cNvSpPr>
          <p:nvPr>
            <p:ph type="dt" idx="1"/>
          </p:nvPr>
        </p:nvSpPr>
        <p:spPr>
          <a:xfrm>
            <a:off x="3850443" y="0"/>
            <a:ext cx="2945659" cy="498056"/>
          </a:xfrm>
          <a:prstGeom prst="rect">
            <a:avLst/>
          </a:prstGeom>
        </p:spPr>
        <p:txBody>
          <a:bodyPr vert="horz" lIns="95562" tIns="47781" rIns="95562" bIns="47781" rtlCol="0"/>
          <a:lstStyle>
            <a:lvl1pPr algn="r">
              <a:defRPr sz="1300"/>
            </a:lvl1pPr>
          </a:lstStyle>
          <a:p>
            <a:fld id="{3AB72155-510E-496B-8109-0E12E02819DC}" type="datetimeFigureOut">
              <a:rPr lang="fr-BE" smtClean="0"/>
              <a:t>12-09-23</a:t>
            </a:fld>
            <a:endParaRPr lang="fr-BE"/>
          </a:p>
        </p:txBody>
      </p:sp>
      <p:sp>
        <p:nvSpPr>
          <p:cNvPr id="4" name="Espace réservé de l'image des diapositives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5562" tIns="47781" rIns="95562" bIns="47781" rtlCol="0" anchor="ctr"/>
          <a:lstStyle/>
          <a:p>
            <a:endParaRPr lang="fr-BE"/>
          </a:p>
        </p:txBody>
      </p:sp>
      <p:sp>
        <p:nvSpPr>
          <p:cNvPr id="5" name="Espace réservé des notes 4"/>
          <p:cNvSpPr>
            <a:spLocks noGrp="1"/>
          </p:cNvSpPr>
          <p:nvPr>
            <p:ph type="body" sz="quarter" idx="3"/>
          </p:nvPr>
        </p:nvSpPr>
        <p:spPr>
          <a:xfrm>
            <a:off x="679768" y="4777194"/>
            <a:ext cx="5438140" cy="3908614"/>
          </a:xfrm>
          <a:prstGeom prst="rect">
            <a:avLst/>
          </a:prstGeom>
        </p:spPr>
        <p:txBody>
          <a:bodyPr vert="horz" lIns="95562" tIns="47781" rIns="95562" bIns="47781"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6" name="Espace réservé du pied de page 5"/>
          <p:cNvSpPr>
            <a:spLocks noGrp="1"/>
          </p:cNvSpPr>
          <p:nvPr>
            <p:ph type="ftr" sz="quarter" idx="4"/>
          </p:nvPr>
        </p:nvSpPr>
        <p:spPr>
          <a:xfrm>
            <a:off x="0" y="9428585"/>
            <a:ext cx="2945659" cy="498055"/>
          </a:xfrm>
          <a:prstGeom prst="rect">
            <a:avLst/>
          </a:prstGeom>
        </p:spPr>
        <p:txBody>
          <a:bodyPr vert="horz" lIns="95562" tIns="47781" rIns="95562" bIns="47781" rtlCol="0" anchor="b"/>
          <a:lstStyle>
            <a:lvl1pPr algn="l">
              <a:defRPr sz="1300"/>
            </a:lvl1pPr>
          </a:lstStyle>
          <a:p>
            <a:endParaRPr lang="fr-BE"/>
          </a:p>
        </p:txBody>
      </p:sp>
      <p:sp>
        <p:nvSpPr>
          <p:cNvPr id="7" name="Espace réservé du numéro de diapositive 6"/>
          <p:cNvSpPr>
            <a:spLocks noGrp="1"/>
          </p:cNvSpPr>
          <p:nvPr>
            <p:ph type="sldNum" sz="quarter" idx="5"/>
          </p:nvPr>
        </p:nvSpPr>
        <p:spPr>
          <a:xfrm>
            <a:off x="3850443" y="9428585"/>
            <a:ext cx="2945659" cy="498055"/>
          </a:xfrm>
          <a:prstGeom prst="rect">
            <a:avLst/>
          </a:prstGeom>
        </p:spPr>
        <p:txBody>
          <a:bodyPr vert="horz" lIns="95562" tIns="47781" rIns="95562" bIns="47781" rtlCol="0" anchor="b"/>
          <a:lstStyle>
            <a:lvl1pPr algn="r">
              <a:defRPr sz="1300"/>
            </a:lvl1pPr>
          </a:lstStyle>
          <a:p>
            <a:fld id="{5FBD37A9-A39B-4F70-A0CF-C73D477BC7A6}" type="slidenum">
              <a:rPr lang="fr-BE" smtClean="0"/>
              <a:t>‹N°›</a:t>
            </a:fld>
            <a:endParaRPr lang="fr-BE"/>
          </a:p>
        </p:txBody>
      </p:sp>
    </p:spTree>
    <p:extLst>
      <p:ext uri="{BB962C8B-B14F-4D97-AF65-F5344CB8AC3E}">
        <p14:creationId xmlns:p14="http://schemas.microsoft.com/office/powerpoint/2010/main" val="6161024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5FBD37A9-A39B-4F70-A0CF-C73D477BC7A6}" type="slidenum">
              <a:rPr lang="fr-BE" smtClean="0"/>
              <a:t>7</a:t>
            </a:fld>
            <a:endParaRPr lang="fr-BE"/>
          </a:p>
        </p:txBody>
      </p:sp>
    </p:spTree>
    <p:extLst>
      <p:ext uri="{BB962C8B-B14F-4D97-AF65-F5344CB8AC3E}">
        <p14:creationId xmlns:p14="http://schemas.microsoft.com/office/powerpoint/2010/main" val="40976559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BD37A9-A39B-4F70-A0CF-C73D477BC7A6}" type="slidenum">
              <a:rPr kumimoji="0" lang="fr-BE"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fr-BE"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901840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BD37A9-A39B-4F70-A0CF-C73D477BC7A6}" type="slidenum">
              <a:rPr kumimoji="0" lang="fr-BE"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fr-BE"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712953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a:p>
        </p:txBody>
      </p:sp>
      <p:sp>
        <p:nvSpPr>
          <p:cNvPr id="4" name="Espace réservé du numéro de diapositive 3"/>
          <p:cNvSpPr>
            <a:spLocks noGrp="1"/>
          </p:cNvSpPr>
          <p:nvPr>
            <p:ph type="sldNum" sz="quarter" idx="5"/>
          </p:nvPr>
        </p:nvSpPr>
        <p:spPr/>
        <p:txBody>
          <a:bodyPr/>
          <a:lstStyle/>
          <a:p>
            <a:fld id="{5FBD37A9-A39B-4F70-A0CF-C73D477BC7A6}" type="slidenum">
              <a:rPr lang="fr-BE" smtClean="0"/>
              <a:t>13</a:t>
            </a:fld>
            <a:endParaRPr lang="fr-BE"/>
          </a:p>
        </p:txBody>
      </p:sp>
    </p:spTree>
    <p:extLst>
      <p:ext uri="{BB962C8B-B14F-4D97-AF65-F5344CB8AC3E}">
        <p14:creationId xmlns:p14="http://schemas.microsoft.com/office/powerpoint/2010/main" val="41116827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a:p>
        </p:txBody>
      </p:sp>
      <p:sp>
        <p:nvSpPr>
          <p:cNvPr id="4" name="Espace réservé du numéro de diapositive 3"/>
          <p:cNvSpPr>
            <a:spLocks noGrp="1"/>
          </p:cNvSpPr>
          <p:nvPr>
            <p:ph type="sldNum" sz="quarter" idx="5"/>
          </p:nvPr>
        </p:nvSpPr>
        <p:spPr/>
        <p:txBody>
          <a:bodyPr/>
          <a:lstStyle/>
          <a:p>
            <a:fld id="{5FBD37A9-A39B-4F70-A0CF-C73D477BC7A6}" type="slidenum">
              <a:rPr lang="fr-BE" smtClean="0"/>
              <a:t>14</a:t>
            </a:fld>
            <a:endParaRPr lang="fr-BE"/>
          </a:p>
        </p:txBody>
      </p:sp>
    </p:spTree>
    <p:extLst>
      <p:ext uri="{BB962C8B-B14F-4D97-AF65-F5344CB8AC3E}">
        <p14:creationId xmlns:p14="http://schemas.microsoft.com/office/powerpoint/2010/main" val="26560843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5FBD37A9-A39B-4F70-A0CF-C73D477BC7A6}" type="slidenum">
              <a:rPr lang="fr-BE" smtClean="0"/>
              <a:t>17</a:t>
            </a:fld>
            <a:endParaRPr lang="fr-BE"/>
          </a:p>
        </p:txBody>
      </p:sp>
    </p:spTree>
    <p:extLst>
      <p:ext uri="{BB962C8B-B14F-4D97-AF65-F5344CB8AC3E}">
        <p14:creationId xmlns:p14="http://schemas.microsoft.com/office/powerpoint/2010/main" val="7442646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a:p>
        </p:txBody>
      </p:sp>
      <p:sp>
        <p:nvSpPr>
          <p:cNvPr id="4" name="Espace réservé du numéro de diapositive 3"/>
          <p:cNvSpPr>
            <a:spLocks noGrp="1"/>
          </p:cNvSpPr>
          <p:nvPr>
            <p:ph type="sldNum" sz="quarter" idx="5"/>
          </p:nvPr>
        </p:nvSpPr>
        <p:spPr/>
        <p:txBody>
          <a:bodyPr/>
          <a:lstStyle/>
          <a:p>
            <a:fld id="{5FBD37A9-A39B-4F70-A0CF-C73D477BC7A6}" type="slidenum">
              <a:rPr lang="fr-BE" smtClean="0"/>
              <a:t>18</a:t>
            </a:fld>
            <a:endParaRPr lang="fr-BE"/>
          </a:p>
        </p:txBody>
      </p:sp>
    </p:spTree>
    <p:extLst>
      <p:ext uri="{BB962C8B-B14F-4D97-AF65-F5344CB8AC3E}">
        <p14:creationId xmlns:p14="http://schemas.microsoft.com/office/powerpoint/2010/main" val="36792542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5FBD37A9-A39B-4F70-A0CF-C73D477BC7A6}" type="slidenum">
              <a:rPr lang="fr-BE" smtClean="0"/>
              <a:t>26</a:t>
            </a:fld>
            <a:endParaRPr lang="fr-BE"/>
          </a:p>
        </p:txBody>
      </p:sp>
    </p:spTree>
    <p:extLst>
      <p:ext uri="{BB962C8B-B14F-4D97-AF65-F5344CB8AC3E}">
        <p14:creationId xmlns:p14="http://schemas.microsoft.com/office/powerpoint/2010/main" val="19315086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5FBD37A9-A39B-4F70-A0CF-C73D477BC7A6}" type="slidenum">
              <a:rPr lang="fr-BE" smtClean="0"/>
              <a:t>29</a:t>
            </a:fld>
            <a:endParaRPr lang="fr-BE"/>
          </a:p>
        </p:txBody>
      </p:sp>
    </p:spTree>
    <p:extLst>
      <p:ext uri="{BB962C8B-B14F-4D97-AF65-F5344CB8AC3E}">
        <p14:creationId xmlns:p14="http://schemas.microsoft.com/office/powerpoint/2010/main" val="13578872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5FBD37A9-A39B-4F70-A0CF-C73D477BC7A6}" type="slidenum">
              <a:rPr lang="fr-BE" smtClean="0"/>
              <a:t>30</a:t>
            </a:fld>
            <a:endParaRPr lang="fr-BE"/>
          </a:p>
        </p:txBody>
      </p:sp>
    </p:spTree>
    <p:extLst>
      <p:ext uri="{BB962C8B-B14F-4D97-AF65-F5344CB8AC3E}">
        <p14:creationId xmlns:p14="http://schemas.microsoft.com/office/powerpoint/2010/main" val="22159671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5FBD37A9-A39B-4F70-A0CF-C73D477BC7A6}" type="slidenum">
              <a:rPr lang="fr-BE" smtClean="0"/>
              <a:t>31</a:t>
            </a:fld>
            <a:endParaRPr lang="fr-BE"/>
          </a:p>
        </p:txBody>
      </p:sp>
    </p:spTree>
    <p:extLst>
      <p:ext uri="{BB962C8B-B14F-4D97-AF65-F5344CB8AC3E}">
        <p14:creationId xmlns:p14="http://schemas.microsoft.com/office/powerpoint/2010/main" val="41064977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sz="1800" b="1" i="0" u="none" strike="noStrike" dirty="0">
              <a:solidFill>
                <a:srgbClr val="000000"/>
              </a:solidFill>
              <a:effectLst/>
              <a:latin typeface="Arial" panose="020B0604020202020204" pitchFamily="34" charset="0"/>
            </a:endParaRPr>
          </a:p>
          <a:p>
            <a:pPr marL="0" marR="0" lvl="0" indent="0" defTabSz="457200" eaLnBrk="1" fontAlgn="auto" latinLnBrk="0" hangingPunct="1">
              <a:lnSpc>
                <a:spcPct val="107000"/>
              </a:lnSpc>
              <a:spcBef>
                <a:spcPts val="0"/>
              </a:spcBef>
              <a:spcAft>
                <a:spcPts val="800"/>
              </a:spcAft>
              <a:buClrTx/>
              <a:buSzTx/>
              <a:buFontTx/>
              <a:buNone/>
              <a:tabLst/>
              <a:defRPr/>
            </a:pPr>
            <a:endParaRPr lang="fr-BE" dirty="0"/>
          </a:p>
        </p:txBody>
      </p:sp>
      <p:sp>
        <p:nvSpPr>
          <p:cNvPr id="4" name="Espace réservé du numéro de diapositive 3"/>
          <p:cNvSpPr>
            <a:spLocks noGrp="1"/>
          </p:cNvSpPr>
          <p:nvPr>
            <p:ph type="sldNum" sz="quarter" idx="5"/>
          </p:nvPr>
        </p:nvSpPr>
        <p:spPr/>
        <p:txBody>
          <a:bodyPr/>
          <a:lstStyle/>
          <a:p>
            <a:fld id="{5FBD37A9-A39B-4F70-A0CF-C73D477BC7A6}" type="slidenum">
              <a:rPr lang="fr-BE" smtClean="0"/>
              <a:t>35</a:t>
            </a:fld>
            <a:endParaRPr lang="fr-BE"/>
          </a:p>
        </p:txBody>
      </p:sp>
    </p:spTree>
    <p:extLst>
      <p:ext uri="{BB962C8B-B14F-4D97-AF65-F5344CB8AC3E}">
        <p14:creationId xmlns:p14="http://schemas.microsoft.com/office/powerpoint/2010/main" val="2931774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5FBD37A9-A39B-4F70-A0CF-C73D477BC7A6}" type="slidenum">
              <a:rPr lang="fr-BE" smtClean="0"/>
              <a:t>37</a:t>
            </a:fld>
            <a:endParaRPr lang="fr-BE"/>
          </a:p>
        </p:txBody>
      </p:sp>
    </p:spTree>
    <p:extLst>
      <p:ext uri="{BB962C8B-B14F-4D97-AF65-F5344CB8AC3E}">
        <p14:creationId xmlns:p14="http://schemas.microsoft.com/office/powerpoint/2010/main" val="3584744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a:p>
        </p:txBody>
      </p:sp>
      <p:sp>
        <p:nvSpPr>
          <p:cNvPr id="4" name="Espace réservé du numéro de diapositive 3"/>
          <p:cNvSpPr>
            <a:spLocks noGrp="1"/>
          </p:cNvSpPr>
          <p:nvPr>
            <p:ph type="sldNum" sz="quarter" idx="5"/>
          </p:nvPr>
        </p:nvSpPr>
        <p:spPr/>
        <p:txBody>
          <a:bodyPr/>
          <a:lstStyle/>
          <a:p>
            <a:fld id="{5FBD37A9-A39B-4F70-A0CF-C73D477BC7A6}" type="slidenum">
              <a:rPr lang="fr-BE" smtClean="0"/>
              <a:t>38</a:t>
            </a:fld>
            <a:endParaRPr lang="fr-BE"/>
          </a:p>
        </p:txBody>
      </p:sp>
    </p:spTree>
    <p:extLst>
      <p:ext uri="{BB962C8B-B14F-4D97-AF65-F5344CB8AC3E}">
        <p14:creationId xmlns:p14="http://schemas.microsoft.com/office/powerpoint/2010/main" val="24094581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5FBD37A9-A39B-4F70-A0CF-C73D477BC7A6}" type="slidenum">
              <a:rPr lang="fr-BE" smtClean="0"/>
              <a:t>39</a:t>
            </a:fld>
            <a:endParaRPr lang="fr-BE"/>
          </a:p>
        </p:txBody>
      </p:sp>
    </p:spTree>
    <p:extLst>
      <p:ext uri="{BB962C8B-B14F-4D97-AF65-F5344CB8AC3E}">
        <p14:creationId xmlns:p14="http://schemas.microsoft.com/office/powerpoint/2010/main" val="4658268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5FBD37A9-A39B-4F70-A0CF-C73D477BC7A6}" type="slidenum">
              <a:rPr lang="fr-BE" smtClean="0"/>
              <a:t>41</a:t>
            </a:fld>
            <a:endParaRPr lang="fr-BE"/>
          </a:p>
        </p:txBody>
      </p:sp>
    </p:spTree>
    <p:extLst>
      <p:ext uri="{BB962C8B-B14F-4D97-AF65-F5344CB8AC3E}">
        <p14:creationId xmlns:p14="http://schemas.microsoft.com/office/powerpoint/2010/main" val="33845966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a:p>
        </p:txBody>
      </p:sp>
      <p:sp>
        <p:nvSpPr>
          <p:cNvPr id="4" name="Espace réservé du numéro de diapositive 3"/>
          <p:cNvSpPr>
            <a:spLocks noGrp="1"/>
          </p:cNvSpPr>
          <p:nvPr>
            <p:ph type="sldNum" sz="quarter" idx="5"/>
          </p:nvPr>
        </p:nvSpPr>
        <p:spPr/>
        <p:txBody>
          <a:bodyPr/>
          <a:lstStyle/>
          <a:p>
            <a:fld id="{5FBD37A9-A39B-4F70-A0CF-C73D477BC7A6}" type="slidenum">
              <a:rPr lang="fr-BE" smtClean="0"/>
              <a:t>42</a:t>
            </a:fld>
            <a:endParaRPr lang="fr-BE"/>
          </a:p>
        </p:txBody>
      </p:sp>
    </p:spTree>
    <p:extLst>
      <p:ext uri="{BB962C8B-B14F-4D97-AF65-F5344CB8AC3E}">
        <p14:creationId xmlns:p14="http://schemas.microsoft.com/office/powerpoint/2010/main" val="28405527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5FBD37A9-A39B-4F70-A0CF-C73D477BC7A6}" type="slidenum">
              <a:rPr lang="fr-BE" smtClean="0"/>
              <a:t>43</a:t>
            </a:fld>
            <a:endParaRPr lang="fr-BE"/>
          </a:p>
        </p:txBody>
      </p:sp>
    </p:spTree>
    <p:extLst>
      <p:ext uri="{BB962C8B-B14F-4D97-AF65-F5344CB8AC3E}">
        <p14:creationId xmlns:p14="http://schemas.microsoft.com/office/powerpoint/2010/main" val="4088906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a:p>
        </p:txBody>
      </p:sp>
      <p:sp>
        <p:nvSpPr>
          <p:cNvPr id="4" name="Espace réservé du numéro de diapositive 3"/>
          <p:cNvSpPr>
            <a:spLocks noGrp="1"/>
          </p:cNvSpPr>
          <p:nvPr>
            <p:ph type="sldNum" sz="quarter" idx="5"/>
          </p:nvPr>
        </p:nvSpPr>
        <p:spPr/>
        <p:txBody>
          <a:bodyPr/>
          <a:lstStyle/>
          <a:p>
            <a:fld id="{5FBD37A9-A39B-4F70-A0CF-C73D477BC7A6}" type="slidenum">
              <a:rPr lang="fr-BE" smtClean="0"/>
              <a:t>45</a:t>
            </a:fld>
            <a:endParaRPr lang="fr-BE"/>
          </a:p>
        </p:txBody>
      </p:sp>
    </p:spTree>
    <p:extLst>
      <p:ext uri="{BB962C8B-B14F-4D97-AF65-F5344CB8AC3E}">
        <p14:creationId xmlns:p14="http://schemas.microsoft.com/office/powerpoint/2010/main" val="37341729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5FBD37A9-A39B-4F70-A0CF-C73D477BC7A6}" type="slidenum">
              <a:rPr lang="fr-BE" smtClean="0"/>
              <a:t>47</a:t>
            </a:fld>
            <a:endParaRPr lang="fr-BE"/>
          </a:p>
        </p:txBody>
      </p:sp>
    </p:spTree>
    <p:extLst>
      <p:ext uri="{BB962C8B-B14F-4D97-AF65-F5344CB8AC3E}">
        <p14:creationId xmlns:p14="http://schemas.microsoft.com/office/powerpoint/2010/main" val="25940731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5FBD37A9-A39B-4F70-A0CF-C73D477BC7A6}" type="slidenum">
              <a:rPr lang="fr-BE" smtClean="0"/>
              <a:t>52</a:t>
            </a:fld>
            <a:endParaRPr lang="fr-BE"/>
          </a:p>
        </p:txBody>
      </p:sp>
    </p:spTree>
    <p:extLst>
      <p:ext uri="{BB962C8B-B14F-4D97-AF65-F5344CB8AC3E}">
        <p14:creationId xmlns:p14="http://schemas.microsoft.com/office/powerpoint/2010/main" val="325686017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5FBD37A9-A39B-4F70-A0CF-C73D477BC7A6}" type="slidenum">
              <a:rPr lang="fr-BE" smtClean="0"/>
              <a:t>54</a:t>
            </a:fld>
            <a:endParaRPr lang="fr-BE"/>
          </a:p>
        </p:txBody>
      </p:sp>
    </p:spTree>
    <p:extLst>
      <p:ext uri="{BB962C8B-B14F-4D97-AF65-F5344CB8AC3E}">
        <p14:creationId xmlns:p14="http://schemas.microsoft.com/office/powerpoint/2010/main" val="13907473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253E83C-C2D3-482F-8935-BED96A1C7A20}"/>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fr-BE"/>
          </a:p>
        </p:txBody>
      </p:sp>
      <p:sp>
        <p:nvSpPr>
          <p:cNvPr id="3" name="Sous-titre 2">
            <a:extLst>
              <a:ext uri="{FF2B5EF4-FFF2-40B4-BE49-F238E27FC236}">
                <a16:creationId xmlns:a16="http://schemas.microsoft.com/office/drawing/2014/main" id="{56F9EBCC-3DA0-4754-95F0-0B3C797A096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BE"/>
          </a:p>
        </p:txBody>
      </p:sp>
      <p:sp>
        <p:nvSpPr>
          <p:cNvPr id="4" name="Espace réservé de la date 3">
            <a:extLst>
              <a:ext uri="{FF2B5EF4-FFF2-40B4-BE49-F238E27FC236}">
                <a16:creationId xmlns:a16="http://schemas.microsoft.com/office/drawing/2014/main" id="{45441EEF-012E-43D7-8768-B876727DFBED}"/>
              </a:ext>
            </a:extLst>
          </p:cNvPr>
          <p:cNvSpPr>
            <a:spLocks noGrp="1"/>
          </p:cNvSpPr>
          <p:nvPr>
            <p:ph type="dt" sz="half" idx="10"/>
          </p:nvPr>
        </p:nvSpPr>
        <p:spPr/>
        <p:txBody>
          <a:bodyPr/>
          <a:lstStyle/>
          <a:p>
            <a:fld id="{356C03FA-28AD-4110-ABD9-462DD0022600}" type="datetimeFigureOut">
              <a:rPr lang="fr-BE" smtClean="0"/>
              <a:t>12-09-23</a:t>
            </a:fld>
            <a:endParaRPr lang="fr-BE"/>
          </a:p>
        </p:txBody>
      </p:sp>
      <p:sp>
        <p:nvSpPr>
          <p:cNvPr id="5" name="Espace réservé du pied de page 4">
            <a:extLst>
              <a:ext uri="{FF2B5EF4-FFF2-40B4-BE49-F238E27FC236}">
                <a16:creationId xmlns:a16="http://schemas.microsoft.com/office/drawing/2014/main" id="{FCA174B9-02DD-49E6-8F0B-587E0D788D22}"/>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8B6A7878-9C37-4C88-BF03-53F71BB5B7FA}"/>
              </a:ext>
            </a:extLst>
          </p:cNvPr>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7618719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391A82-3195-4163-8D94-85A2B5BEB75B}"/>
              </a:ext>
            </a:extLst>
          </p:cNvPr>
          <p:cNvSpPr>
            <a:spLocks noGrp="1"/>
          </p:cNvSpPr>
          <p:nvPr>
            <p:ph type="title"/>
          </p:nvPr>
        </p:nvSpPr>
        <p:spPr/>
        <p:txBody>
          <a:bodyPr/>
          <a:lstStyle/>
          <a:p>
            <a:r>
              <a:rPr lang="fr-FR"/>
              <a:t>Modifiez le style du titre</a:t>
            </a:r>
            <a:endParaRPr lang="fr-BE"/>
          </a:p>
        </p:txBody>
      </p:sp>
      <p:sp>
        <p:nvSpPr>
          <p:cNvPr id="3" name="Espace réservé du contenu 2">
            <a:extLst>
              <a:ext uri="{FF2B5EF4-FFF2-40B4-BE49-F238E27FC236}">
                <a16:creationId xmlns:a16="http://schemas.microsoft.com/office/drawing/2014/main" id="{E75AAB9D-175B-4934-AFCD-83363D482DCC}"/>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1BDC2715-9F4A-4921-B6C0-E66DE4E032DB}"/>
              </a:ext>
            </a:extLst>
          </p:cNvPr>
          <p:cNvSpPr>
            <a:spLocks noGrp="1"/>
          </p:cNvSpPr>
          <p:nvPr>
            <p:ph type="dt" sz="half" idx="10"/>
          </p:nvPr>
        </p:nvSpPr>
        <p:spPr/>
        <p:txBody>
          <a:bodyPr/>
          <a:lstStyle/>
          <a:p>
            <a:fld id="{356C03FA-28AD-4110-ABD9-462DD0022600}" type="datetimeFigureOut">
              <a:rPr lang="fr-BE" smtClean="0"/>
              <a:t>12-09-23</a:t>
            </a:fld>
            <a:endParaRPr lang="fr-BE"/>
          </a:p>
        </p:txBody>
      </p:sp>
      <p:sp>
        <p:nvSpPr>
          <p:cNvPr id="5" name="Espace réservé du pied de page 4">
            <a:extLst>
              <a:ext uri="{FF2B5EF4-FFF2-40B4-BE49-F238E27FC236}">
                <a16:creationId xmlns:a16="http://schemas.microsoft.com/office/drawing/2014/main" id="{872A14E0-7138-4907-B191-96B6FA9398D3}"/>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0735AD38-4940-4822-88C0-7DFC47BE0EE0}"/>
              </a:ext>
            </a:extLst>
          </p:cNvPr>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27080078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DBCF41A-7480-49B2-8F87-E4ADDB0F4F5D}"/>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fr-BE"/>
          </a:p>
        </p:txBody>
      </p:sp>
      <p:sp>
        <p:nvSpPr>
          <p:cNvPr id="3" name="Espace réservé du texte 2">
            <a:extLst>
              <a:ext uri="{FF2B5EF4-FFF2-40B4-BE49-F238E27FC236}">
                <a16:creationId xmlns:a16="http://schemas.microsoft.com/office/drawing/2014/main" id="{C285DACD-D507-4E2F-8F21-4EB6C8FDD29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508134D4-1B39-4C3E-934E-78CB5E95D0D7}"/>
              </a:ext>
            </a:extLst>
          </p:cNvPr>
          <p:cNvSpPr>
            <a:spLocks noGrp="1"/>
          </p:cNvSpPr>
          <p:nvPr>
            <p:ph type="dt" sz="half" idx="10"/>
          </p:nvPr>
        </p:nvSpPr>
        <p:spPr/>
        <p:txBody>
          <a:bodyPr/>
          <a:lstStyle/>
          <a:p>
            <a:fld id="{356C03FA-28AD-4110-ABD9-462DD0022600}" type="datetimeFigureOut">
              <a:rPr lang="fr-BE" smtClean="0"/>
              <a:t>12-09-23</a:t>
            </a:fld>
            <a:endParaRPr lang="fr-BE"/>
          </a:p>
        </p:txBody>
      </p:sp>
      <p:sp>
        <p:nvSpPr>
          <p:cNvPr id="5" name="Espace réservé du pied de page 4">
            <a:extLst>
              <a:ext uri="{FF2B5EF4-FFF2-40B4-BE49-F238E27FC236}">
                <a16:creationId xmlns:a16="http://schemas.microsoft.com/office/drawing/2014/main" id="{6BF57A6E-4E66-4497-A9B0-48B1A34F86AC}"/>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DC42CABB-3724-4D7F-BB1D-AA032D7A9BB5}"/>
              </a:ext>
            </a:extLst>
          </p:cNvPr>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3009174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34BAEEF-1018-48F2-925A-108E9E533A4C}"/>
              </a:ext>
            </a:extLst>
          </p:cNvPr>
          <p:cNvSpPr>
            <a:spLocks noGrp="1"/>
          </p:cNvSpPr>
          <p:nvPr>
            <p:ph type="title"/>
          </p:nvPr>
        </p:nvSpPr>
        <p:spPr/>
        <p:txBody>
          <a:bodyPr/>
          <a:lstStyle/>
          <a:p>
            <a:r>
              <a:rPr lang="fr-FR"/>
              <a:t>Modifiez le style du titre</a:t>
            </a:r>
            <a:endParaRPr lang="fr-BE"/>
          </a:p>
        </p:txBody>
      </p:sp>
      <p:sp>
        <p:nvSpPr>
          <p:cNvPr id="3" name="Espace réservé du contenu 2">
            <a:extLst>
              <a:ext uri="{FF2B5EF4-FFF2-40B4-BE49-F238E27FC236}">
                <a16:creationId xmlns:a16="http://schemas.microsoft.com/office/drawing/2014/main" id="{26B1F0F0-BEB6-4410-8350-C81990EC2A3B}"/>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contenu 3">
            <a:extLst>
              <a:ext uri="{FF2B5EF4-FFF2-40B4-BE49-F238E27FC236}">
                <a16:creationId xmlns:a16="http://schemas.microsoft.com/office/drawing/2014/main" id="{2D43FBF5-C0A5-4F05-A192-8AA97C04B2FC}"/>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e la date 4">
            <a:extLst>
              <a:ext uri="{FF2B5EF4-FFF2-40B4-BE49-F238E27FC236}">
                <a16:creationId xmlns:a16="http://schemas.microsoft.com/office/drawing/2014/main" id="{AAAE4154-8D07-4EE0-8C61-B3E6D58D4E62}"/>
              </a:ext>
            </a:extLst>
          </p:cNvPr>
          <p:cNvSpPr>
            <a:spLocks noGrp="1"/>
          </p:cNvSpPr>
          <p:nvPr>
            <p:ph type="dt" sz="half" idx="10"/>
          </p:nvPr>
        </p:nvSpPr>
        <p:spPr/>
        <p:txBody>
          <a:bodyPr/>
          <a:lstStyle/>
          <a:p>
            <a:fld id="{356C03FA-28AD-4110-ABD9-462DD0022600}" type="datetimeFigureOut">
              <a:rPr lang="fr-BE" smtClean="0"/>
              <a:t>12-09-23</a:t>
            </a:fld>
            <a:endParaRPr lang="fr-BE"/>
          </a:p>
        </p:txBody>
      </p:sp>
      <p:sp>
        <p:nvSpPr>
          <p:cNvPr id="6" name="Espace réservé du pied de page 5">
            <a:extLst>
              <a:ext uri="{FF2B5EF4-FFF2-40B4-BE49-F238E27FC236}">
                <a16:creationId xmlns:a16="http://schemas.microsoft.com/office/drawing/2014/main" id="{F9F8A3E2-56A0-422C-A62C-37FB2DC6B517}"/>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B2D660E7-C262-42BC-94DB-AC659341C6B7}"/>
              </a:ext>
            </a:extLst>
          </p:cNvPr>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6385130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6597C2C-2C90-437A-A072-6BD6D1B0DAFF}"/>
              </a:ext>
            </a:extLst>
          </p:cNvPr>
          <p:cNvSpPr>
            <a:spLocks noGrp="1"/>
          </p:cNvSpPr>
          <p:nvPr>
            <p:ph type="title"/>
          </p:nvPr>
        </p:nvSpPr>
        <p:spPr>
          <a:xfrm>
            <a:off x="839788" y="365125"/>
            <a:ext cx="10515600" cy="1325563"/>
          </a:xfrm>
        </p:spPr>
        <p:txBody>
          <a:bodyPr/>
          <a:lstStyle/>
          <a:p>
            <a:r>
              <a:rPr lang="fr-FR"/>
              <a:t>Modifiez le style du titre</a:t>
            </a:r>
            <a:endParaRPr lang="fr-BE"/>
          </a:p>
        </p:txBody>
      </p:sp>
      <p:sp>
        <p:nvSpPr>
          <p:cNvPr id="3" name="Espace réservé du texte 2">
            <a:extLst>
              <a:ext uri="{FF2B5EF4-FFF2-40B4-BE49-F238E27FC236}">
                <a16:creationId xmlns:a16="http://schemas.microsoft.com/office/drawing/2014/main" id="{048ADB6A-1425-4076-B8CF-763A3A4804B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45156C3B-CC69-4C50-8288-74CC1788947F}"/>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u texte 4">
            <a:extLst>
              <a:ext uri="{FF2B5EF4-FFF2-40B4-BE49-F238E27FC236}">
                <a16:creationId xmlns:a16="http://schemas.microsoft.com/office/drawing/2014/main" id="{61536504-DD0B-4D03-9D35-E8D495858BD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53C14880-4447-4F88-BA4F-15B77BFB9954}"/>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7" name="Espace réservé de la date 6">
            <a:extLst>
              <a:ext uri="{FF2B5EF4-FFF2-40B4-BE49-F238E27FC236}">
                <a16:creationId xmlns:a16="http://schemas.microsoft.com/office/drawing/2014/main" id="{2986E889-E6A4-4484-89E9-A58AEE3E170C}"/>
              </a:ext>
            </a:extLst>
          </p:cNvPr>
          <p:cNvSpPr>
            <a:spLocks noGrp="1"/>
          </p:cNvSpPr>
          <p:nvPr>
            <p:ph type="dt" sz="half" idx="10"/>
          </p:nvPr>
        </p:nvSpPr>
        <p:spPr/>
        <p:txBody>
          <a:bodyPr/>
          <a:lstStyle/>
          <a:p>
            <a:fld id="{356C03FA-28AD-4110-ABD9-462DD0022600}" type="datetimeFigureOut">
              <a:rPr lang="fr-BE" smtClean="0"/>
              <a:t>12-09-23</a:t>
            </a:fld>
            <a:endParaRPr lang="fr-BE"/>
          </a:p>
        </p:txBody>
      </p:sp>
      <p:sp>
        <p:nvSpPr>
          <p:cNvPr id="8" name="Espace réservé du pied de page 7">
            <a:extLst>
              <a:ext uri="{FF2B5EF4-FFF2-40B4-BE49-F238E27FC236}">
                <a16:creationId xmlns:a16="http://schemas.microsoft.com/office/drawing/2014/main" id="{47157F1B-986E-4358-8690-09EC781C2C31}"/>
              </a:ext>
            </a:extLst>
          </p:cNvPr>
          <p:cNvSpPr>
            <a:spLocks noGrp="1"/>
          </p:cNvSpPr>
          <p:nvPr>
            <p:ph type="ftr" sz="quarter" idx="11"/>
          </p:nvPr>
        </p:nvSpPr>
        <p:spPr/>
        <p:txBody>
          <a:bodyPr/>
          <a:lstStyle/>
          <a:p>
            <a:endParaRPr lang="fr-BE"/>
          </a:p>
        </p:txBody>
      </p:sp>
      <p:sp>
        <p:nvSpPr>
          <p:cNvPr id="9" name="Espace réservé du numéro de diapositive 8">
            <a:extLst>
              <a:ext uri="{FF2B5EF4-FFF2-40B4-BE49-F238E27FC236}">
                <a16:creationId xmlns:a16="http://schemas.microsoft.com/office/drawing/2014/main" id="{92DCFC34-811C-481D-AF34-68BBDB84F198}"/>
              </a:ext>
            </a:extLst>
          </p:cNvPr>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29829887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79AB83D-163B-4226-9509-32F306DDA5A3}"/>
              </a:ext>
            </a:extLst>
          </p:cNvPr>
          <p:cNvSpPr>
            <a:spLocks noGrp="1"/>
          </p:cNvSpPr>
          <p:nvPr>
            <p:ph type="title"/>
          </p:nvPr>
        </p:nvSpPr>
        <p:spPr/>
        <p:txBody>
          <a:bodyPr/>
          <a:lstStyle/>
          <a:p>
            <a:r>
              <a:rPr lang="fr-FR"/>
              <a:t>Modifiez le style du titre</a:t>
            </a:r>
            <a:endParaRPr lang="fr-BE"/>
          </a:p>
        </p:txBody>
      </p:sp>
      <p:sp>
        <p:nvSpPr>
          <p:cNvPr id="3" name="Espace réservé de la date 2">
            <a:extLst>
              <a:ext uri="{FF2B5EF4-FFF2-40B4-BE49-F238E27FC236}">
                <a16:creationId xmlns:a16="http://schemas.microsoft.com/office/drawing/2014/main" id="{8D3B3F49-7C09-4954-8103-22257CD3A41A}"/>
              </a:ext>
            </a:extLst>
          </p:cNvPr>
          <p:cNvSpPr>
            <a:spLocks noGrp="1"/>
          </p:cNvSpPr>
          <p:nvPr>
            <p:ph type="dt" sz="half" idx="10"/>
          </p:nvPr>
        </p:nvSpPr>
        <p:spPr/>
        <p:txBody>
          <a:bodyPr/>
          <a:lstStyle/>
          <a:p>
            <a:fld id="{356C03FA-28AD-4110-ABD9-462DD0022600}" type="datetimeFigureOut">
              <a:rPr lang="fr-BE" smtClean="0"/>
              <a:t>12-09-23</a:t>
            </a:fld>
            <a:endParaRPr lang="fr-BE"/>
          </a:p>
        </p:txBody>
      </p:sp>
      <p:sp>
        <p:nvSpPr>
          <p:cNvPr id="4" name="Espace réservé du pied de page 3">
            <a:extLst>
              <a:ext uri="{FF2B5EF4-FFF2-40B4-BE49-F238E27FC236}">
                <a16:creationId xmlns:a16="http://schemas.microsoft.com/office/drawing/2014/main" id="{8F1AAC4C-45FC-451B-9813-5C905D82931D}"/>
              </a:ext>
            </a:extLst>
          </p:cNvPr>
          <p:cNvSpPr>
            <a:spLocks noGrp="1"/>
          </p:cNvSpPr>
          <p:nvPr>
            <p:ph type="ftr" sz="quarter" idx="11"/>
          </p:nvPr>
        </p:nvSpPr>
        <p:spPr/>
        <p:txBody>
          <a:bodyPr/>
          <a:lstStyle/>
          <a:p>
            <a:endParaRPr lang="fr-BE"/>
          </a:p>
        </p:txBody>
      </p:sp>
      <p:sp>
        <p:nvSpPr>
          <p:cNvPr id="5" name="Espace réservé du numéro de diapositive 4">
            <a:extLst>
              <a:ext uri="{FF2B5EF4-FFF2-40B4-BE49-F238E27FC236}">
                <a16:creationId xmlns:a16="http://schemas.microsoft.com/office/drawing/2014/main" id="{843E75F1-B1DE-4F42-A9F0-877BEE3EB088}"/>
              </a:ext>
            </a:extLst>
          </p:cNvPr>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25081077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B73803D9-9779-49D5-A213-ECC88C0B44C8}"/>
              </a:ext>
            </a:extLst>
          </p:cNvPr>
          <p:cNvSpPr>
            <a:spLocks noGrp="1"/>
          </p:cNvSpPr>
          <p:nvPr>
            <p:ph type="dt" sz="half" idx="10"/>
          </p:nvPr>
        </p:nvSpPr>
        <p:spPr/>
        <p:txBody>
          <a:bodyPr/>
          <a:lstStyle/>
          <a:p>
            <a:fld id="{356C03FA-28AD-4110-ABD9-462DD0022600}" type="datetimeFigureOut">
              <a:rPr lang="fr-BE" smtClean="0"/>
              <a:t>12-09-23</a:t>
            </a:fld>
            <a:endParaRPr lang="fr-BE"/>
          </a:p>
        </p:txBody>
      </p:sp>
      <p:sp>
        <p:nvSpPr>
          <p:cNvPr id="3" name="Espace réservé du pied de page 2">
            <a:extLst>
              <a:ext uri="{FF2B5EF4-FFF2-40B4-BE49-F238E27FC236}">
                <a16:creationId xmlns:a16="http://schemas.microsoft.com/office/drawing/2014/main" id="{BCA57D6B-DF6E-4E19-BDDB-25EA300B283E}"/>
              </a:ext>
            </a:extLst>
          </p:cNvPr>
          <p:cNvSpPr>
            <a:spLocks noGrp="1"/>
          </p:cNvSpPr>
          <p:nvPr>
            <p:ph type="ftr" sz="quarter" idx="11"/>
          </p:nvPr>
        </p:nvSpPr>
        <p:spPr/>
        <p:txBody>
          <a:bodyPr/>
          <a:lstStyle/>
          <a:p>
            <a:endParaRPr lang="fr-BE"/>
          </a:p>
        </p:txBody>
      </p:sp>
      <p:sp>
        <p:nvSpPr>
          <p:cNvPr id="4" name="Espace réservé du numéro de diapositive 3">
            <a:extLst>
              <a:ext uri="{FF2B5EF4-FFF2-40B4-BE49-F238E27FC236}">
                <a16:creationId xmlns:a16="http://schemas.microsoft.com/office/drawing/2014/main" id="{7B2C1C82-7484-4AEB-B693-B5C5725BAC4A}"/>
              </a:ext>
            </a:extLst>
          </p:cNvPr>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4103952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03C915D-BC77-4646-BAB7-B0DD33B357B9}"/>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BE"/>
          </a:p>
        </p:txBody>
      </p:sp>
      <p:sp>
        <p:nvSpPr>
          <p:cNvPr id="3" name="Espace réservé du contenu 2">
            <a:extLst>
              <a:ext uri="{FF2B5EF4-FFF2-40B4-BE49-F238E27FC236}">
                <a16:creationId xmlns:a16="http://schemas.microsoft.com/office/drawing/2014/main" id="{DFF2605D-A46F-40FA-8023-3B089B2FFAD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texte 3">
            <a:extLst>
              <a:ext uri="{FF2B5EF4-FFF2-40B4-BE49-F238E27FC236}">
                <a16:creationId xmlns:a16="http://schemas.microsoft.com/office/drawing/2014/main" id="{816F4BB6-C750-42AC-902F-14CF3286AC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0748DA9A-9B91-42D0-A139-A73983166696}"/>
              </a:ext>
            </a:extLst>
          </p:cNvPr>
          <p:cNvSpPr>
            <a:spLocks noGrp="1"/>
          </p:cNvSpPr>
          <p:nvPr>
            <p:ph type="dt" sz="half" idx="10"/>
          </p:nvPr>
        </p:nvSpPr>
        <p:spPr/>
        <p:txBody>
          <a:bodyPr/>
          <a:lstStyle/>
          <a:p>
            <a:fld id="{356C03FA-28AD-4110-ABD9-462DD0022600}" type="datetimeFigureOut">
              <a:rPr lang="fr-BE" smtClean="0"/>
              <a:t>12-09-23</a:t>
            </a:fld>
            <a:endParaRPr lang="fr-BE"/>
          </a:p>
        </p:txBody>
      </p:sp>
      <p:sp>
        <p:nvSpPr>
          <p:cNvPr id="6" name="Espace réservé du pied de page 5">
            <a:extLst>
              <a:ext uri="{FF2B5EF4-FFF2-40B4-BE49-F238E27FC236}">
                <a16:creationId xmlns:a16="http://schemas.microsoft.com/office/drawing/2014/main" id="{2BBF9CB9-00F5-4570-8DB2-CE031C5B2F14}"/>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DBEA063A-E4AB-4527-8F1B-8EF396366BE4}"/>
              </a:ext>
            </a:extLst>
          </p:cNvPr>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5312640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6A911FB-F603-4CE8-A23D-2162DBF61E3A}"/>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BE"/>
          </a:p>
        </p:txBody>
      </p:sp>
      <p:sp>
        <p:nvSpPr>
          <p:cNvPr id="3" name="Espace réservé pour une image  2">
            <a:extLst>
              <a:ext uri="{FF2B5EF4-FFF2-40B4-BE49-F238E27FC236}">
                <a16:creationId xmlns:a16="http://schemas.microsoft.com/office/drawing/2014/main" id="{C2D45C90-1749-434A-A1BC-A9AEFCE7F83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BE"/>
          </a:p>
        </p:txBody>
      </p:sp>
      <p:sp>
        <p:nvSpPr>
          <p:cNvPr id="4" name="Espace réservé du texte 3">
            <a:extLst>
              <a:ext uri="{FF2B5EF4-FFF2-40B4-BE49-F238E27FC236}">
                <a16:creationId xmlns:a16="http://schemas.microsoft.com/office/drawing/2014/main" id="{B906C50E-EE92-4110-94D6-4D651B1DD33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F641B9A2-DFA3-49CA-96BE-48BBE446E075}"/>
              </a:ext>
            </a:extLst>
          </p:cNvPr>
          <p:cNvSpPr>
            <a:spLocks noGrp="1"/>
          </p:cNvSpPr>
          <p:nvPr>
            <p:ph type="dt" sz="half" idx="10"/>
          </p:nvPr>
        </p:nvSpPr>
        <p:spPr/>
        <p:txBody>
          <a:bodyPr/>
          <a:lstStyle/>
          <a:p>
            <a:fld id="{356C03FA-28AD-4110-ABD9-462DD0022600}" type="datetimeFigureOut">
              <a:rPr lang="fr-BE" smtClean="0"/>
              <a:t>12-09-23</a:t>
            </a:fld>
            <a:endParaRPr lang="fr-BE"/>
          </a:p>
        </p:txBody>
      </p:sp>
      <p:sp>
        <p:nvSpPr>
          <p:cNvPr id="6" name="Espace réservé du pied de page 5">
            <a:extLst>
              <a:ext uri="{FF2B5EF4-FFF2-40B4-BE49-F238E27FC236}">
                <a16:creationId xmlns:a16="http://schemas.microsoft.com/office/drawing/2014/main" id="{B3352A3F-E59C-452A-8488-4473F25F894D}"/>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99695C16-9BBA-4CF6-A9E8-C9CCE17C35BC}"/>
              </a:ext>
            </a:extLst>
          </p:cNvPr>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20079491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9E7F41-6435-4CDE-A814-A9B09D1E2DE3}"/>
              </a:ext>
            </a:extLst>
          </p:cNvPr>
          <p:cNvSpPr>
            <a:spLocks noGrp="1"/>
          </p:cNvSpPr>
          <p:nvPr>
            <p:ph type="title"/>
          </p:nvPr>
        </p:nvSpPr>
        <p:spPr/>
        <p:txBody>
          <a:bodyPr/>
          <a:lstStyle/>
          <a:p>
            <a:r>
              <a:rPr lang="fr-FR"/>
              <a:t>Modifiez le style du titre</a:t>
            </a:r>
            <a:endParaRPr lang="fr-BE"/>
          </a:p>
        </p:txBody>
      </p:sp>
      <p:sp>
        <p:nvSpPr>
          <p:cNvPr id="3" name="Espace réservé du texte vertical 2">
            <a:extLst>
              <a:ext uri="{FF2B5EF4-FFF2-40B4-BE49-F238E27FC236}">
                <a16:creationId xmlns:a16="http://schemas.microsoft.com/office/drawing/2014/main" id="{224C88AD-63BC-4C44-9B59-B003063FCF22}"/>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CB0667A5-FAFE-447F-99A8-59564AE07B9C}"/>
              </a:ext>
            </a:extLst>
          </p:cNvPr>
          <p:cNvSpPr>
            <a:spLocks noGrp="1"/>
          </p:cNvSpPr>
          <p:nvPr>
            <p:ph type="dt" sz="half" idx="10"/>
          </p:nvPr>
        </p:nvSpPr>
        <p:spPr/>
        <p:txBody>
          <a:bodyPr/>
          <a:lstStyle/>
          <a:p>
            <a:fld id="{356C03FA-28AD-4110-ABD9-462DD0022600}" type="datetimeFigureOut">
              <a:rPr lang="fr-BE" smtClean="0"/>
              <a:t>12-09-23</a:t>
            </a:fld>
            <a:endParaRPr lang="fr-BE"/>
          </a:p>
        </p:txBody>
      </p:sp>
      <p:sp>
        <p:nvSpPr>
          <p:cNvPr id="5" name="Espace réservé du pied de page 4">
            <a:extLst>
              <a:ext uri="{FF2B5EF4-FFF2-40B4-BE49-F238E27FC236}">
                <a16:creationId xmlns:a16="http://schemas.microsoft.com/office/drawing/2014/main" id="{C46AF653-D9FD-4030-B334-9B2D8A427EE9}"/>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223AA896-6B97-485C-A639-5E08B5343A6A}"/>
              </a:ext>
            </a:extLst>
          </p:cNvPr>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23149318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AED4456E-0440-44BB-81BE-1380977AB0B6}"/>
              </a:ext>
            </a:extLst>
          </p:cNvPr>
          <p:cNvSpPr>
            <a:spLocks noGrp="1"/>
          </p:cNvSpPr>
          <p:nvPr>
            <p:ph type="title" orient="vert"/>
          </p:nvPr>
        </p:nvSpPr>
        <p:spPr>
          <a:xfrm>
            <a:off x="8724900" y="365125"/>
            <a:ext cx="2628900" cy="5811838"/>
          </a:xfrm>
        </p:spPr>
        <p:txBody>
          <a:bodyPr vert="eaVert"/>
          <a:lstStyle/>
          <a:p>
            <a:r>
              <a:rPr lang="fr-FR"/>
              <a:t>Modifiez le style du titre</a:t>
            </a:r>
            <a:endParaRPr lang="fr-BE"/>
          </a:p>
        </p:txBody>
      </p:sp>
      <p:sp>
        <p:nvSpPr>
          <p:cNvPr id="3" name="Espace réservé du texte vertical 2">
            <a:extLst>
              <a:ext uri="{FF2B5EF4-FFF2-40B4-BE49-F238E27FC236}">
                <a16:creationId xmlns:a16="http://schemas.microsoft.com/office/drawing/2014/main" id="{3D5B5494-974A-46B6-A67B-BC47E2B637FF}"/>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8CCC0D83-9E91-40AF-90A6-7734CB8C1A40}"/>
              </a:ext>
            </a:extLst>
          </p:cNvPr>
          <p:cNvSpPr>
            <a:spLocks noGrp="1"/>
          </p:cNvSpPr>
          <p:nvPr>
            <p:ph type="dt" sz="half" idx="10"/>
          </p:nvPr>
        </p:nvSpPr>
        <p:spPr/>
        <p:txBody>
          <a:bodyPr/>
          <a:lstStyle/>
          <a:p>
            <a:fld id="{356C03FA-28AD-4110-ABD9-462DD0022600}" type="datetimeFigureOut">
              <a:rPr lang="fr-BE" smtClean="0"/>
              <a:t>12-09-23</a:t>
            </a:fld>
            <a:endParaRPr lang="fr-BE"/>
          </a:p>
        </p:txBody>
      </p:sp>
      <p:sp>
        <p:nvSpPr>
          <p:cNvPr id="5" name="Espace réservé du pied de page 4">
            <a:extLst>
              <a:ext uri="{FF2B5EF4-FFF2-40B4-BE49-F238E27FC236}">
                <a16:creationId xmlns:a16="http://schemas.microsoft.com/office/drawing/2014/main" id="{458347CB-E782-4649-AC17-C24B29E38200}"/>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B5C4D7C1-51DC-48EC-8827-BA824D0CB7DE}"/>
              </a:ext>
            </a:extLst>
          </p:cNvPr>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37874576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a:p>
        </p:txBody>
      </p:sp>
      <p:sp>
        <p:nvSpPr>
          <p:cNvPr id="4" name="Date Placeholder 3"/>
          <p:cNvSpPr>
            <a:spLocks noGrp="1"/>
          </p:cNvSpPr>
          <p:nvPr>
            <p:ph type="dt" sz="half" idx="10"/>
          </p:nvPr>
        </p:nvSpPr>
        <p:spPr/>
        <p:txBody>
          <a:bodyPr/>
          <a:lstStyle/>
          <a:p>
            <a:fld id="{356C03FA-28AD-4110-ABD9-462DD0022600}" type="datetimeFigureOut">
              <a:rPr lang="fr-BE" smtClean="0"/>
              <a:t>12-09-23</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6675602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356C03FA-28AD-4110-ABD9-462DD0022600}" type="datetimeFigureOut">
              <a:rPr lang="fr-BE" smtClean="0"/>
              <a:t>12-09-23</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24436520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356C03FA-28AD-4110-ABD9-462DD0022600}" type="datetimeFigureOut">
              <a:rPr lang="fr-BE" smtClean="0"/>
              <a:t>12-09-23</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14334939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Date Placeholder 4"/>
          <p:cNvSpPr>
            <a:spLocks noGrp="1"/>
          </p:cNvSpPr>
          <p:nvPr>
            <p:ph type="dt" sz="half" idx="10"/>
          </p:nvPr>
        </p:nvSpPr>
        <p:spPr/>
        <p:txBody>
          <a:bodyPr/>
          <a:lstStyle/>
          <a:p>
            <a:fld id="{356C03FA-28AD-4110-ABD9-462DD0022600}" type="datetimeFigureOut">
              <a:rPr lang="fr-BE" smtClean="0"/>
              <a:t>12-09-23</a:t>
            </a:fld>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939004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fr-FR"/>
              <a:t>Modifiez le style du titre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7" name="Date Placeholder 6"/>
          <p:cNvSpPr>
            <a:spLocks noGrp="1"/>
          </p:cNvSpPr>
          <p:nvPr>
            <p:ph type="dt" sz="half" idx="10"/>
          </p:nvPr>
        </p:nvSpPr>
        <p:spPr/>
        <p:txBody>
          <a:bodyPr/>
          <a:lstStyle/>
          <a:p>
            <a:fld id="{356C03FA-28AD-4110-ABD9-462DD0022600}" type="datetimeFigureOut">
              <a:rPr lang="fr-BE" smtClean="0"/>
              <a:t>12-09-23</a:t>
            </a:fld>
            <a:endParaRPr lang="fr-BE"/>
          </a:p>
        </p:txBody>
      </p:sp>
      <p:sp>
        <p:nvSpPr>
          <p:cNvPr id="8" name="Footer Placeholder 7"/>
          <p:cNvSpPr>
            <a:spLocks noGrp="1"/>
          </p:cNvSpPr>
          <p:nvPr>
            <p:ph type="ftr" sz="quarter" idx="11"/>
          </p:nvPr>
        </p:nvSpPr>
        <p:spPr/>
        <p:txBody>
          <a:bodyPr/>
          <a:lstStyle/>
          <a:p>
            <a:endParaRPr lang="fr-BE"/>
          </a:p>
        </p:txBody>
      </p:sp>
      <p:sp>
        <p:nvSpPr>
          <p:cNvPr id="9" name="Slide Number Placeholder 8"/>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240965222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Date Placeholder 2"/>
          <p:cNvSpPr>
            <a:spLocks noGrp="1"/>
          </p:cNvSpPr>
          <p:nvPr>
            <p:ph type="dt" sz="half" idx="10"/>
          </p:nvPr>
        </p:nvSpPr>
        <p:spPr/>
        <p:txBody>
          <a:bodyPr/>
          <a:lstStyle/>
          <a:p>
            <a:fld id="{356C03FA-28AD-4110-ABD9-462DD0022600}" type="datetimeFigureOut">
              <a:rPr lang="fr-BE" smtClean="0"/>
              <a:t>12-09-23</a:t>
            </a:fld>
            <a:endParaRPr lang="fr-BE"/>
          </a:p>
        </p:txBody>
      </p:sp>
      <p:sp>
        <p:nvSpPr>
          <p:cNvPr id="4" name="Footer Placeholder 3"/>
          <p:cNvSpPr>
            <a:spLocks noGrp="1"/>
          </p:cNvSpPr>
          <p:nvPr>
            <p:ph type="ftr" sz="quarter" idx="11"/>
          </p:nvPr>
        </p:nvSpPr>
        <p:spPr/>
        <p:txBody>
          <a:bodyPr/>
          <a:lstStyle/>
          <a:p>
            <a:endParaRPr lang="fr-BE"/>
          </a:p>
        </p:txBody>
      </p:sp>
      <p:sp>
        <p:nvSpPr>
          <p:cNvPr id="5" name="Slide Number Placeholder 4"/>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317806069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56C03FA-28AD-4110-ABD9-462DD0022600}" type="datetimeFigureOut">
              <a:rPr lang="fr-BE" smtClean="0"/>
              <a:t>12-09-23</a:t>
            </a:fld>
            <a:endParaRPr lang="fr-BE"/>
          </a:p>
        </p:txBody>
      </p:sp>
      <p:sp>
        <p:nvSpPr>
          <p:cNvPr id="3" name="Footer Placeholder 2"/>
          <p:cNvSpPr>
            <a:spLocks noGrp="1"/>
          </p:cNvSpPr>
          <p:nvPr>
            <p:ph type="ftr" sz="quarter" idx="11"/>
          </p:nvPr>
        </p:nvSpPr>
        <p:spPr/>
        <p:txBody>
          <a:bodyPr/>
          <a:lstStyle/>
          <a:p>
            <a:endParaRPr lang="fr-BE"/>
          </a:p>
        </p:txBody>
      </p:sp>
      <p:sp>
        <p:nvSpPr>
          <p:cNvPr id="4" name="Slide Number Placeholder 3"/>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72941243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356C03FA-28AD-4110-ABD9-462DD0022600}" type="datetimeFigureOut">
              <a:rPr lang="fr-BE" smtClean="0"/>
              <a:t>12-09-23</a:t>
            </a:fld>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49190468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en-US"/>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356C03FA-28AD-4110-ABD9-462DD0022600}" type="datetimeFigureOut">
              <a:rPr lang="fr-BE" smtClean="0"/>
              <a:t>12-09-23</a:t>
            </a:fld>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30196889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356C03FA-28AD-4110-ABD9-462DD0022600}" type="datetimeFigureOut">
              <a:rPr lang="fr-BE" smtClean="0"/>
              <a:t>12-09-23</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120404901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fr-FR"/>
              <a:t>Modifiez le style du titre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356C03FA-28AD-4110-ABD9-462DD0022600}" type="datetimeFigureOut">
              <a:rPr lang="fr-BE" smtClean="0"/>
              <a:t>12-09-23</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388163476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a:p>
        </p:txBody>
      </p:sp>
      <p:sp>
        <p:nvSpPr>
          <p:cNvPr id="4" name="Date Placeholder 3"/>
          <p:cNvSpPr>
            <a:spLocks noGrp="1"/>
          </p:cNvSpPr>
          <p:nvPr>
            <p:ph type="dt" sz="half" idx="10"/>
          </p:nvPr>
        </p:nvSpPr>
        <p:spPr/>
        <p:txBody>
          <a:bodyPr/>
          <a:lstStyle/>
          <a:p>
            <a:fld id="{356C03FA-28AD-4110-ABD9-462DD0022600}" type="datetimeFigureOut">
              <a:rPr lang="fr-BE" smtClean="0"/>
              <a:t>12-09-23</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93258755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356C03FA-28AD-4110-ABD9-462DD0022600}" type="datetimeFigureOut">
              <a:rPr lang="fr-BE" smtClean="0"/>
              <a:t>12-09-23</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277726006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356C03FA-28AD-4110-ABD9-462DD0022600}" type="datetimeFigureOut">
              <a:rPr lang="fr-BE" smtClean="0"/>
              <a:t>12-09-23</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333438020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Date Placeholder 4"/>
          <p:cNvSpPr>
            <a:spLocks noGrp="1"/>
          </p:cNvSpPr>
          <p:nvPr>
            <p:ph type="dt" sz="half" idx="10"/>
          </p:nvPr>
        </p:nvSpPr>
        <p:spPr/>
        <p:txBody>
          <a:bodyPr/>
          <a:lstStyle/>
          <a:p>
            <a:fld id="{356C03FA-28AD-4110-ABD9-462DD0022600}" type="datetimeFigureOut">
              <a:rPr lang="fr-BE" smtClean="0"/>
              <a:t>12-09-23</a:t>
            </a:fld>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214758416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fr-FR"/>
              <a:t>Modifiez le style du titre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7" name="Date Placeholder 6"/>
          <p:cNvSpPr>
            <a:spLocks noGrp="1"/>
          </p:cNvSpPr>
          <p:nvPr>
            <p:ph type="dt" sz="half" idx="10"/>
          </p:nvPr>
        </p:nvSpPr>
        <p:spPr/>
        <p:txBody>
          <a:bodyPr/>
          <a:lstStyle/>
          <a:p>
            <a:fld id="{356C03FA-28AD-4110-ABD9-462DD0022600}" type="datetimeFigureOut">
              <a:rPr lang="fr-BE" smtClean="0"/>
              <a:t>12-09-23</a:t>
            </a:fld>
            <a:endParaRPr lang="fr-BE"/>
          </a:p>
        </p:txBody>
      </p:sp>
      <p:sp>
        <p:nvSpPr>
          <p:cNvPr id="8" name="Footer Placeholder 7"/>
          <p:cNvSpPr>
            <a:spLocks noGrp="1"/>
          </p:cNvSpPr>
          <p:nvPr>
            <p:ph type="ftr" sz="quarter" idx="11"/>
          </p:nvPr>
        </p:nvSpPr>
        <p:spPr/>
        <p:txBody>
          <a:bodyPr/>
          <a:lstStyle/>
          <a:p>
            <a:endParaRPr lang="fr-BE"/>
          </a:p>
        </p:txBody>
      </p:sp>
      <p:sp>
        <p:nvSpPr>
          <p:cNvPr id="9" name="Slide Number Placeholder 8"/>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336196186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Date Placeholder 2"/>
          <p:cNvSpPr>
            <a:spLocks noGrp="1"/>
          </p:cNvSpPr>
          <p:nvPr>
            <p:ph type="dt" sz="half" idx="10"/>
          </p:nvPr>
        </p:nvSpPr>
        <p:spPr/>
        <p:txBody>
          <a:bodyPr/>
          <a:lstStyle/>
          <a:p>
            <a:fld id="{356C03FA-28AD-4110-ABD9-462DD0022600}" type="datetimeFigureOut">
              <a:rPr lang="fr-BE" smtClean="0"/>
              <a:t>12-09-23</a:t>
            </a:fld>
            <a:endParaRPr lang="fr-BE"/>
          </a:p>
        </p:txBody>
      </p:sp>
      <p:sp>
        <p:nvSpPr>
          <p:cNvPr id="4" name="Footer Placeholder 3"/>
          <p:cNvSpPr>
            <a:spLocks noGrp="1"/>
          </p:cNvSpPr>
          <p:nvPr>
            <p:ph type="ftr" sz="quarter" idx="11"/>
          </p:nvPr>
        </p:nvSpPr>
        <p:spPr/>
        <p:txBody>
          <a:bodyPr/>
          <a:lstStyle/>
          <a:p>
            <a:endParaRPr lang="fr-BE"/>
          </a:p>
        </p:txBody>
      </p:sp>
      <p:sp>
        <p:nvSpPr>
          <p:cNvPr id="5" name="Slide Number Placeholder 4"/>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427326742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56C03FA-28AD-4110-ABD9-462DD0022600}" type="datetimeFigureOut">
              <a:rPr lang="fr-BE" smtClean="0"/>
              <a:t>12-09-23</a:t>
            </a:fld>
            <a:endParaRPr lang="fr-BE"/>
          </a:p>
        </p:txBody>
      </p:sp>
      <p:sp>
        <p:nvSpPr>
          <p:cNvPr id="3" name="Footer Placeholder 2"/>
          <p:cNvSpPr>
            <a:spLocks noGrp="1"/>
          </p:cNvSpPr>
          <p:nvPr>
            <p:ph type="ftr" sz="quarter" idx="11"/>
          </p:nvPr>
        </p:nvSpPr>
        <p:spPr/>
        <p:txBody>
          <a:bodyPr/>
          <a:lstStyle/>
          <a:p>
            <a:endParaRPr lang="fr-BE"/>
          </a:p>
        </p:txBody>
      </p:sp>
      <p:sp>
        <p:nvSpPr>
          <p:cNvPr id="4" name="Slide Number Placeholder 3"/>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426422944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356C03FA-28AD-4110-ABD9-462DD0022600}" type="datetimeFigureOut">
              <a:rPr lang="fr-BE" smtClean="0"/>
              <a:t>12-09-23</a:t>
            </a:fld>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303906229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en-US"/>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356C03FA-28AD-4110-ABD9-462DD0022600}" type="datetimeFigureOut">
              <a:rPr lang="fr-BE" smtClean="0"/>
              <a:t>12-09-23</a:t>
            </a:fld>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361528024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356C03FA-28AD-4110-ABD9-462DD0022600}" type="datetimeFigureOut">
              <a:rPr lang="fr-BE" smtClean="0"/>
              <a:t>12-09-23</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56770496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fr-FR"/>
              <a:t>Modifiez le style du titre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356C03FA-28AD-4110-ABD9-462DD0022600}" type="datetimeFigureOut">
              <a:rPr lang="fr-BE" smtClean="0"/>
              <a:t>12-09-23</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247051773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358338A-4B7A-4881-9F62-D63B98482265}"/>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fr-BE"/>
          </a:p>
        </p:txBody>
      </p:sp>
      <p:sp>
        <p:nvSpPr>
          <p:cNvPr id="3" name="Sous-titre 2">
            <a:extLst>
              <a:ext uri="{FF2B5EF4-FFF2-40B4-BE49-F238E27FC236}">
                <a16:creationId xmlns:a16="http://schemas.microsoft.com/office/drawing/2014/main" id="{68D91E63-196C-42A3-B79A-587831E7F18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BE"/>
          </a:p>
        </p:txBody>
      </p:sp>
      <p:sp>
        <p:nvSpPr>
          <p:cNvPr id="4" name="Espace réservé de la date 3">
            <a:extLst>
              <a:ext uri="{FF2B5EF4-FFF2-40B4-BE49-F238E27FC236}">
                <a16:creationId xmlns:a16="http://schemas.microsoft.com/office/drawing/2014/main" id="{D87BE5F1-FEFA-4827-A102-893E04EBCFC1}"/>
              </a:ext>
            </a:extLst>
          </p:cNvPr>
          <p:cNvSpPr>
            <a:spLocks noGrp="1"/>
          </p:cNvSpPr>
          <p:nvPr>
            <p:ph type="dt" sz="half" idx="10"/>
          </p:nvPr>
        </p:nvSpPr>
        <p:spPr/>
        <p:txBody>
          <a:bodyPr/>
          <a:lstStyle/>
          <a:p>
            <a:fld id="{DE1DC947-3619-41ED-9578-B22C22BF75EF}" type="datetimeFigureOut">
              <a:rPr lang="fr-BE" smtClean="0"/>
              <a:t>12-09-23</a:t>
            </a:fld>
            <a:endParaRPr lang="fr-BE"/>
          </a:p>
        </p:txBody>
      </p:sp>
      <p:sp>
        <p:nvSpPr>
          <p:cNvPr id="5" name="Espace réservé du pied de page 4">
            <a:extLst>
              <a:ext uri="{FF2B5EF4-FFF2-40B4-BE49-F238E27FC236}">
                <a16:creationId xmlns:a16="http://schemas.microsoft.com/office/drawing/2014/main" id="{1A6D3BC6-D212-42D4-B19A-D31CA2AB4D3B}"/>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1E71FF50-54BE-4C9C-9E90-EACA6573431B}"/>
              </a:ext>
            </a:extLst>
          </p:cNvPr>
          <p:cNvSpPr>
            <a:spLocks noGrp="1"/>
          </p:cNvSpPr>
          <p:nvPr>
            <p:ph type="sldNum" sz="quarter" idx="12"/>
          </p:nvPr>
        </p:nvSpPr>
        <p:spPr/>
        <p:txBody>
          <a:bodyPr/>
          <a:lstStyle/>
          <a:p>
            <a:fld id="{576FC816-C433-428E-8628-836E4DEB80E3}" type="slidenum">
              <a:rPr lang="fr-BE" smtClean="0"/>
              <a:t>‹N°›</a:t>
            </a:fld>
            <a:endParaRPr lang="fr-BE"/>
          </a:p>
        </p:txBody>
      </p:sp>
    </p:spTree>
    <p:extLst>
      <p:ext uri="{BB962C8B-B14F-4D97-AF65-F5344CB8AC3E}">
        <p14:creationId xmlns:p14="http://schemas.microsoft.com/office/powerpoint/2010/main" val="418362307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1B5D36B-8996-4A48-B9CB-FCB4316E1EB4}"/>
              </a:ext>
            </a:extLst>
          </p:cNvPr>
          <p:cNvSpPr>
            <a:spLocks noGrp="1"/>
          </p:cNvSpPr>
          <p:nvPr>
            <p:ph type="title"/>
          </p:nvPr>
        </p:nvSpPr>
        <p:spPr/>
        <p:txBody>
          <a:bodyPr/>
          <a:lstStyle/>
          <a:p>
            <a:r>
              <a:rPr lang="fr-FR"/>
              <a:t>Modifiez le style du titre</a:t>
            </a:r>
            <a:endParaRPr lang="fr-BE"/>
          </a:p>
        </p:txBody>
      </p:sp>
      <p:sp>
        <p:nvSpPr>
          <p:cNvPr id="3" name="Espace réservé du contenu 2">
            <a:extLst>
              <a:ext uri="{FF2B5EF4-FFF2-40B4-BE49-F238E27FC236}">
                <a16:creationId xmlns:a16="http://schemas.microsoft.com/office/drawing/2014/main" id="{086DA5EA-568D-4006-9653-574FADF9E675}"/>
              </a:ext>
            </a:extLst>
          </p:cNvPr>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54DF9B20-EE87-4D04-B507-98D75259D2D6}"/>
              </a:ext>
            </a:extLst>
          </p:cNvPr>
          <p:cNvSpPr>
            <a:spLocks noGrp="1"/>
          </p:cNvSpPr>
          <p:nvPr>
            <p:ph type="dt" sz="half" idx="10"/>
          </p:nvPr>
        </p:nvSpPr>
        <p:spPr/>
        <p:txBody>
          <a:bodyPr/>
          <a:lstStyle/>
          <a:p>
            <a:fld id="{DE1DC947-3619-41ED-9578-B22C22BF75EF}" type="datetimeFigureOut">
              <a:rPr lang="fr-BE" smtClean="0"/>
              <a:t>12-09-23</a:t>
            </a:fld>
            <a:endParaRPr lang="fr-BE"/>
          </a:p>
        </p:txBody>
      </p:sp>
      <p:sp>
        <p:nvSpPr>
          <p:cNvPr id="5" name="Espace réservé du pied de page 4">
            <a:extLst>
              <a:ext uri="{FF2B5EF4-FFF2-40B4-BE49-F238E27FC236}">
                <a16:creationId xmlns:a16="http://schemas.microsoft.com/office/drawing/2014/main" id="{64C8E66E-ACC4-4A00-AE38-E7AE03F37A72}"/>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D757EAC9-02CA-40C2-92FC-05D65C34F249}"/>
              </a:ext>
            </a:extLst>
          </p:cNvPr>
          <p:cNvSpPr>
            <a:spLocks noGrp="1"/>
          </p:cNvSpPr>
          <p:nvPr>
            <p:ph type="sldNum" sz="quarter" idx="12"/>
          </p:nvPr>
        </p:nvSpPr>
        <p:spPr/>
        <p:txBody>
          <a:bodyPr/>
          <a:lstStyle/>
          <a:p>
            <a:fld id="{576FC816-C433-428E-8628-836E4DEB80E3}" type="slidenum">
              <a:rPr lang="fr-BE" smtClean="0"/>
              <a:t>‹N°›</a:t>
            </a:fld>
            <a:endParaRPr lang="fr-BE"/>
          </a:p>
        </p:txBody>
      </p:sp>
    </p:spTree>
    <p:extLst>
      <p:ext uri="{BB962C8B-B14F-4D97-AF65-F5344CB8AC3E}">
        <p14:creationId xmlns:p14="http://schemas.microsoft.com/office/powerpoint/2010/main" val="228896575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79A5565-A2CF-45CE-9F54-F2206863C11A}"/>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fr-BE"/>
          </a:p>
        </p:txBody>
      </p:sp>
      <p:sp>
        <p:nvSpPr>
          <p:cNvPr id="3" name="Espace réservé du texte 2">
            <a:extLst>
              <a:ext uri="{FF2B5EF4-FFF2-40B4-BE49-F238E27FC236}">
                <a16:creationId xmlns:a16="http://schemas.microsoft.com/office/drawing/2014/main" id="{C307A941-EC34-481F-A92E-410BFC30326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Espace réservé de la date 3">
            <a:extLst>
              <a:ext uri="{FF2B5EF4-FFF2-40B4-BE49-F238E27FC236}">
                <a16:creationId xmlns:a16="http://schemas.microsoft.com/office/drawing/2014/main" id="{3ED93416-0D3F-44E7-81EE-C4146C7C1851}"/>
              </a:ext>
            </a:extLst>
          </p:cNvPr>
          <p:cNvSpPr>
            <a:spLocks noGrp="1"/>
          </p:cNvSpPr>
          <p:nvPr>
            <p:ph type="dt" sz="half" idx="10"/>
          </p:nvPr>
        </p:nvSpPr>
        <p:spPr/>
        <p:txBody>
          <a:bodyPr/>
          <a:lstStyle/>
          <a:p>
            <a:fld id="{DE1DC947-3619-41ED-9578-B22C22BF75EF}" type="datetimeFigureOut">
              <a:rPr lang="fr-BE" smtClean="0"/>
              <a:t>12-09-23</a:t>
            </a:fld>
            <a:endParaRPr lang="fr-BE"/>
          </a:p>
        </p:txBody>
      </p:sp>
      <p:sp>
        <p:nvSpPr>
          <p:cNvPr id="5" name="Espace réservé du pied de page 4">
            <a:extLst>
              <a:ext uri="{FF2B5EF4-FFF2-40B4-BE49-F238E27FC236}">
                <a16:creationId xmlns:a16="http://schemas.microsoft.com/office/drawing/2014/main" id="{932549DE-72A7-41DA-AA7A-296863A8FF02}"/>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0FBBD542-8FC0-40EA-8DCF-04769E5FE4B3}"/>
              </a:ext>
            </a:extLst>
          </p:cNvPr>
          <p:cNvSpPr>
            <a:spLocks noGrp="1"/>
          </p:cNvSpPr>
          <p:nvPr>
            <p:ph type="sldNum" sz="quarter" idx="12"/>
          </p:nvPr>
        </p:nvSpPr>
        <p:spPr/>
        <p:txBody>
          <a:bodyPr/>
          <a:lstStyle/>
          <a:p>
            <a:fld id="{576FC816-C433-428E-8628-836E4DEB80E3}" type="slidenum">
              <a:rPr lang="fr-BE" smtClean="0"/>
              <a:t>‹N°›</a:t>
            </a:fld>
            <a:endParaRPr lang="fr-BE"/>
          </a:p>
        </p:txBody>
      </p:sp>
    </p:spTree>
    <p:extLst>
      <p:ext uri="{BB962C8B-B14F-4D97-AF65-F5344CB8AC3E}">
        <p14:creationId xmlns:p14="http://schemas.microsoft.com/office/powerpoint/2010/main" val="361256754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6FE56CA-6B79-40C3-93AB-558D15EA2B2E}"/>
              </a:ext>
            </a:extLst>
          </p:cNvPr>
          <p:cNvSpPr>
            <a:spLocks noGrp="1"/>
          </p:cNvSpPr>
          <p:nvPr>
            <p:ph type="title"/>
          </p:nvPr>
        </p:nvSpPr>
        <p:spPr/>
        <p:txBody>
          <a:bodyPr/>
          <a:lstStyle/>
          <a:p>
            <a:r>
              <a:rPr lang="fr-FR"/>
              <a:t>Modifiez le style du titre</a:t>
            </a:r>
            <a:endParaRPr lang="fr-BE"/>
          </a:p>
        </p:txBody>
      </p:sp>
      <p:sp>
        <p:nvSpPr>
          <p:cNvPr id="3" name="Espace réservé du contenu 2">
            <a:extLst>
              <a:ext uri="{FF2B5EF4-FFF2-40B4-BE49-F238E27FC236}">
                <a16:creationId xmlns:a16="http://schemas.microsoft.com/office/drawing/2014/main" id="{4A9BC302-C526-492C-BC65-1660CFB45368}"/>
              </a:ext>
            </a:extLst>
          </p:cNvPr>
          <p:cNvSpPr>
            <a:spLocks noGrp="1"/>
          </p:cNvSpPr>
          <p:nvPr>
            <p:ph sz="half" idx="1"/>
          </p:nvPr>
        </p:nvSpPr>
        <p:spPr>
          <a:xfrm>
            <a:off x="838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contenu 3">
            <a:extLst>
              <a:ext uri="{FF2B5EF4-FFF2-40B4-BE49-F238E27FC236}">
                <a16:creationId xmlns:a16="http://schemas.microsoft.com/office/drawing/2014/main" id="{89B82DAE-E930-4867-9ABE-BBD396AC5691}"/>
              </a:ext>
            </a:extLst>
          </p:cNvPr>
          <p:cNvSpPr>
            <a:spLocks noGrp="1"/>
          </p:cNvSpPr>
          <p:nvPr>
            <p:ph sz="half" idx="2"/>
          </p:nvPr>
        </p:nvSpPr>
        <p:spPr>
          <a:xfrm>
            <a:off x="6172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e la date 4">
            <a:extLst>
              <a:ext uri="{FF2B5EF4-FFF2-40B4-BE49-F238E27FC236}">
                <a16:creationId xmlns:a16="http://schemas.microsoft.com/office/drawing/2014/main" id="{67773A29-CCA4-4609-A04E-68A34E01660B}"/>
              </a:ext>
            </a:extLst>
          </p:cNvPr>
          <p:cNvSpPr>
            <a:spLocks noGrp="1"/>
          </p:cNvSpPr>
          <p:nvPr>
            <p:ph type="dt" sz="half" idx="10"/>
          </p:nvPr>
        </p:nvSpPr>
        <p:spPr/>
        <p:txBody>
          <a:bodyPr/>
          <a:lstStyle/>
          <a:p>
            <a:fld id="{DE1DC947-3619-41ED-9578-B22C22BF75EF}" type="datetimeFigureOut">
              <a:rPr lang="fr-BE" smtClean="0"/>
              <a:t>12-09-23</a:t>
            </a:fld>
            <a:endParaRPr lang="fr-BE"/>
          </a:p>
        </p:txBody>
      </p:sp>
      <p:sp>
        <p:nvSpPr>
          <p:cNvPr id="6" name="Espace réservé du pied de page 5">
            <a:extLst>
              <a:ext uri="{FF2B5EF4-FFF2-40B4-BE49-F238E27FC236}">
                <a16:creationId xmlns:a16="http://schemas.microsoft.com/office/drawing/2014/main" id="{5075B11A-17B0-4E35-8BED-4F19DE9F0B04}"/>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54FA64B9-D576-461B-9F44-6544CC99E45E}"/>
              </a:ext>
            </a:extLst>
          </p:cNvPr>
          <p:cNvSpPr>
            <a:spLocks noGrp="1"/>
          </p:cNvSpPr>
          <p:nvPr>
            <p:ph type="sldNum" sz="quarter" idx="12"/>
          </p:nvPr>
        </p:nvSpPr>
        <p:spPr/>
        <p:txBody>
          <a:bodyPr/>
          <a:lstStyle/>
          <a:p>
            <a:fld id="{576FC816-C433-428E-8628-836E4DEB80E3}" type="slidenum">
              <a:rPr lang="fr-BE" smtClean="0"/>
              <a:t>‹N°›</a:t>
            </a:fld>
            <a:endParaRPr lang="fr-BE"/>
          </a:p>
        </p:txBody>
      </p:sp>
    </p:spTree>
    <p:extLst>
      <p:ext uri="{BB962C8B-B14F-4D97-AF65-F5344CB8AC3E}">
        <p14:creationId xmlns:p14="http://schemas.microsoft.com/office/powerpoint/2010/main" val="324945286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F4BE7D-5B8D-4501-85A5-F17F92108481}"/>
              </a:ext>
            </a:extLst>
          </p:cNvPr>
          <p:cNvSpPr>
            <a:spLocks noGrp="1"/>
          </p:cNvSpPr>
          <p:nvPr>
            <p:ph type="title"/>
          </p:nvPr>
        </p:nvSpPr>
        <p:spPr>
          <a:xfrm>
            <a:off x="839788" y="365125"/>
            <a:ext cx="10515600" cy="1325563"/>
          </a:xfrm>
        </p:spPr>
        <p:txBody>
          <a:bodyPr/>
          <a:lstStyle/>
          <a:p>
            <a:r>
              <a:rPr lang="fr-FR"/>
              <a:t>Modifiez le style du titre</a:t>
            </a:r>
            <a:endParaRPr lang="fr-BE"/>
          </a:p>
        </p:txBody>
      </p:sp>
      <p:sp>
        <p:nvSpPr>
          <p:cNvPr id="3" name="Espace réservé du texte 2">
            <a:extLst>
              <a:ext uri="{FF2B5EF4-FFF2-40B4-BE49-F238E27FC236}">
                <a16:creationId xmlns:a16="http://schemas.microsoft.com/office/drawing/2014/main" id="{F03DBA3E-D78B-4215-9879-E5E5620E3C2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a:extLst>
              <a:ext uri="{FF2B5EF4-FFF2-40B4-BE49-F238E27FC236}">
                <a16:creationId xmlns:a16="http://schemas.microsoft.com/office/drawing/2014/main" id="{EB9BEE39-1F77-4824-843E-200F83D8B6D2}"/>
              </a:ext>
            </a:extLst>
          </p:cNvPr>
          <p:cNvSpPr>
            <a:spLocks noGrp="1"/>
          </p:cNvSpPr>
          <p:nvPr>
            <p:ph sz="half" idx="2"/>
          </p:nvPr>
        </p:nvSpPr>
        <p:spPr>
          <a:xfrm>
            <a:off x="839788" y="2505075"/>
            <a:ext cx="5157787"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u texte 4">
            <a:extLst>
              <a:ext uri="{FF2B5EF4-FFF2-40B4-BE49-F238E27FC236}">
                <a16:creationId xmlns:a16="http://schemas.microsoft.com/office/drawing/2014/main" id="{0497960F-9186-4468-9825-52C6686DAA4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a:extLst>
              <a:ext uri="{FF2B5EF4-FFF2-40B4-BE49-F238E27FC236}">
                <a16:creationId xmlns:a16="http://schemas.microsoft.com/office/drawing/2014/main" id="{9737479F-830C-4E04-ACDC-9539088A8320}"/>
              </a:ext>
            </a:extLst>
          </p:cNvPr>
          <p:cNvSpPr>
            <a:spLocks noGrp="1"/>
          </p:cNvSpPr>
          <p:nvPr>
            <p:ph sz="quarter" idx="4"/>
          </p:nvPr>
        </p:nvSpPr>
        <p:spPr>
          <a:xfrm>
            <a:off x="6172200" y="2505075"/>
            <a:ext cx="5183188"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7" name="Espace réservé de la date 6">
            <a:extLst>
              <a:ext uri="{FF2B5EF4-FFF2-40B4-BE49-F238E27FC236}">
                <a16:creationId xmlns:a16="http://schemas.microsoft.com/office/drawing/2014/main" id="{3B69EB93-114B-4756-BE82-8BE2EE60655E}"/>
              </a:ext>
            </a:extLst>
          </p:cNvPr>
          <p:cNvSpPr>
            <a:spLocks noGrp="1"/>
          </p:cNvSpPr>
          <p:nvPr>
            <p:ph type="dt" sz="half" idx="10"/>
          </p:nvPr>
        </p:nvSpPr>
        <p:spPr/>
        <p:txBody>
          <a:bodyPr/>
          <a:lstStyle/>
          <a:p>
            <a:fld id="{DE1DC947-3619-41ED-9578-B22C22BF75EF}" type="datetimeFigureOut">
              <a:rPr lang="fr-BE" smtClean="0"/>
              <a:t>12-09-23</a:t>
            </a:fld>
            <a:endParaRPr lang="fr-BE"/>
          </a:p>
        </p:txBody>
      </p:sp>
      <p:sp>
        <p:nvSpPr>
          <p:cNvPr id="8" name="Espace réservé du pied de page 7">
            <a:extLst>
              <a:ext uri="{FF2B5EF4-FFF2-40B4-BE49-F238E27FC236}">
                <a16:creationId xmlns:a16="http://schemas.microsoft.com/office/drawing/2014/main" id="{437691D6-F50C-4EDF-AE5A-7988ED01BEFA}"/>
              </a:ext>
            </a:extLst>
          </p:cNvPr>
          <p:cNvSpPr>
            <a:spLocks noGrp="1"/>
          </p:cNvSpPr>
          <p:nvPr>
            <p:ph type="ftr" sz="quarter" idx="11"/>
          </p:nvPr>
        </p:nvSpPr>
        <p:spPr/>
        <p:txBody>
          <a:bodyPr/>
          <a:lstStyle/>
          <a:p>
            <a:endParaRPr lang="fr-BE"/>
          </a:p>
        </p:txBody>
      </p:sp>
      <p:sp>
        <p:nvSpPr>
          <p:cNvPr id="9" name="Espace réservé du numéro de diapositive 8">
            <a:extLst>
              <a:ext uri="{FF2B5EF4-FFF2-40B4-BE49-F238E27FC236}">
                <a16:creationId xmlns:a16="http://schemas.microsoft.com/office/drawing/2014/main" id="{E870EC9B-A60F-4015-ABB8-05E680B279F6}"/>
              </a:ext>
            </a:extLst>
          </p:cNvPr>
          <p:cNvSpPr>
            <a:spLocks noGrp="1"/>
          </p:cNvSpPr>
          <p:nvPr>
            <p:ph type="sldNum" sz="quarter" idx="12"/>
          </p:nvPr>
        </p:nvSpPr>
        <p:spPr/>
        <p:txBody>
          <a:bodyPr/>
          <a:lstStyle/>
          <a:p>
            <a:fld id="{576FC816-C433-428E-8628-836E4DEB80E3}" type="slidenum">
              <a:rPr lang="fr-BE" smtClean="0"/>
              <a:t>‹N°›</a:t>
            </a:fld>
            <a:endParaRPr lang="fr-BE"/>
          </a:p>
        </p:txBody>
      </p:sp>
    </p:spTree>
    <p:extLst>
      <p:ext uri="{BB962C8B-B14F-4D97-AF65-F5344CB8AC3E}">
        <p14:creationId xmlns:p14="http://schemas.microsoft.com/office/powerpoint/2010/main" val="267192123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EBFE598-A99E-4D16-92AC-6C2B8F154D2F}"/>
              </a:ext>
            </a:extLst>
          </p:cNvPr>
          <p:cNvSpPr>
            <a:spLocks noGrp="1"/>
          </p:cNvSpPr>
          <p:nvPr>
            <p:ph type="title"/>
          </p:nvPr>
        </p:nvSpPr>
        <p:spPr/>
        <p:txBody>
          <a:bodyPr/>
          <a:lstStyle/>
          <a:p>
            <a:r>
              <a:rPr lang="fr-FR"/>
              <a:t>Modifiez le style du titre</a:t>
            </a:r>
            <a:endParaRPr lang="fr-BE"/>
          </a:p>
        </p:txBody>
      </p:sp>
      <p:sp>
        <p:nvSpPr>
          <p:cNvPr id="3" name="Espace réservé de la date 2">
            <a:extLst>
              <a:ext uri="{FF2B5EF4-FFF2-40B4-BE49-F238E27FC236}">
                <a16:creationId xmlns:a16="http://schemas.microsoft.com/office/drawing/2014/main" id="{C437B9E6-488C-4696-97A1-5F4E62F57810}"/>
              </a:ext>
            </a:extLst>
          </p:cNvPr>
          <p:cNvSpPr>
            <a:spLocks noGrp="1"/>
          </p:cNvSpPr>
          <p:nvPr>
            <p:ph type="dt" sz="half" idx="10"/>
          </p:nvPr>
        </p:nvSpPr>
        <p:spPr/>
        <p:txBody>
          <a:bodyPr/>
          <a:lstStyle/>
          <a:p>
            <a:fld id="{DE1DC947-3619-41ED-9578-B22C22BF75EF}" type="datetimeFigureOut">
              <a:rPr lang="fr-BE" smtClean="0"/>
              <a:t>12-09-23</a:t>
            </a:fld>
            <a:endParaRPr lang="fr-BE"/>
          </a:p>
        </p:txBody>
      </p:sp>
      <p:sp>
        <p:nvSpPr>
          <p:cNvPr id="4" name="Espace réservé du pied de page 3">
            <a:extLst>
              <a:ext uri="{FF2B5EF4-FFF2-40B4-BE49-F238E27FC236}">
                <a16:creationId xmlns:a16="http://schemas.microsoft.com/office/drawing/2014/main" id="{53EAD8FF-D69F-48EC-BB69-A91F35AAE7A7}"/>
              </a:ext>
            </a:extLst>
          </p:cNvPr>
          <p:cNvSpPr>
            <a:spLocks noGrp="1"/>
          </p:cNvSpPr>
          <p:nvPr>
            <p:ph type="ftr" sz="quarter" idx="11"/>
          </p:nvPr>
        </p:nvSpPr>
        <p:spPr/>
        <p:txBody>
          <a:bodyPr/>
          <a:lstStyle/>
          <a:p>
            <a:endParaRPr lang="fr-BE"/>
          </a:p>
        </p:txBody>
      </p:sp>
      <p:sp>
        <p:nvSpPr>
          <p:cNvPr id="5" name="Espace réservé du numéro de diapositive 4">
            <a:extLst>
              <a:ext uri="{FF2B5EF4-FFF2-40B4-BE49-F238E27FC236}">
                <a16:creationId xmlns:a16="http://schemas.microsoft.com/office/drawing/2014/main" id="{FE6F2F6E-EA43-44FA-8692-4283D6F0D90C}"/>
              </a:ext>
            </a:extLst>
          </p:cNvPr>
          <p:cNvSpPr>
            <a:spLocks noGrp="1"/>
          </p:cNvSpPr>
          <p:nvPr>
            <p:ph type="sldNum" sz="quarter" idx="12"/>
          </p:nvPr>
        </p:nvSpPr>
        <p:spPr/>
        <p:txBody>
          <a:bodyPr/>
          <a:lstStyle/>
          <a:p>
            <a:fld id="{576FC816-C433-428E-8628-836E4DEB80E3}" type="slidenum">
              <a:rPr lang="fr-BE" smtClean="0"/>
              <a:t>‹N°›</a:t>
            </a:fld>
            <a:endParaRPr lang="fr-BE"/>
          </a:p>
        </p:txBody>
      </p:sp>
    </p:spTree>
    <p:extLst>
      <p:ext uri="{BB962C8B-B14F-4D97-AF65-F5344CB8AC3E}">
        <p14:creationId xmlns:p14="http://schemas.microsoft.com/office/powerpoint/2010/main" val="71950340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35013A43-04CB-4D61-A507-838FCA589AE3}"/>
              </a:ext>
            </a:extLst>
          </p:cNvPr>
          <p:cNvSpPr>
            <a:spLocks noGrp="1"/>
          </p:cNvSpPr>
          <p:nvPr>
            <p:ph type="dt" sz="half" idx="10"/>
          </p:nvPr>
        </p:nvSpPr>
        <p:spPr/>
        <p:txBody>
          <a:bodyPr/>
          <a:lstStyle/>
          <a:p>
            <a:fld id="{DE1DC947-3619-41ED-9578-B22C22BF75EF}" type="datetimeFigureOut">
              <a:rPr lang="fr-BE" smtClean="0"/>
              <a:t>12-09-23</a:t>
            </a:fld>
            <a:endParaRPr lang="fr-BE"/>
          </a:p>
        </p:txBody>
      </p:sp>
      <p:sp>
        <p:nvSpPr>
          <p:cNvPr id="3" name="Espace réservé du pied de page 2">
            <a:extLst>
              <a:ext uri="{FF2B5EF4-FFF2-40B4-BE49-F238E27FC236}">
                <a16:creationId xmlns:a16="http://schemas.microsoft.com/office/drawing/2014/main" id="{B4BC1D98-6104-4D97-8EFB-0799B49F1D01}"/>
              </a:ext>
            </a:extLst>
          </p:cNvPr>
          <p:cNvSpPr>
            <a:spLocks noGrp="1"/>
          </p:cNvSpPr>
          <p:nvPr>
            <p:ph type="ftr" sz="quarter" idx="11"/>
          </p:nvPr>
        </p:nvSpPr>
        <p:spPr/>
        <p:txBody>
          <a:bodyPr/>
          <a:lstStyle/>
          <a:p>
            <a:endParaRPr lang="fr-BE"/>
          </a:p>
        </p:txBody>
      </p:sp>
      <p:sp>
        <p:nvSpPr>
          <p:cNvPr id="4" name="Espace réservé du numéro de diapositive 3">
            <a:extLst>
              <a:ext uri="{FF2B5EF4-FFF2-40B4-BE49-F238E27FC236}">
                <a16:creationId xmlns:a16="http://schemas.microsoft.com/office/drawing/2014/main" id="{1B7E4A0F-AA98-4707-B6C2-51A6614565FE}"/>
              </a:ext>
            </a:extLst>
          </p:cNvPr>
          <p:cNvSpPr>
            <a:spLocks noGrp="1"/>
          </p:cNvSpPr>
          <p:nvPr>
            <p:ph type="sldNum" sz="quarter" idx="12"/>
          </p:nvPr>
        </p:nvSpPr>
        <p:spPr/>
        <p:txBody>
          <a:bodyPr/>
          <a:lstStyle/>
          <a:p>
            <a:fld id="{576FC816-C433-428E-8628-836E4DEB80E3}" type="slidenum">
              <a:rPr lang="fr-BE" smtClean="0"/>
              <a:t>‹N°›</a:t>
            </a:fld>
            <a:endParaRPr lang="fr-BE"/>
          </a:p>
        </p:txBody>
      </p:sp>
    </p:spTree>
    <p:extLst>
      <p:ext uri="{BB962C8B-B14F-4D97-AF65-F5344CB8AC3E}">
        <p14:creationId xmlns:p14="http://schemas.microsoft.com/office/powerpoint/2010/main" val="371219788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AA32641-26D6-42B4-985D-F7324C1A6995}"/>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BE"/>
          </a:p>
        </p:txBody>
      </p:sp>
      <p:sp>
        <p:nvSpPr>
          <p:cNvPr id="3" name="Espace réservé du contenu 2">
            <a:extLst>
              <a:ext uri="{FF2B5EF4-FFF2-40B4-BE49-F238E27FC236}">
                <a16:creationId xmlns:a16="http://schemas.microsoft.com/office/drawing/2014/main" id="{F3AAD0A1-3B65-4231-9683-76A2CD0BE92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texte 3">
            <a:extLst>
              <a:ext uri="{FF2B5EF4-FFF2-40B4-BE49-F238E27FC236}">
                <a16:creationId xmlns:a16="http://schemas.microsoft.com/office/drawing/2014/main" id="{715E6E5E-2B5E-41B6-8342-FD3B91550B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a:extLst>
              <a:ext uri="{FF2B5EF4-FFF2-40B4-BE49-F238E27FC236}">
                <a16:creationId xmlns:a16="http://schemas.microsoft.com/office/drawing/2014/main" id="{D25C56B5-2276-458D-A092-D968BC4B69FB}"/>
              </a:ext>
            </a:extLst>
          </p:cNvPr>
          <p:cNvSpPr>
            <a:spLocks noGrp="1"/>
          </p:cNvSpPr>
          <p:nvPr>
            <p:ph type="dt" sz="half" idx="10"/>
          </p:nvPr>
        </p:nvSpPr>
        <p:spPr/>
        <p:txBody>
          <a:bodyPr/>
          <a:lstStyle/>
          <a:p>
            <a:fld id="{DE1DC947-3619-41ED-9578-B22C22BF75EF}" type="datetimeFigureOut">
              <a:rPr lang="fr-BE" smtClean="0"/>
              <a:t>12-09-23</a:t>
            </a:fld>
            <a:endParaRPr lang="fr-BE"/>
          </a:p>
        </p:txBody>
      </p:sp>
      <p:sp>
        <p:nvSpPr>
          <p:cNvPr id="6" name="Espace réservé du pied de page 5">
            <a:extLst>
              <a:ext uri="{FF2B5EF4-FFF2-40B4-BE49-F238E27FC236}">
                <a16:creationId xmlns:a16="http://schemas.microsoft.com/office/drawing/2014/main" id="{CE7144B1-D285-46FD-A349-D94854D06074}"/>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D2F3576A-D3F6-4466-A7E2-518138D26E7B}"/>
              </a:ext>
            </a:extLst>
          </p:cNvPr>
          <p:cNvSpPr>
            <a:spLocks noGrp="1"/>
          </p:cNvSpPr>
          <p:nvPr>
            <p:ph type="sldNum" sz="quarter" idx="12"/>
          </p:nvPr>
        </p:nvSpPr>
        <p:spPr/>
        <p:txBody>
          <a:bodyPr/>
          <a:lstStyle/>
          <a:p>
            <a:fld id="{576FC816-C433-428E-8628-836E4DEB80E3}" type="slidenum">
              <a:rPr lang="fr-BE" smtClean="0"/>
              <a:t>‹N°›</a:t>
            </a:fld>
            <a:endParaRPr lang="fr-BE"/>
          </a:p>
        </p:txBody>
      </p:sp>
    </p:spTree>
    <p:extLst>
      <p:ext uri="{BB962C8B-B14F-4D97-AF65-F5344CB8AC3E}">
        <p14:creationId xmlns:p14="http://schemas.microsoft.com/office/powerpoint/2010/main" val="374714790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8D1B37E-8522-4C47-8B8C-C3FE2350D2B5}"/>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BE"/>
          </a:p>
        </p:txBody>
      </p:sp>
      <p:sp>
        <p:nvSpPr>
          <p:cNvPr id="3" name="Espace réservé pour une image  2">
            <a:extLst>
              <a:ext uri="{FF2B5EF4-FFF2-40B4-BE49-F238E27FC236}">
                <a16:creationId xmlns:a16="http://schemas.microsoft.com/office/drawing/2014/main" id="{F3FD2003-E96C-4404-866D-90CC182E834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BE"/>
          </a:p>
        </p:txBody>
      </p:sp>
      <p:sp>
        <p:nvSpPr>
          <p:cNvPr id="4" name="Espace réservé du texte 3">
            <a:extLst>
              <a:ext uri="{FF2B5EF4-FFF2-40B4-BE49-F238E27FC236}">
                <a16:creationId xmlns:a16="http://schemas.microsoft.com/office/drawing/2014/main" id="{CDCA4410-B655-4D69-B569-750DB90821C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a:extLst>
              <a:ext uri="{FF2B5EF4-FFF2-40B4-BE49-F238E27FC236}">
                <a16:creationId xmlns:a16="http://schemas.microsoft.com/office/drawing/2014/main" id="{3FE18690-041E-4C5C-AA0A-39DD86E3B1C9}"/>
              </a:ext>
            </a:extLst>
          </p:cNvPr>
          <p:cNvSpPr>
            <a:spLocks noGrp="1"/>
          </p:cNvSpPr>
          <p:nvPr>
            <p:ph type="dt" sz="half" idx="10"/>
          </p:nvPr>
        </p:nvSpPr>
        <p:spPr/>
        <p:txBody>
          <a:bodyPr/>
          <a:lstStyle/>
          <a:p>
            <a:fld id="{DE1DC947-3619-41ED-9578-B22C22BF75EF}" type="datetimeFigureOut">
              <a:rPr lang="fr-BE" smtClean="0"/>
              <a:t>12-09-23</a:t>
            </a:fld>
            <a:endParaRPr lang="fr-BE"/>
          </a:p>
        </p:txBody>
      </p:sp>
      <p:sp>
        <p:nvSpPr>
          <p:cNvPr id="6" name="Espace réservé du pied de page 5">
            <a:extLst>
              <a:ext uri="{FF2B5EF4-FFF2-40B4-BE49-F238E27FC236}">
                <a16:creationId xmlns:a16="http://schemas.microsoft.com/office/drawing/2014/main" id="{72B8D7CB-4BD3-414F-AA6E-E12BE9DE34F4}"/>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EB8D8BE7-8A3A-4A57-9374-AB0C661C8F23}"/>
              </a:ext>
            </a:extLst>
          </p:cNvPr>
          <p:cNvSpPr>
            <a:spLocks noGrp="1"/>
          </p:cNvSpPr>
          <p:nvPr>
            <p:ph type="sldNum" sz="quarter" idx="12"/>
          </p:nvPr>
        </p:nvSpPr>
        <p:spPr/>
        <p:txBody>
          <a:bodyPr/>
          <a:lstStyle/>
          <a:p>
            <a:fld id="{576FC816-C433-428E-8628-836E4DEB80E3}" type="slidenum">
              <a:rPr lang="fr-BE" smtClean="0"/>
              <a:t>‹N°›</a:t>
            </a:fld>
            <a:endParaRPr lang="fr-BE"/>
          </a:p>
        </p:txBody>
      </p:sp>
    </p:spTree>
    <p:extLst>
      <p:ext uri="{BB962C8B-B14F-4D97-AF65-F5344CB8AC3E}">
        <p14:creationId xmlns:p14="http://schemas.microsoft.com/office/powerpoint/2010/main" val="424388589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7371BF9-015A-40C3-B95C-E608B9B253F7}"/>
              </a:ext>
            </a:extLst>
          </p:cNvPr>
          <p:cNvSpPr>
            <a:spLocks noGrp="1"/>
          </p:cNvSpPr>
          <p:nvPr>
            <p:ph type="title"/>
          </p:nvPr>
        </p:nvSpPr>
        <p:spPr/>
        <p:txBody>
          <a:bodyPr/>
          <a:lstStyle/>
          <a:p>
            <a:r>
              <a:rPr lang="fr-FR"/>
              <a:t>Modifiez le style du titre</a:t>
            </a:r>
            <a:endParaRPr lang="fr-BE"/>
          </a:p>
        </p:txBody>
      </p:sp>
      <p:sp>
        <p:nvSpPr>
          <p:cNvPr id="3" name="Espace réservé du texte vertical 2">
            <a:extLst>
              <a:ext uri="{FF2B5EF4-FFF2-40B4-BE49-F238E27FC236}">
                <a16:creationId xmlns:a16="http://schemas.microsoft.com/office/drawing/2014/main" id="{4740678D-A019-45A0-9CA2-DFE443F77547}"/>
              </a:ext>
            </a:extLst>
          </p:cNvPr>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39E6E224-68ED-4894-8A1B-C7173CE115B9}"/>
              </a:ext>
            </a:extLst>
          </p:cNvPr>
          <p:cNvSpPr>
            <a:spLocks noGrp="1"/>
          </p:cNvSpPr>
          <p:nvPr>
            <p:ph type="dt" sz="half" idx="10"/>
          </p:nvPr>
        </p:nvSpPr>
        <p:spPr/>
        <p:txBody>
          <a:bodyPr/>
          <a:lstStyle/>
          <a:p>
            <a:fld id="{DE1DC947-3619-41ED-9578-B22C22BF75EF}" type="datetimeFigureOut">
              <a:rPr lang="fr-BE" smtClean="0"/>
              <a:t>12-09-23</a:t>
            </a:fld>
            <a:endParaRPr lang="fr-BE"/>
          </a:p>
        </p:txBody>
      </p:sp>
      <p:sp>
        <p:nvSpPr>
          <p:cNvPr id="5" name="Espace réservé du pied de page 4">
            <a:extLst>
              <a:ext uri="{FF2B5EF4-FFF2-40B4-BE49-F238E27FC236}">
                <a16:creationId xmlns:a16="http://schemas.microsoft.com/office/drawing/2014/main" id="{E5254BB2-DD85-4AD3-AB64-CBCB8D7BB8D4}"/>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E5CEEA92-0C3D-4AFC-8F67-1050D8FDE3F1}"/>
              </a:ext>
            </a:extLst>
          </p:cNvPr>
          <p:cNvSpPr>
            <a:spLocks noGrp="1"/>
          </p:cNvSpPr>
          <p:nvPr>
            <p:ph type="sldNum" sz="quarter" idx="12"/>
          </p:nvPr>
        </p:nvSpPr>
        <p:spPr/>
        <p:txBody>
          <a:bodyPr/>
          <a:lstStyle/>
          <a:p>
            <a:fld id="{576FC816-C433-428E-8628-836E4DEB80E3}" type="slidenum">
              <a:rPr lang="fr-BE" smtClean="0"/>
              <a:t>‹N°›</a:t>
            </a:fld>
            <a:endParaRPr lang="fr-BE"/>
          </a:p>
        </p:txBody>
      </p:sp>
    </p:spTree>
    <p:extLst>
      <p:ext uri="{BB962C8B-B14F-4D97-AF65-F5344CB8AC3E}">
        <p14:creationId xmlns:p14="http://schemas.microsoft.com/office/powerpoint/2010/main" val="342815552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579C8494-543D-493E-8FF6-7ACF6E11B325}"/>
              </a:ext>
            </a:extLst>
          </p:cNvPr>
          <p:cNvSpPr>
            <a:spLocks noGrp="1"/>
          </p:cNvSpPr>
          <p:nvPr>
            <p:ph type="title" orient="vert"/>
          </p:nvPr>
        </p:nvSpPr>
        <p:spPr>
          <a:xfrm>
            <a:off x="8724900" y="365125"/>
            <a:ext cx="2628900" cy="5811838"/>
          </a:xfrm>
        </p:spPr>
        <p:txBody>
          <a:bodyPr vert="eaVert"/>
          <a:lstStyle/>
          <a:p>
            <a:r>
              <a:rPr lang="fr-FR"/>
              <a:t>Modifiez le style du titre</a:t>
            </a:r>
            <a:endParaRPr lang="fr-BE"/>
          </a:p>
        </p:txBody>
      </p:sp>
      <p:sp>
        <p:nvSpPr>
          <p:cNvPr id="3" name="Espace réservé du texte vertical 2">
            <a:extLst>
              <a:ext uri="{FF2B5EF4-FFF2-40B4-BE49-F238E27FC236}">
                <a16:creationId xmlns:a16="http://schemas.microsoft.com/office/drawing/2014/main" id="{09B654E6-5786-490D-99D4-39FA68FF20DF}"/>
              </a:ext>
            </a:extLst>
          </p:cNvPr>
          <p:cNvSpPr>
            <a:spLocks noGrp="1"/>
          </p:cNvSpPr>
          <p:nvPr>
            <p:ph type="body" orient="vert" idx="1"/>
          </p:nvPr>
        </p:nvSpPr>
        <p:spPr>
          <a:xfrm>
            <a:off x="838200" y="365125"/>
            <a:ext cx="7734300" cy="5811838"/>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0132CCE5-A5B5-4AF5-9E88-7E98A190F036}"/>
              </a:ext>
            </a:extLst>
          </p:cNvPr>
          <p:cNvSpPr>
            <a:spLocks noGrp="1"/>
          </p:cNvSpPr>
          <p:nvPr>
            <p:ph type="dt" sz="half" idx="10"/>
          </p:nvPr>
        </p:nvSpPr>
        <p:spPr/>
        <p:txBody>
          <a:bodyPr/>
          <a:lstStyle/>
          <a:p>
            <a:fld id="{DE1DC947-3619-41ED-9578-B22C22BF75EF}" type="datetimeFigureOut">
              <a:rPr lang="fr-BE" smtClean="0"/>
              <a:t>12-09-23</a:t>
            </a:fld>
            <a:endParaRPr lang="fr-BE"/>
          </a:p>
        </p:txBody>
      </p:sp>
      <p:sp>
        <p:nvSpPr>
          <p:cNvPr id="5" name="Espace réservé du pied de page 4">
            <a:extLst>
              <a:ext uri="{FF2B5EF4-FFF2-40B4-BE49-F238E27FC236}">
                <a16:creationId xmlns:a16="http://schemas.microsoft.com/office/drawing/2014/main" id="{08306B4F-BA22-4360-92F5-95C3AE163B5E}"/>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A57953C8-50EC-4FB3-8522-D9706C4167E8}"/>
              </a:ext>
            </a:extLst>
          </p:cNvPr>
          <p:cNvSpPr>
            <a:spLocks noGrp="1"/>
          </p:cNvSpPr>
          <p:nvPr>
            <p:ph type="sldNum" sz="quarter" idx="12"/>
          </p:nvPr>
        </p:nvSpPr>
        <p:spPr/>
        <p:txBody>
          <a:bodyPr/>
          <a:lstStyle/>
          <a:p>
            <a:fld id="{576FC816-C433-428E-8628-836E4DEB80E3}" type="slidenum">
              <a:rPr lang="fr-BE" smtClean="0"/>
              <a:t>‹N°›</a:t>
            </a:fld>
            <a:endParaRPr lang="fr-BE"/>
          </a:p>
        </p:txBody>
      </p:sp>
    </p:spTree>
    <p:extLst>
      <p:ext uri="{BB962C8B-B14F-4D97-AF65-F5344CB8AC3E}">
        <p14:creationId xmlns:p14="http://schemas.microsoft.com/office/powerpoint/2010/main" val="3355044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253E83C-C2D3-482F-8935-BED96A1C7A20}"/>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fr-BE"/>
          </a:p>
        </p:txBody>
      </p:sp>
      <p:sp>
        <p:nvSpPr>
          <p:cNvPr id="3" name="Sous-titre 2">
            <a:extLst>
              <a:ext uri="{FF2B5EF4-FFF2-40B4-BE49-F238E27FC236}">
                <a16:creationId xmlns:a16="http://schemas.microsoft.com/office/drawing/2014/main" id="{56F9EBCC-3DA0-4754-95F0-0B3C797A096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BE"/>
          </a:p>
        </p:txBody>
      </p:sp>
      <p:sp>
        <p:nvSpPr>
          <p:cNvPr id="4" name="Espace réservé de la date 3">
            <a:extLst>
              <a:ext uri="{FF2B5EF4-FFF2-40B4-BE49-F238E27FC236}">
                <a16:creationId xmlns:a16="http://schemas.microsoft.com/office/drawing/2014/main" id="{45441EEF-012E-43D7-8768-B876727DFBED}"/>
              </a:ext>
            </a:extLst>
          </p:cNvPr>
          <p:cNvSpPr>
            <a:spLocks noGrp="1"/>
          </p:cNvSpPr>
          <p:nvPr>
            <p:ph type="dt" sz="half" idx="10"/>
          </p:nvPr>
        </p:nvSpPr>
        <p:spPr/>
        <p:txBody>
          <a:bodyPr/>
          <a:lstStyle/>
          <a:p>
            <a:fld id="{356C03FA-28AD-4110-ABD9-462DD0022600}" type="datetimeFigureOut">
              <a:rPr lang="fr-BE" smtClean="0"/>
              <a:t>12-09-23</a:t>
            </a:fld>
            <a:endParaRPr lang="fr-BE"/>
          </a:p>
        </p:txBody>
      </p:sp>
      <p:sp>
        <p:nvSpPr>
          <p:cNvPr id="5" name="Espace réservé du pied de page 4">
            <a:extLst>
              <a:ext uri="{FF2B5EF4-FFF2-40B4-BE49-F238E27FC236}">
                <a16:creationId xmlns:a16="http://schemas.microsoft.com/office/drawing/2014/main" id="{FCA174B9-02DD-49E6-8F0B-587E0D788D22}"/>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8B6A7878-9C37-4C88-BF03-53F71BB5B7FA}"/>
              </a:ext>
            </a:extLst>
          </p:cNvPr>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43025620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391A82-3195-4163-8D94-85A2B5BEB75B}"/>
              </a:ext>
            </a:extLst>
          </p:cNvPr>
          <p:cNvSpPr>
            <a:spLocks noGrp="1"/>
          </p:cNvSpPr>
          <p:nvPr>
            <p:ph type="title"/>
          </p:nvPr>
        </p:nvSpPr>
        <p:spPr/>
        <p:txBody>
          <a:bodyPr/>
          <a:lstStyle/>
          <a:p>
            <a:r>
              <a:rPr lang="fr-FR"/>
              <a:t>Modifiez le style du titre</a:t>
            </a:r>
            <a:endParaRPr lang="fr-BE"/>
          </a:p>
        </p:txBody>
      </p:sp>
      <p:sp>
        <p:nvSpPr>
          <p:cNvPr id="3" name="Espace réservé du contenu 2">
            <a:extLst>
              <a:ext uri="{FF2B5EF4-FFF2-40B4-BE49-F238E27FC236}">
                <a16:creationId xmlns:a16="http://schemas.microsoft.com/office/drawing/2014/main" id="{E75AAB9D-175B-4934-AFCD-83363D482DCC}"/>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1BDC2715-9F4A-4921-B6C0-E66DE4E032DB}"/>
              </a:ext>
            </a:extLst>
          </p:cNvPr>
          <p:cNvSpPr>
            <a:spLocks noGrp="1"/>
          </p:cNvSpPr>
          <p:nvPr>
            <p:ph type="dt" sz="half" idx="10"/>
          </p:nvPr>
        </p:nvSpPr>
        <p:spPr/>
        <p:txBody>
          <a:bodyPr/>
          <a:lstStyle/>
          <a:p>
            <a:fld id="{356C03FA-28AD-4110-ABD9-462DD0022600}" type="datetimeFigureOut">
              <a:rPr lang="fr-BE" smtClean="0"/>
              <a:t>12-09-23</a:t>
            </a:fld>
            <a:endParaRPr lang="fr-BE"/>
          </a:p>
        </p:txBody>
      </p:sp>
      <p:sp>
        <p:nvSpPr>
          <p:cNvPr id="5" name="Espace réservé du pied de page 4">
            <a:extLst>
              <a:ext uri="{FF2B5EF4-FFF2-40B4-BE49-F238E27FC236}">
                <a16:creationId xmlns:a16="http://schemas.microsoft.com/office/drawing/2014/main" id="{872A14E0-7138-4907-B191-96B6FA9398D3}"/>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0735AD38-4940-4822-88C0-7DFC47BE0EE0}"/>
              </a:ext>
            </a:extLst>
          </p:cNvPr>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206614405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DBCF41A-7480-49B2-8F87-E4ADDB0F4F5D}"/>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fr-BE"/>
          </a:p>
        </p:txBody>
      </p:sp>
      <p:sp>
        <p:nvSpPr>
          <p:cNvPr id="3" name="Espace réservé du texte 2">
            <a:extLst>
              <a:ext uri="{FF2B5EF4-FFF2-40B4-BE49-F238E27FC236}">
                <a16:creationId xmlns:a16="http://schemas.microsoft.com/office/drawing/2014/main" id="{C285DACD-D507-4E2F-8F21-4EB6C8FDD29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508134D4-1B39-4C3E-934E-78CB5E95D0D7}"/>
              </a:ext>
            </a:extLst>
          </p:cNvPr>
          <p:cNvSpPr>
            <a:spLocks noGrp="1"/>
          </p:cNvSpPr>
          <p:nvPr>
            <p:ph type="dt" sz="half" idx="10"/>
          </p:nvPr>
        </p:nvSpPr>
        <p:spPr/>
        <p:txBody>
          <a:bodyPr/>
          <a:lstStyle/>
          <a:p>
            <a:fld id="{356C03FA-28AD-4110-ABD9-462DD0022600}" type="datetimeFigureOut">
              <a:rPr lang="fr-BE" smtClean="0"/>
              <a:t>12-09-23</a:t>
            </a:fld>
            <a:endParaRPr lang="fr-BE"/>
          </a:p>
        </p:txBody>
      </p:sp>
      <p:sp>
        <p:nvSpPr>
          <p:cNvPr id="5" name="Espace réservé du pied de page 4">
            <a:extLst>
              <a:ext uri="{FF2B5EF4-FFF2-40B4-BE49-F238E27FC236}">
                <a16:creationId xmlns:a16="http://schemas.microsoft.com/office/drawing/2014/main" id="{6BF57A6E-4E66-4497-A9B0-48B1A34F86AC}"/>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DC42CABB-3724-4D7F-BB1D-AA032D7A9BB5}"/>
              </a:ext>
            </a:extLst>
          </p:cNvPr>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293693858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34BAEEF-1018-48F2-925A-108E9E533A4C}"/>
              </a:ext>
            </a:extLst>
          </p:cNvPr>
          <p:cNvSpPr>
            <a:spLocks noGrp="1"/>
          </p:cNvSpPr>
          <p:nvPr>
            <p:ph type="title"/>
          </p:nvPr>
        </p:nvSpPr>
        <p:spPr/>
        <p:txBody>
          <a:bodyPr/>
          <a:lstStyle/>
          <a:p>
            <a:r>
              <a:rPr lang="fr-FR"/>
              <a:t>Modifiez le style du titre</a:t>
            </a:r>
            <a:endParaRPr lang="fr-BE"/>
          </a:p>
        </p:txBody>
      </p:sp>
      <p:sp>
        <p:nvSpPr>
          <p:cNvPr id="3" name="Espace réservé du contenu 2">
            <a:extLst>
              <a:ext uri="{FF2B5EF4-FFF2-40B4-BE49-F238E27FC236}">
                <a16:creationId xmlns:a16="http://schemas.microsoft.com/office/drawing/2014/main" id="{26B1F0F0-BEB6-4410-8350-C81990EC2A3B}"/>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contenu 3">
            <a:extLst>
              <a:ext uri="{FF2B5EF4-FFF2-40B4-BE49-F238E27FC236}">
                <a16:creationId xmlns:a16="http://schemas.microsoft.com/office/drawing/2014/main" id="{2D43FBF5-C0A5-4F05-A192-8AA97C04B2FC}"/>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e la date 4">
            <a:extLst>
              <a:ext uri="{FF2B5EF4-FFF2-40B4-BE49-F238E27FC236}">
                <a16:creationId xmlns:a16="http://schemas.microsoft.com/office/drawing/2014/main" id="{AAAE4154-8D07-4EE0-8C61-B3E6D58D4E62}"/>
              </a:ext>
            </a:extLst>
          </p:cNvPr>
          <p:cNvSpPr>
            <a:spLocks noGrp="1"/>
          </p:cNvSpPr>
          <p:nvPr>
            <p:ph type="dt" sz="half" idx="10"/>
          </p:nvPr>
        </p:nvSpPr>
        <p:spPr/>
        <p:txBody>
          <a:bodyPr/>
          <a:lstStyle/>
          <a:p>
            <a:fld id="{356C03FA-28AD-4110-ABD9-462DD0022600}" type="datetimeFigureOut">
              <a:rPr lang="fr-BE" smtClean="0"/>
              <a:t>12-09-23</a:t>
            </a:fld>
            <a:endParaRPr lang="fr-BE"/>
          </a:p>
        </p:txBody>
      </p:sp>
      <p:sp>
        <p:nvSpPr>
          <p:cNvPr id="6" name="Espace réservé du pied de page 5">
            <a:extLst>
              <a:ext uri="{FF2B5EF4-FFF2-40B4-BE49-F238E27FC236}">
                <a16:creationId xmlns:a16="http://schemas.microsoft.com/office/drawing/2014/main" id="{F9F8A3E2-56A0-422C-A62C-37FB2DC6B517}"/>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B2D660E7-C262-42BC-94DB-AC659341C6B7}"/>
              </a:ext>
            </a:extLst>
          </p:cNvPr>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111777863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6597C2C-2C90-437A-A072-6BD6D1B0DAFF}"/>
              </a:ext>
            </a:extLst>
          </p:cNvPr>
          <p:cNvSpPr>
            <a:spLocks noGrp="1"/>
          </p:cNvSpPr>
          <p:nvPr>
            <p:ph type="title"/>
          </p:nvPr>
        </p:nvSpPr>
        <p:spPr>
          <a:xfrm>
            <a:off x="839788" y="365125"/>
            <a:ext cx="10515600" cy="1325563"/>
          </a:xfrm>
        </p:spPr>
        <p:txBody>
          <a:bodyPr/>
          <a:lstStyle/>
          <a:p>
            <a:r>
              <a:rPr lang="fr-FR"/>
              <a:t>Modifiez le style du titre</a:t>
            </a:r>
            <a:endParaRPr lang="fr-BE"/>
          </a:p>
        </p:txBody>
      </p:sp>
      <p:sp>
        <p:nvSpPr>
          <p:cNvPr id="3" name="Espace réservé du texte 2">
            <a:extLst>
              <a:ext uri="{FF2B5EF4-FFF2-40B4-BE49-F238E27FC236}">
                <a16:creationId xmlns:a16="http://schemas.microsoft.com/office/drawing/2014/main" id="{048ADB6A-1425-4076-B8CF-763A3A4804B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45156C3B-CC69-4C50-8288-74CC1788947F}"/>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u texte 4">
            <a:extLst>
              <a:ext uri="{FF2B5EF4-FFF2-40B4-BE49-F238E27FC236}">
                <a16:creationId xmlns:a16="http://schemas.microsoft.com/office/drawing/2014/main" id="{61536504-DD0B-4D03-9D35-E8D495858BD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53C14880-4447-4F88-BA4F-15B77BFB9954}"/>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7" name="Espace réservé de la date 6">
            <a:extLst>
              <a:ext uri="{FF2B5EF4-FFF2-40B4-BE49-F238E27FC236}">
                <a16:creationId xmlns:a16="http://schemas.microsoft.com/office/drawing/2014/main" id="{2986E889-E6A4-4484-89E9-A58AEE3E170C}"/>
              </a:ext>
            </a:extLst>
          </p:cNvPr>
          <p:cNvSpPr>
            <a:spLocks noGrp="1"/>
          </p:cNvSpPr>
          <p:nvPr>
            <p:ph type="dt" sz="half" idx="10"/>
          </p:nvPr>
        </p:nvSpPr>
        <p:spPr/>
        <p:txBody>
          <a:bodyPr/>
          <a:lstStyle/>
          <a:p>
            <a:fld id="{356C03FA-28AD-4110-ABD9-462DD0022600}" type="datetimeFigureOut">
              <a:rPr lang="fr-BE" smtClean="0"/>
              <a:t>12-09-23</a:t>
            </a:fld>
            <a:endParaRPr lang="fr-BE"/>
          </a:p>
        </p:txBody>
      </p:sp>
      <p:sp>
        <p:nvSpPr>
          <p:cNvPr id="8" name="Espace réservé du pied de page 7">
            <a:extLst>
              <a:ext uri="{FF2B5EF4-FFF2-40B4-BE49-F238E27FC236}">
                <a16:creationId xmlns:a16="http://schemas.microsoft.com/office/drawing/2014/main" id="{47157F1B-986E-4358-8690-09EC781C2C31}"/>
              </a:ext>
            </a:extLst>
          </p:cNvPr>
          <p:cNvSpPr>
            <a:spLocks noGrp="1"/>
          </p:cNvSpPr>
          <p:nvPr>
            <p:ph type="ftr" sz="quarter" idx="11"/>
          </p:nvPr>
        </p:nvSpPr>
        <p:spPr/>
        <p:txBody>
          <a:bodyPr/>
          <a:lstStyle/>
          <a:p>
            <a:endParaRPr lang="fr-BE"/>
          </a:p>
        </p:txBody>
      </p:sp>
      <p:sp>
        <p:nvSpPr>
          <p:cNvPr id="9" name="Espace réservé du numéro de diapositive 8">
            <a:extLst>
              <a:ext uri="{FF2B5EF4-FFF2-40B4-BE49-F238E27FC236}">
                <a16:creationId xmlns:a16="http://schemas.microsoft.com/office/drawing/2014/main" id="{92DCFC34-811C-481D-AF34-68BBDB84F198}"/>
              </a:ext>
            </a:extLst>
          </p:cNvPr>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149905393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79AB83D-163B-4226-9509-32F306DDA5A3}"/>
              </a:ext>
            </a:extLst>
          </p:cNvPr>
          <p:cNvSpPr>
            <a:spLocks noGrp="1"/>
          </p:cNvSpPr>
          <p:nvPr>
            <p:ph type="title"/>
          </p:nvPr>
        </p:nvSpPr>
        <p:spPr/>
        <p:txBody>
          <a:bodyPr/>
          <a:lstStyle/>
          <a:p>
            <a:r>
              <a:rPr lang="fr-FR"/>
              <a:t>Modifiez le style du titre</a:t>
            </a:r>
            <a:endParaRPr lang="fr-BE"/>
          </a:p>
        </p:txBody>
      </p:sp>
      <p:sp>
        <p:nvSpPr>
          <p:cNvPr id="3" name="Espace réservé de la date 2">
            <a:extLst>
              <a:ext uri="{FF2B5EF4-FFF2-40B4-BE49-F238E27FC236}">
                <a16:creationId xmlns:a16="http://schemas.microsoft.com/office/drawing/2014/main" id="{8D3B3F49-7C09-4954-8103-22257CD3A41A}"/>
              </a:ext>
            </a:extLst>
          </p:cNvPr>
          <p:cNvSpPr>
            <a:spLocks noGrp="1"/>
          </p:cNvSpPr>
          <p:nvPr>
            <p:ph type="dt" sz="half" idx="10"/>
          </p:nvPr>
        </p:nvSpPr>
        <p:spPr/>
        <p:txBody>
          <a:bodyPr/>
          <a:lstStyle/>
          <a:p>
            <a:fld id="{356C03FA-28AD-4110-ABD9-462DD0022600}" type="datetimeFigureOut">
              <a:rPr lang="fr-BE" smtClean="0"/>
              <a:t>12-09-23</a:t>
            </a:fld>
            <a:endParaRPr lang="fr-BE"/>
          </a:p>
        </p:txBody>
      </p:sp>
      <p:sp>
        <p:nvSpPr>
          <p:cNvPr id="4" name="Espace réservé du pied de page 3">
            <a:extLst>
              <a:ext uri="{FF2B5EF4-FFF2-40B4-BE49-F238E27FC236}">
                <a16:creationId xmlns:a16="http://schemas.microsoft.com/office/drawing/2014/main" id="{8F1AAC4C-45FC-451B-9813-5C905D82931D}"/>
              </a:ext>
            </a:extLst>
          </p:cNvPr>
          <p:cNvSpPr>
            <a:spLocks noGrp="1"/>
          </p:cNvSpPr>
          <p:nvPr>
            <p:ph type="ftr" sz="quarter" idx="11"/>
          </p:nvPr>
        </p:nvSpPr>
        <p:spPr/>
        <p:txBody>
          <a:bodyPr/>
          <a:lstStyle/>
          <a:p>
            <a:endParaRPr lang="fr-BE"/>
          </a:p>
        </p:txBody>
      </p:sp>
      <p:sp>
        <p:nvSpPr>
          <p:cNvPr id="5" name="Espace réservé du numéro de diapositive 4">
            <a:extLst>
              <a:ext uri="{FF2B5EF4-FFF2-40B4-BE49-F238E27FC236}">
                <a16:creationId xmlns:a16="http://schemas.microsoft.com/office/drawing/2014/main" id="{843E75F1-B1DE-4F42-A9F0-877BEE3EB088}"/>
              </a:ext>
            </a:extLst>
          </p:cNvPr>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92023713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B73803D9-9779-49D5-A213-ECC88C0B44C8}"/>
              </a:ext>
            </a:extLst>
          </p:cNvPr>
          <p:cNvSpPr>
            <a:spLocks noGrp="1"/>
          </p:cNvSpPr>
          <p:nvPr>
            <p:ph type="dt" sz="half" idx="10"/>
          </p:nvPr>
        </p:nvSpPr>
        <p:spPr/>
        <p:txBody>
          <a:bodyPr/>
          <a:lstStyle/>
          <a:p>
            <a:fld id="{356C03FA-28AD-4110-ABD9-462DD0022600}" type="datetimeFigureOut">
              <a:rPr lang="fr-BE" smtClean="0"/>
              <a:t>12-09-23</a:t>
            </a:fld>
            <a:endParaRPr lang="fr-BE"/>
          </a:p>
        </p:txBody>
      </p:sp>
      <p:sp>
        <p:nvSpPr>
          <p:cNvPr id="3" name="Espace réservé du pied de page 2">
            <a:extLst>
              <a:ext uri="{FF2B5EF4-FFF2-40B4-BE49-F238E27FC236}">
                <a16:creationId xmlns:a16="http://schemas.microsoft.com/office/drawing/2014/main" id="{BCA57D6B-DF6E-4E19-BDDB-25EA300B283E}"/>
              </a:ext>
            </a:extLst>
          </p:cNvPr>
          <p:cNvSpPr>
            <a:spLocks noGrp="1"/>
          </p:cNvSpPr>
          <p:nvPr>
            <p:ph type="ftr" sz="quarter" idx="11"/>
          </p:nvPr>
        </p:nvSpPr>
        <p:spPr/>
        <p:txBody>
          <a:bodyPr/>
          <a:lstStyle/>
          <a:p>
            <a:endParaRPr lang="fr-BE"/>
          </a:p>
        </p:txBody>
      </p:sp>
      <p:sp>
        <p:nvSpPr>
          <p:cNvPr id="4" name="Espace réservé du numéro de diapositive 3">
            <a:extLst>
              <a:ext uri="{FF2B5EF4-FFF2-40B4-BE49-F238E27FC236}">
                <a16:creationId xmlns:a16="http://schemas.microsoft.com/office/drawing/2014/main" id="{7B2C1C82-7484-4AEB-B693-B5C5725BAC4A}"/>
              </a:ext>
            </a:extLst>
          </p:cNvPr>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344898393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03C915D-BC77-4646-BAB7-B0DD33B357B9}"/>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BE"/>
          </a:p>
        </p:txBody>
      </p:sp>
      <p:sp>
        <p:nvSpPr>
          <p:cNvPr id="3" name="Espace réservé du contenu 2">
            <a:extLst>
              <a:ext uri="{FF2B5EF4-FFF2-40B4-BE49-F238E27FC236}">
                <a16:creationId xmlns:a16="http://schemas.microsoft.com/office/drawing/2014/main" id="{DFF2605D-A46F-40FA-8023-3B089B2FFAD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texte 3">
            <a:extLst>
              <a:ext uri="{FF2B5EF4-FFF2-40B4-BE49-F238E27FC236}">
                <a16:creationId xmlns:a16="http://schemas.microsoft.com/office/drawing/2014/main" id="{816F4BB6-C750-42AC-902F-14CF3286AC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0748DA9A-9B91-42D0-A139-A73983166696}"/>
              </a:ext>
            </a:extLst>
          </p:cNvPr>
          <p:cNvSpPr>
            <a:spLocks noGrp="1"/>
          </p:cNvSpPr>
          <p:nvPr>
            <p:ph type="dt" sz="half" idx="10"/>
          </p:nvPr>
        </p:nvSpPr>
        <p:spPr/>
        <p:txBody>
          <a:bodyPr/>
          <a:lstStyle/>
          <a:p>
            <a:fld id="{356C03FA-28AD-4110-ABD9-462DD0022600}" type="datetimeFigureOut">
              <a:rPr lang="fr-BE" smtClean="0"/>
              <a:t>12-09-23</a:t>
            </a:fld>
            <a:endParaRPr lang="fr-BE"/>
          </a:p>
        </p:txBody>
      </p:sp>
      <p:sp>
        <p:nvSpPr>
          <p:cNvPr id="6" name="Espace réservé du pied de page 5">
            <a:extLst>
              <a:ext uri="{FF2B5EF4-FFF2-40B4-BE49-F238E27FC236}">
                <a16:creationId xmlns:a16="http://schemas.microsoft.com/office/drawing/2014/main" id="{2BBF9CB9-00F5-4570-8DB2-CE031C5B2F14}"/>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DBEA063A-E4AB-4527-8F1B-8EF396366BE4}"/>
              </a:ext>
            </a:extLst>
          </p:cNvPr>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321543140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6A911FB-F603-4CE8-A23D-2162DBF61E3A}"/>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BE"/>
          </a:p>
        </p:txBody>
      </p:sp>
      <p:sp>
        <p:nvSpPr>
          <p:cNvPr id="3" name="Espace réservé pour une image  2">
            <a:extLst>
              <a:ext uri="{FF2B5EF4-FFF2-40B4-BE49-F238E27FC236}">
                <a16:creationId xmlns:a16="http://schemas.microsoft.com/office/drawing/2014/main" id="{C2D45C90-1749-434A-A1BC-A9AEFCE7F83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BE"/>
          </a:p>
        </p:txBody>
      </p:sp>
      <p:sp>
        <p:nvSpPr>
          <p:cNvPr id="4" name="Espace réservé du texte 3">
            <a:extLst>
              <a:ext uri="{FF2B5EF4-FFF2-40B4-BE49-F238E27FC236}">
                <a16:creationId xmlns:a16="http://schemas.microsoft.com/office/drawing/2014/main" id="{B906C50E-EE92-4110-94D6-4D651B1DD33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F641B9A2-DFA3-49CA-96BE-48BBE446E075}"/>
              </a:ext>
            </a:extLst>
          </p:cNvPr>
          <p:cNvSpPr>
            <a:spLocks noGrp="1"/>
          </p:cNvSpPr>
          <p:nvPr>
            <p:ph type="dt" sz="half" idx="10"/>
          </p:nvPr>
        </p:nvSpPr>
        <p:spPr/>
        <p:txBody>
          <a:bodyPr/>
          <a:lstStyle/>
          <a:p>
            <a:fld id="{356C03FA-28AD-4110-ABD9-462DD0022600}" type="datetimeFigureOut">
              <a:rPr lang="fr-BE" smtClean="0"/>
              <a:t>12-09-23</a:t>
            </a:fld>
            <a:endParaRPr lang="fr-BE"/>
          </a:p>
        </p:txBody>
      </p:sp>
      <p:sp>
        <p:nvSpPr>
          <p:cNvPr id="6" name="Espace réservé du pied de page 5">
            <a:extLst>
              <a:ext uri="{FF2B5EF4-FFF2-40B4-BE49-F238E27FC236}">
                <a16:creationId xmlns:a16="http://schemas.microsoft.com/office/drawing/2014/main" id="{B3352A3F-E59C-452A-8488-4473F25F894D}"/>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99695C16-9BBA-4CF6-A9E8-C9CCE17C35BC}"/>
              </a:ext>
            </a:extLst>
          </p:cNvPr>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95695882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9E7F41-6435-4CDE-A814-A9B09D1E2DE3}"/>
              </a:ext>
            </a:extLst>
          </p:cNvPr>
          <p:cNvSpPr>
            <a:spLocks noGrp="1"/>
          </p:cNvSpPr>
          <p:nvPr>
            <p:ph type="title"/>
          </p:nvPr>
        </p:nvSpPr>
        <p:spPr/>
        <p:txBody>
          <a:bodyPr/>
          <a:lstStyle/>
          <a:p>
            <a:r>
              <a:rPr lang="fr-FR"/>
              <a:t>Modifiez le style du titre</a:t>
            </a:r>
            <a:endParaRPr lang="fr-BE"/>
          </a:p>
        </p:txBody>
      </p:sp>
      <p:sp>
        <p:nvSpPr>
          <p:cNvPr id="3" name="Espace réservé du texte vertical 2">
            <a:extLst>
              <a:ext uri="{FF2B5EF4-FFF2-40B4-BE49-F238E27FC236}">
                <a16:creationId xmlns:a16="http://schemas.microsoft.com/office/drawing/2014/main" id="{224C88AD-63BC-4C44-9B59-B003063FCF22}"/>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CB0667A5-FAFE-447F-99A8-59564AE07B9C}"/>
              </a:ext>
            </a:extLst>
          </p:cNvPr>
          <p:cNvSpPr>
            <a:spLocks noGrp="1"/>
          </p:cNvSpPr>
          <p:nvPr>
            <p:ph type="dt" sz="half" idx="10"/>
          </p:nvPr>
        </p:nvSpPr>
        <p:spPr/>
        <p:txBody>
          <a:bodyPr/>
          <a:lstStyle/>
          <a:p>
            <a:fld id="{356C03FA-28AD-4110-ABD9-462DD0022600}" type="datetimeFigureOut">
              <a:rPr lang="fr-BE" smtClean="0"/>
              <a:t>12-09-23</a:t>
            </a:fld>
            <a:endParaRPr lang="fr-BE"/>
          </a:p>
        </p:txBody>
      </p:sp>
      <p:sp>
        <p:nvSpPr>
          <p:cNvPr id="5" name="Espace réservé du pied de page 4">
            <a:extLst>
              <a:ext uri="{FF2B5EF4-FFF2-40B4-BE49-F238E27FC236}">
                <a16:creationId xmlns:a16="http://schemas.microsoft.com/office/drawing/2014/main" id="{C46AF653-D9FD-4030-B334-9B2D8A427EE9}"/>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223AA896-6B97-485C-A639-5E08B5343A6A}"/>
              </a:ext>
            </a:extLst>
          </p:cNvPr>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389011772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AED4456E-0440-44BB-81BE-1380977AB0B6}"/>
              </a:ext>
            </a:extLst>
          </p:cNvPr>
          <p:cNvSpPr>
            <a:spLocks noGrp="1"/>
          </p:cNvSpPr>
          <p:nvPr>
            <p:ph type="title" orient="vert"/>
          </p:nvPr>
        </p:nvSpPr>
        <p:spPr>
          <a:xfrm>
            <a:off x="8724900" y="365125"/>
            <a:ext cx="2628900" cy="5811838"/>
          </a:xfrm>
        </p:spPr>
        <p:txBody>
          <a:bodyPr vert="eaVert"/>
          <a:lstStyle/>
          <a:p>
            <a:r>
              <a:rPr lang="fr-FR"/>
              <a:t>Modifiez le style du titre</a:t>
            </a:r>
            <a:endParaRPr lang="fr-BE"/>
          </a:p>
        </p:txBody>
      </p:sp>
      <p:sp>
        <p:nvSpPr>
          <p:cNvPr id="3" name="Espace réservé du texte vertical 2">
            <a:extLst>
              <a:ext uri="{FF2B5EF4-FFF2-40B4-BE49-F238E27FC236}">
                <a16:creationId xmlns:a16="http://schemas.microsoft.com/office/drawing/2014/main" id="{3D5B5494-974A-46B6-A67B-BC47E2B637FF}"/>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8CCC0D83-9E91-40AF-90A6-7734CB8C1A40}"/>
              </a:ext>
            </a:extLst>
          </p:cNvPr>
          <p:cNvSpPr>
            <a:spLocks noGrp="1"/>
          </p:cNvSpPr>
          <p:nvPr>
            <p:ph type="dt" sz="half" idx="10"/>
          </p:nvPr>
        </p:nvSpPr>
        <p:spPr/>
        <p:txBody>
          <a:bodyPr/>
          <a:lstStyle/>
          <a:p>
            <a:fld id="{356C03FA-28AD-4110-ABD9-462DD0022600}" type="datetimeFigureOut">
              <a:rPr lang="fr-BE" smtClean="0"/>
              <a:t>12-09-23</a:t>
            </a:fld>
            <a:endParaRPr lang="fr-BE"/>
          </a:p>
        </p:txBody>
      </p:sp>
      <p:sp>
        <p:nvSpPr>
          <p:cNvPr id="5" name="Espace réservé du pied de page 4">
            <a:extLst>
              <a:ext uri="{FF2B5EF4-FFF2-40B4-BE49-F238E27FC236}">
                <a16:creationId xmlns:a16="http://schemas.microsoft.com/office/drawing/2014/main" id="{458347CB-E782-4649-AC17-C24B29E38200}"/>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B5C4D7C1-51DC-48EC-8827-BA824D0CB7DE}"/>
              </a:ext>
            </a:extLst>
          </p:cNvPr>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7733088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6597C2C-2C90-437A-A072-6BD6D1B0DAFF}"/>
              </a:ext>
            </a:extLst>
          </p:cNvPr>
          <p:cNvSpPr>
            <a:spLocks noGrp="1"/>
          </p:cNvSpPr>
          <p:nvPr>
            <p:ph type="title"/>
          </p:nvPr>
        </p:nvSpPr>
        <p:spPr>
          <a:xfrm>
            <a:off x="839788" y="365125"/>
            <a:ext cx="10515600" cy="1325563"/>
          </a:xfrm>
        </p:spPr>
        <p:txBody>
          <a:bodyPr/>
          <a:lstStyle/>
          <a:p>
            <a:r>
              <a:rPr lang="fr-FR"/>
              <a:t>Modifiez le style du titre</a:t>
            </a:r>
            <a:endParaRPr lang="fr-BE"/>
          </a:p>
        </p:txBody>
      </p:sp>
      <p:sp>
        <p:nvSpPr>
          <p:cNvPr id="3" name="Espace réservé du texte 2">
            <a:extLst>
              <a:ext uri="{FF2B5EF4-FFF2-40B4-BE49-F238E27FC236}">
                <a16:creationId xmlns:a16="http://schemas.microsoft.com/office/drawing/2014/main" id="{048ADB6A-1425-4076-B8CF-763A3A4804B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45156C3B-CC69-4C50-8288-74CC1788947F}"/>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u texte 4">
            <a:extLst>
              <a:ext uri="{FF2B5EF4-FFF2-40B4-BE49-F238E27FC236}">
                <a16:creationId xmlns:a16="http://schemas.microsoft.com/office/drawing/2014/main" id="{61536504-DD0B-4D03-9D35-E8D495858BD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53C14880-4447-4F88-BA4F-15B77BFB9954}"/>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7" name="Espace réservé de la date 6">
            <a:extLst>
              <a:ext uri="{FF2B5EF4-FFF2-40B4-BE49-F238E27FC236}">
                <a16:creationId xmlns:a16="http://schemas.microsoft.com/office/drawing/2014/main" id="{2986E889-E6A4-4484-89E9-A58AEE3E170C}"/>
              </a:ext>
            </a:extLst>
          </p:cNvPr>
          <p:cNvSpPr>
            <a:spLocks noGrp="1"/>
          </p:cNvSpPr>
          <p:nvPr>
            <p:ph type="dt" sz="half" idx="10"/>
          </p:nvPr>
        </p:nvSpPr>
        <p:spPr/>
        <p:txBody>
          <a:bodyPr/>
          <a:lstStyle/>
          <a:p>
            <a:fld id="{356C03FA-28AD-4110-ABD9-462DD0022600}" type="datetimeFigureOut">
              <a:rPr lang="fr-BE" smtClean="0"/>
              <a:t>31-08-23</a:t>
            </a:fld>
            <a:endParaRPr lang="fr-BE"/>
          </a:p>
        </p:txBody>
      </p:sp>
      <p:sp>
        <p:nvSpPr>
          <p:cNvPr id="8" name="Espace réservé du pied de page 7">
            <a:extLst>
              <a:ext uri="{FF2B5EF4-FFF2-40B4-BE49-F238E27FC236}">
                <a16:creationId xmlns:a16="http://schemas.microsoft.com/office/drawing/2014/main" id="{47157F1B-986E-4358-8690-09EC781C2C31}"/>
              </a:ext>
            </a:extLst>
          </p:cNvPr>
          <p:cNvSpPr>
            <a:spLocks noGrp="1"/>
          </p:cNvSpPr>
          <p:nvPr>
            <p:ph type="ftr" sz="quarter" idx="11"/>
          </p:nvPr>
        </p:nvSpPr>
        <p:spPr/>
        <p:txBody>
          <a:bodyPr/>
          <a:lstStyle/>
          <a:p>
            <a:endParaRPr lang="fr-BE"/>
          </a:p>
        </p:txBody>
      </p:sp>
      <p:sp>
        <p:nvSpPr>
          <p:cNvPr id="9" name="Espace réservé du numéro de diapositive 8">
            <a:extLst>
              <a:ext uri="{FF2B5EF4-FFF2-40B4-BE49-F238E27FC236}">
                <a16:creationId xmlns:a16="http://schemas.microsoft.com/office/drawing/2014/main" id="{92DCFC34-811C-481D-AF34-68BBDB84F198}"/>
              </a:ext>
            </a:extLst>
          </p:cNvPr>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298298877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79AB83D-163B-4226-9509-32F306DDA5A3}"/>
              </a:ext>
            </a:extLst>
          </p:cNvPr>
          <p:cNvSpPr>
            <a:spLocks noGrp="1"/>
          </p:cNvSpPr>
          <p:nvPr>
            <p:ph type="title"/>
          </p:nvPr>
        </p:nvSpPr>
        <p:spPr/>
        <p:txBody>
          <a:bodyPr/>
          <a:lstStyle/>
          <a:p>
            <a:r>
              <a:rPr lang="fr-FR"/>
              <a:t>Modifiez le style du titre</a:t>
            </a:r>
            <a:endParaRPr lang="fr-BE"/>
          </a:p>
        </p:txBody>
      </p:sp>
      <p:sp>
        <p:nvSpPr>
          <p:cNvPr id="3" name="Espace réservé de la date 2">
            <a:extLst>
              <a:ext uri="{FF2B5EF4-FFF2-40B4-BE49-F238E27FC236}">
                <a16:creationId xmlns:a16="http://schemas.microsoft.com/office/drawing/2014/main" id="{8D3B3F49-7C09-4954-8103-22257CD3A41A}"/>
              </a:ext>
            </a:extLst>
          </p:cNvPr>
          <p:cNvSpPr>
            <a:spLocks noGrp="1"/>
          </p:cNvSpPr>
          <p:nvPr>
            <p:ph type="dt" sz="half" idx="10"/>
          </p:nvPr>
        </p:nvSpPr>
        <p:spPr/>
        <p:txBody>
          <a:bodyPr/>
          <a:lstStyle/>
          <a:p>
            <a:fld id="{356C03FA-28AD-4110-ABD9-462DD0022600}" type="datetimeFigureOut">
              <a:rPr lang="fr-BE" smtClean="0"/>
              <a:t>31-08-23</a:t>
            </a:fld>
            <a:endParaRPr lang="fr-BE"/>
          </a:p>
        </p:txBody>
      </p:sp>
      <p:sp>
        <p:nvSpPr>
          <p:cNvPr id="4" name="Espace réservé du pied de page 3">
            <a:extLst>
              <a:ext uri="{FF2B5EF4-FFF2-40B4-BE49-F238E27FC236}">
                <a16:creationId xmlns:a16="http://schemas.microsoft.com/office/drawing/2014/main" id="{8F1AAC4C-45FC-451B-9813-5C905D82931D}"/>
              </a:ext>
            </a:extLst>
          </p:cNvPr>
          <p:cNvSpPr>
            <a:spLocks noGrp="1"/>
          </p:cNvSpPr>
          <p:nvPr>
            <p:ph type="ftr" sz="quarter" idx="11"/>
          </p:nvPr>
        </p:nvSpPr>
        <p:spPr/>
        <p:txBody>
          <a:bodyPr/>
          <a:lstStyle/>
          <a:p>
            <a:endParaRPr lang="fr-BE"/>
          </a:p>
        </p:txBody>
      </p:sp>
      <p:sp>
        <p:nvSpPr>
          <p:cNvPr id="5" name="Espace réservé du numéro de diapositive 4">
            <a:extLst>
              <a:ext uri="{FF2B5EF4-FFF2-40B4-BE49-F238E27FC236}">
                <a16:creationId xmlns:a16="http://schemas.microsoft.com/office/drawing/2014/main" id="{843E75F1-B1DE-4F42-A9F0-877BEE3EB088}"/>
              </a:ext>
            </a:extLst>
          </p:cNvPr>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2508107787"/>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B73803D9-9779-49D5-A213-ECC88C0B44C8}"/>
              </a:ext>
            </a:extLst>
          </p:cNvPr>
          <p:cNvSpPr>
            <a:spLocks noGrp="1"/>
          </p:cNvSpPr>
          <p:nvPr>
            <p:ph type="dt" sz="half" idx="10"/>
          </p:nvPr>
        </p:nvSpPr>
        <p:spPr/>
        <p:txBody>
          <a:bodyPr/>
          <a:lstStyle/>
          <a:p>
            <a:fld id="{356C03FA-28AD-4110-ABD9-462DD0022600}" type="datetimeFigureOut">
              <a:rPr lang="fr-BE" smtClean="0"/>
              <a:t>31-08-23</a:t>
            </a:fld>
            <a:endParaRPr lang="fr-BE"/>
          </a:p>
        </p:txBody>
      </p:sp>
      <p:sp>
        <p:nvSpPr>
          <p:cNvPr id="3" name="Espace réservé du pied de page 2">
            <a:extLst>
              <a:ext uri="{FF2B5EF4-FFF2-40B4-BE49-F238E27FC236}">
                <a16:creationId xmlns:a16="http://schemas.microsoft.com/office/drawing/2014/main" id="{BCA57D6B-DF6E-4E19-BDDB-25EA300B283E}"/>
              </a:ext>
            </a:extLst>
          </p:cNvPr>
          <p:cNvSpPr>
            <a:spLocks noGrp="1"/>
          </p:cNvSpPr>
          <p:nvPr>
            <p:ph type="ftr" sz="quarter" idx="11"/>
          </p:nvPr>
        </p:nvSpPr>
        <p:spPr/>
        <p:txBody>
          <a:bodyPr/>
          <a:lstStyle/>
          <a:p>
            <a:endParaRPr lang="fr-BE"/>
          </a:p>
        </p:txBody>
      </p:sp>
      <p:sp>
        <p:nvSpPr>
          <p:cNvPr id="4" name="Espace réservé du numéro de diapositive 3">
            <a:extLst>
              <a:ext uri="{FF2B5EF4-FFF2-40B4-BE49-F238E27FC236}">
                <a16:creationId xmlns:a16="http://schemas.microsoft.com/office/drawing/2014/main" id="{7B2C1C82-7484-4AEB-B693-B5C5725BAC4A}"/>
              </a:ext>
            </a:extLst>
          </p:cNvPr>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41039520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03C915D-BC77-4646-BAB7-B0DD33B357B9}"/>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BE"/>
          </a:p>
        </p:txBody>
      </p:sp>
      <p:sp>
        <p:nvSpPr>
          <p:cNvPr id="3" name="Espace réservé du contenu 2">
            <a:extLst>
              <a:ext uri="{FF2B5EF4-FFF2-40B4-BE49-F238E27FC236}">
                <a16:creationId xmlns:a16="http://schemas.microsoft.com/office/drawing/2014/main" id="{DFF2605D-A46F-40FA-8023-3B089B2FFAD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texte 3">
            <a:extLst>
              <a:ext uri="{FF2B5EF4-FFF2-40B4-BE49-F238E27FC236}">
                <a16:creationId xmlns:a16="http://schemas.microsoft.com/office/drawing/2014/main" id="{816F4BB6-C750-42AC-902F-14CF3286AC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0748DA9A-9B91-42D0-A139-A73983166696}"/>
              </a:ext>
            </a:extLst>
          </p:cNvPr>
          <p:cNvSpPr>
            <a:spLocks noGrp="1"/>
          </p:cNvSpPr>
          <p:nvPr>
            <p:ph type="dt" sz="half" idx="10"/>
          </p:nvPr>
        </p:nvSpPr>
        <p:spPr/>
        <p:txBody>
          <a:bodyPr/>
          <a:lstStyle/>
          <a:p>
            <a:fld id="{356C03FA-28AD-4110-ABD9-462DD0022600}" type="datetimeFigureOut">
              <a:rPr lang="fr-BE" smtClean="0"/>
              <a:t>31-08-23</a:t>
            </a:fld>
            <a:endParaRPr lang="fr-BE"/>
          </a:p>
        </p:txBody>
      </p:sp>
      <p:sp>
        <p:nvSpPr>
          <p:cNvPr id="6" name="Espace réservé du pied de page 5">
            <a:extLst>
              <a:ext uri="{FF2B5EF4-FFF2-40B4-BE49-F238E27FC236}">
                <a16:creationId xmlns:a16="http://schemas.microsoft.com/office/drawing/2014/main" id="{2BBF9CB9-00F5-4570-8DB2-CE031C5B2F14}"/>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DBEA063A-E4AB-4527-8F1B-8EF396366BE4}"/>
              </a:ext>
            </a:extLst>
          </p:cNvPr>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531264046"/>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6A911FB-F603-4CE8-A23D-2162DBF61E3A}"/>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BE"/>
          </a:p>
        </p:txBody>
      </p:sp>
      <p:sp>
        <p:nvSpPr>
          <p:cNvPr id="3" name="Espace réservé pour une image  2">
            <a:extLst>
              <a:ext uri="{FF2B5EF4-FFF2-40B4-BE49-F238E27FC236}">
                <a16:creationId xmlns:a16="http://schemas.microsoft.com/office/drawing/2014/main" id="{C2D45C90-1749-434A-A1BC-A9AEFCE7F83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BE"/>
          </a:p>
        </p:txBody>
      </p:sp>
      <p:sp>
        <p:nvSpPr>
          <p:cNvPr id="4" name="Espace réservé du texte 3">
            <a:extLst>
              <a:ext uri="{FF2B5EF4-FFF2-40B4-BE49-F238E27FC236}">
                <a16:creationId xmlns:a16="http://schemas.microsoft.com/office/drawing/2014/main" id="{B906C50E-EE92-4110-94D6-4D651B1DD33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F641B9A2-DFA3-49CA-96BE-48BBE446E075}"/>
              </a:ext>
            </a:extLst>
          </p:cNvPr>
          <p:cNvSpPr>
            <a:spLocks noGrp="1"/>
          </p:cNvSpPr>
          <p:nvPr>
            <p:ph type="dt" sz="half" idx="10"/>
          </p:nvPr>
        </p:nvSpPr>
        <p:spPr/>
        <p:txBody>
          <a:bodyPr/>
          <a:lstStyle/>
          <a:p>
            <a:fld id="{356C03FA-28AD-4110-ABD9-462DD0022600}" type="datetimeFigureOut">
              <a:rPr lang="fr-BE" smtClean="0"/>
              <a:t>31-08-23</a:t>
            </a:fld>
            <a:endParaRPr lang="fr-BE"/>
          </a:p>
        </p:txBody>
      </p:sp>
      <p:sp>
        <p:nvSpPr>
          <p:cNvPr id="6" name="Espace réservé du pied de page 5">
            <a:extLst>
              <a:ext uri="{FF2B5EF4-FFF2-40B4-BE49-F238E27FC236}">
                <a16:creationId xmlns:a16="http://schemas.microsoft.com/office/drawing/2014/main" id="{B3352A3F-E59C-452A-8488-4473F25F894D}"/>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99695C16-9BBA-4CF6-A9E8-C9CCE17C35BC}"/>
              </a:ext>
            </a:extLst>
          </p:cNvPr>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2007949186"/>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9E7F41-6435-4CDE-A814-A9B09D1E2DE3}"/>
              </a:ext>
            </a:extLst>
          </p:cNvPr>
          <p:cNvSpPr>
            <a:spLocks noGrp="1"/>
          </p:cNvSpPr>
          <p:nvPr>
            <p:ph type="title"/>
          </p:nvPr>
        </p:nvSpPr>
        <p:spPr/>
        <p:txBody>
          <a:bodyPr/>
          <a:lstStyle/>
          <a:p>
            <a:r>
              <a:rPr lang="fr-FR"/>
              <a:t>Modifiez le style du titre</a:t>
            </a:r>
            <a:endParaRPr lang="fr-BE"/>
          </a:p>
        </p:txBody>
      </p:sp>
      <p:sp>
        <p:nvSpPr>
          <p:cNvPr id="3" name="Espace réservé du texte vertical 2">
            <a:extLst>
              <a:ext uri="{FF2B5EF4-FFF2-40B4-BE49-F238E27FC236}">
                <a16:creationId xmlns:a16="http://schemas.microsoft.com/office/drawing/2014/main" id="{224C88AD-63BC-4C44-9B59-B003063FCF22}"/>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CB0667A5-FAFE-447F-99A8-59564AE07B9C}"/>
              </a:ext>
            </a:extLst>
          </p:cNvPr>
          <p:cNvSpPr>
            <a:spLocks noGrp="1"/>
          </p:cNvSpPr>
          <p:nvPr>
            <p:ph type="dt" sz="half" idx="10"/>
          </p:nvPr>
        </p:nvSpPr>
        <p:spPr/>
        <p:txBody>
          <a:bodyPr/>
          <a:lstStyle/>
          <a:p>
            <a:fld id="{356C03FA-28AD-4110-ABD9-462DD0022600}" type="datetimeFigureOut">
              <a:rPr lang="fr-BE" smtClean="0"/>
              <a:t>31-08-23</a:t>
            </a:fld>
            <a:endParaRPr lang="fr-BE"/>
          </a:p>
        </p:txBody>
      </p:sp>
      <p:sp>
        <p:nvSpPr>
          <p:cNvPr id="5" name="Espace réservé du pied de page 4">
            <a:extLst>
              <a:ext uri="{FF2B5EF4-FFF2-40B4-BE49-F238E27FC236}">
                <a16:creationId xmlns:a16="http://schemas.microsoft.com/office/drawing/2014/main" id="{C46AF653-D9FD-4030-B334-9B2D8A427EE9}"/>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223AA896-6B97-485C-A639-5E08B5343A6A}"/>
              </a:ext>
            </a:extLst>
          </p:cNvPr>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2314931823"/>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253E83C-C2D3-482F-8935-BED96A1C7A20}"/>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fr-BE"/>
          </a:p>
        </p:txBody>
      </p:sp>
      <p:sp>
        <p:nvSpPr>
          <p:cNvPr id="3" name="Sous-titre 2">
            <a:extLst>
              <a:ext uri="{FF2B5EF4-FFF2-40B4-BE49-F238E27FC236}">
                <a16:creationId xmlns:a16="http://schemas.microsoft.com/office/drawing/2014/main" id="{56F9EBCC-3DA0-4754-95F0-0B3C797A096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BE"/>
          </a:p>
        </p:txBody>
      </p:sp>
      <p:sp>
        <p:nvSpPr>
          <p:cNvPr id="4" name="Espace réservé de la date 3">
            <a:extLst>
              <a:ext uri="{FF2B5EF4-FFF2-40B4-BE49-F238E27FC236}">
                <a16:creationId xmlns:a16="http://schemas.microsoft.com/office/drawing/2014/main" id="{45441EEF-012E-43D7-8768-B876727DFBED}"/>
              </a:ext>
            </a:extLst>
          </p:cNvPr>
          <p:cNvSpPr>
            <a:spLocks noGrp="1"/>
          </p:cNvSpPr>
          <p:nvPr>
            <p:ph type="dt" sz="half" idx="10"/>
          </p:nvPr>
        </p:nvSpPr>
        <p:spPr/>
        <p:txBody>
          <a:bodyPr/>
          <a:lstStyle/>
          <a:p>
            <a:fld id="{356C03FA-28AD-4110-ABD9-462DD0022600}" type="datetimeFigureOut">
              <a:rPr lang="fr-BE" smtClean="0"/>
              <a:t>31-08-23</a:t>
            </a:fld>
            <a:endParaRPr lang="fr-BE"/>
          </a:p>
        </p:txBody>
      </p:sp>
      <p:sp>
        <p:nvSpPr>
          <p:cNvPr id="5" name="Espace réservé du pied de page 4">
            <a:extLst>
              <a:ext uri="{FF2B5EF4-FFF2-40B4-BE49-F238E27FC236}">
                <a16:creationId xmlns:a16="http://schemas.microsoft.com/office/drawing/2014/main" id="{FCA174B9-02DD-49E6-8F0B-587E0D788D22}"/>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8B6A7878-9C37-4C88-BF03-53F71BB5B7FA}"/>
              </a:ext>
            </a:extLst>
          </p:cNvPr>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761871905"/>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AED4456E-0440-44BB-81BE-1380977AB0B6}"/>
              </a:ext>
            </a:extLst>
          </p:cNvPr>
          <p:cNvSpPr>
            <a:spLocks noGrp="1"/>
          </p:cNvSpPr>
          <p:nvPr>
            <p:ph type="title" orient="vert"/>
          </p:nvPr>
        </p:nvSpPr>
        <p:spPr>
          <a:xfrm>
            <a:off x="8724900" y="365125"/>
            <a:ext cx="2628900" cy="5811838"/>
          </a:xfrm>
        </p:spPr>
        <p:txBody>
          <a:bodyPr vert="eaVert"/>
          <a:lstStyle/>
          <a:p>
            <a:r>
              <a:rPr lang="fr-FR"/>
              <a:t>Modifiez le style du titre</a:t>
            </a:r>
            <a:endParaRPr lang="fr-BE"/>
          </a:p>
        </p:txBody>
      </p:sp>
      <p:sp>
        <p:nvSpPr>
          <p:cNvPr id="3" name="Espace réservé du texte vertical 2">
            <a:extLst>
              <a:ext uri="{FF2B5EF4-FFF2-40B4-BE49-F238E27FC236}">
                <a16:creationId xmlns:a16="http://schemas.microsoft.com/office/drawing/2014/main" id="{3D5B5494-974A-46B6-A67B-BC47E2B637FF}"/>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8CCC0D83-9E91-40AF-90A6-7734CB8C1A40}"/>
              </a:ext>
            </a:extLst>
          </p:cNvPr>
          <p:cNvSpPr>
            <a:spLocks noGrp="1"/>
          </p:cNvSpPr>
          <p:nvPr>
            <p:ph type="dt" sz="half" idx="10"/>
          </p:nvPr>
        </p:nvSpPr>
        <p:spPr/>
        <p:txBody>
          <a:bodyPr/>
          <a:lstStyle/>
          <a:p>
            <a:fld id="{356C03FA-28AD-4110-ABD9-462DD0022600}" type="datetimeFigureOut">
              <a:rPr lang="fr-BE" smtClean="0"/>
              <a:t>31-08-23</a:t>
            </a:fld>
            <a:endParaRPr lang="fr-BE"/>
          </a:p>
        </p:txBody>
      </p:sp>
      <p:sp>
        <p:nvSpPr>
          <p:cNvPr id="5" name="Espace réservé du pied de page 4">
            <a:extLst>
              <a:ext uri="{FF2B5EF4-FFF2-40B4-BE49-F238E27FC236}">
                <a16:creationId xmlns:a16="http://schemas.microsoft.com/office/drawing/2014/main" id="{458347CB-E782-4649-AC17-C24B29E38200}"/>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B5C4D7C1-51DC-48EC-8827-BA824D0CB7DE}"/>
              </a:ext>
            </a:extLst>
          </p:cNvPr>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3787457604"/>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391A82-3195-4163-8D94-85A2B5BEB75B}"/>
              </a:ext>
            </a:extLst>
          </p:cNvPr>
          <p:cNvSpPr>
            <a:spLocks noGrp="1"/>
          </p:cNvSpPr>
          <p:nvPr>
            <p:ph type="title"/>
          </p:nvPr>
        </p:nvSpPr>
        <p:spPr/>
        <p:txBody>
          <a:bodyPr/>
          <a:lstStyle/>
          <a:p>
            <a:r>
              <a:rPr lang="fr-FR"/>
              <a:t>Modifiez le style du titre</a:t>
            </a:r>
            <a:endParaRPr lang="fr-BE"/>
          </a:p>
        </p:txBody>
      </p:sp>
      <p:sp>
        <p:nvSpPr>
          <p:cNvPr id="3" name="Espace réservé du contenu 2">
            <a:extLst>
              <a:ext uri="{FF2B5EF4-FFF2-40B4-BE49-F238E27FC236}">
                <a16:creationId xmlns:a16="http://schemas.microsoft.com/office/drawing/2014/main" id="{E75AAB9D-175B-4934-AFCD-83363D482DCC}"/>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1BDC2715-9F4A-4921-B6C0-E66DE4E032DB}"/>
              </a:ext>
            </a:extLst>
          </p:cNvPr>
          <p:cNvSpPr>
            <a:spLocks noGrp="1"/>
          </p:cNvSpPr>
          <p:nvPr>
            <p:ph type="dt" sz="half" idx="10"/>
          </p:nvPr>
        </p:nvSpPr>
        <p:spPr/>
        <p:txBody>
          <a:bodyPr/>
          <a:lstStyle/>
          <a:p>
            <a:fld id="{356C03FA-28AD-4110-ABD9-462DD0022600}" type="datetimeFigureOut">
              <a:rPr lang="fr-BE" smtClean="0"/>
              <a:t>31-08-23</a:t>
            </a:fld>
            <a:endParaRPr lang="fr-BE"/>
          </a:p>
        </p:txBody>
      </p:sp>
      <p:sp>
        <p:nvSpPr>
          <p:cNvPr id="5" name="Espace réservé du pied de page 4">
            <a:extLst>
              <a:ext uri="{FF2B5EF4-FFF2-40B4-BE49-F238E27FC236}">
                <a16:creationId xmlns:a16="http://schemas.microsoft.com/office/drawing/2014/main" id="{872A14E0-7138-4907-B191-96B6FA9398D3}"/>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0735AD38-4940-4822-88C0-7DFC47BE0EE0}"/>
              </a:ext>
            </a:extLst>
          </p:cNvPr>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2708007866"/>
      </p:ext>
    </p:extLst>
  </p:cSld>
  <p:clrMapOvr>
    <a:masterClrMapping/>
  </p:clrMapOvr>
</p:sldLayout>
</file>

<file path=ppt/slideLayouts/slideLayout310.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DBCF41A-7480-49B2-8F87-E4ADDB0F4F5D}"/>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fr-BE"/>
          </a:p>
        </p:txBody>
      </p:sp>
      <p:sp>
        <p:nvSpPr>
          <p:cNvPr id="3" name="Espace réservé du texte 2">
            <a:extLst>
              <a:ext uri="{FF2B5EF4-FFF2-40B4-BE49-F238E27FC236}">
                <a16:creationId xmlns:a16="http://schemas.microsoft.com/office/drawing/2014/main" id="{C285DACD-D507-4E2F-8F21-4EB6C8FDD29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508134D4-1B39-4C3E-934E-78CB5E95D0D7}"/>
              </a:ext>
            </a:extLst>
          </p:cNvPr>
          <p:cNvSpPr>
            <a:spLocks noGrp="1"/>
          </p:cNvSpPr>
          <p:nvPr>
            <p:ph type="dt" sz="half" idx="10"/>
          </p:nvPr>
        </p:nvSpPr>
        <p:spPr/>
        <p:txBody>
          <a:bodyPr/>
          <a:lstStyle/>
          <a:p>
            <a:fld id="{356C03FA-28AD-4110-ABD9-462DD0022600}" type="datetimeFigureOut">
              <a:rPr lang="fr-BE" smtClean="0"/>
              <a:t>31-08-23</a:t>
            </a:fld>
            <a:endParaRPr lang="fr-BE"/>
          </a:p>
        </p:txBody>
      </p:sp>
      <p:sp>
        <p:nvSpPr>
          <p:cNvPr id="5" name="Espace réservé du pied de page 4">
            <a:extLst>
              <a:ext uri="{FF2B5EF4-FFF2-40B4-BE49-F238E27FC236}">
                <a16:creationId xmlns:a16="http://schemas.microsoft.com/office/drawing/2014/main" id="{6BF57A6E-4E66-4497-A9B0-48B1A34F86AC}"/>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DC42CABB-3724-4D7F-BB1D-AA032D7A9BB5}"/>
              </a:ext>
            </a:extLst>
          </p:cNvPr>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300917464"/>
      </p:ext>
    </p:extLst>
  </p:cSld>
  <p:clrMapOvr>
    <a:masterClrMapping/>
  </p:clrMapOvr>
</p:sldLayout>
</file>

<file path=ppt/slideLayouts/slideLayout340.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358338A-4B7A-4881-9F62-D63B98482265}"/>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fr-BE"/>
          </a:p>
        </p:txBody>
      </p:sp>
      <p:sp>
        <p:nvSpPr>
          <p:cNvPr id="3" name="Sous-titre 2">
            <a:extLst>
              <a:ext uri="{FF2B5EF4-FFF2-40B4-BE49-F238E27FC236}">
                <a16:creationId xmlns:a16="http://schemas.microsoft.com/office/drawing/2014/main" id="{68D91E63-196C-42A3-B79A-587831E7F18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BE"/>
          </a:p>
        </p:txBody>
      </p:sp>
      <p:sp>
        <p:nvSpPr>
          <p:cNvPr id="4" name="Espace réservé de la date 3">
            <a:extLst>
              <a:ext uri="{FF2B5EF4-FFF2-40B4-BE49-F238E27FC236}">
                <a16:creationId xmlns:a16="http://schemas.microsoft.com/office/drawing/2014/main" id="{D87BE5F1-FEFA-4827-A102-893E04EBCFC1}"/>
              </a:ext>
            </a:extLst>
          </p:cNvPr>
          <p:cNvSpPr>
            <a:spLocks noGrp="1"/>
          </p:cNvSpPr>
          <p:nvPr>
            <p:ph type="dt" sz="half" idx="10"/>
          </p:nvPr>
        </p:nvSpPr>
        <p:spPr/>
        <p:txBody>
          <a:bodyPr/>
          <a:lstStyle/>
          <a:p>
            <a:fld id="{DE1DC947-3619-41ED-9578-B22C22BF75EF}" type="datetimeFigureOut">
              <a:rPr lang="fr-BE" smtClean="0"/>
              <a:t>31-08-23</a:t>
            </a:fld>
            <a:endParaRPr lang="fr-BE"/>
          </a:p>
        </p:txBody>
      </p:sp>
      <p:sp>
        <p:nvSpPr>
          <p:cNvPr id="5" name="Espace réservé du pied de page 4">
            <a:extLst>
              <a:ext uri="{FF2B5EF4-FFF2-40B4-BE49-F238E27FC236}">
                <a16:creationId xmlns:a16="http://schemas.microsoft.com/office/drawing/2014/main" id="{1A6D3BC6-D212-42D4-B19A-D31CA2AB4D3B}"/>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1E71FF50-54BE-4C9C-9E90-EACA6573431B}"/>
              </a:ext>
            </a:extLst>
          </p:cNvPr>
          <p:cNvSpPr>
            <a:spLocks noGrp="1"/>
          </p:cNvSpPr>
          <p:nvPr>
            <p:ph type="sldNum" sz="quarter" idx="12"/>
          </p:nvPr>
        </p:nvSpPr>
        <p:spPr/>
        <p:txBody>
          <a:bodyPr/>
          <a:lstStyle/>
          <a:p>
            <a:fld id="{576FC816-C433-428E-8628-836E4DEB80E3}" type="slidenum">
              <a:rPr lang="fr-BE" smtClean="0"/>
              <a:t>‹N°›</a:t>
            </a:fld>
            <a:endParaRPr lang="fr-BE"/>
          </a:p>
        </p:txBody>
      </p:sp>
    </p:spTree>
    <p:extLst>
      <p:ext uri="{BB962C8B-B14F-4D97-AF65-F5344CB8AC3E}">
        <p14:creationId xmlns:p14="http://schemas.microsoft.com/office/powerpoint/2010/main" val="4183623075"/>
      </p:ext>
    </p:extLst>
  </p:cSld>
  <p:clrMapOvr>
    <a:masterClrMapping/>
  </p:clrMapOvr>
</p:sldLayout>
</file>

<file path=ppt/slideLayouts/slideLayout350.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1B5D36B-8996-4A48-B9CB-FCB4316E1EB4}"/>
              </a:ext>
            </a:extLst>
          </p:cNvPr>
          <p:cNvSpPr>
            <a:spLocks noGrp="1"/>
          </p:cNvSpPr>
          <p:nvPr>
            <p:ph type="title"/>
          </p:nvPr>
        </p:nvSpPr>
        <p:spPr/>
        <p:txBody>
          <a:bodyPr/>
          <a:lstStyle/>
          <a:p>
            <a:r>
              <a:rPr lang="fr-FR"/>
              <a:t>Modifiez le style du titre</a:t>
            </a:r>
            <a:endParaRPr lang="fr-BE"/>
          </a:p>
        </p:txBody>
      </p:sp>
      <p:sp>
        <p:nvSpPr>
          <p:cNvPr id="3" name="Espace réservé du contenu 2">
            <a:extLst>
              <a:ext uri="{FF2B5EF4-FFF2-40B4-BE49-F238E27FC236}">
                <a16:creationId xmlns:a16="http://schemas.microsoft.com/office/drawing/2014/main" id="{086DA5EA-568D-4006-9653-574FADF9E675}"/>
              </a:ext>
            </a:extLst>
          </p:cNvPr>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54DF9B20-EE87-4D04-B507-98D75259D2D6}"/>
              </a:ext>
            </a:extLst>
          </p:cNvPr>
          <p:cNvSpPr>
            <a:spLocks noGrp="1"/>
          </p:cNvSpPr>
          <p:nvPr>
            <p:ph type="dt" sz="half" idx="10"/>
          </p:nvPr>
        </p:nvSpPr>
        <p:spPr/>
        <p:txBody>
          <a:bodyPr/>
          <a:lstStyle/>
          <a:p>
            <a:fld id="{DE1DC947-3619-41ED-9578-B22C22BF75EF}" type="datetimeFigureOut">
              <a:rPr lang="fr-BE" smtClean="0"/>
              <a:t>31-08-23</a:t>
            </a:fld>
            <a:endParaRPr lang="fr-BE"/>
          </a:p>
        </p:txBody>
      </p:sp>
      <p:sp>
        <p:nvSpPr>
          <p:cNvPr id="5" name="Espace réservé du pied de page 4">
            <a:extLst>
              <a:ext uri="{FF2B5EF4-FFF2-40B4-BE49-F238E27FC236}">
                <a16:creationId xmlns:a16="http://schemas.microsoft.com/office/drawing/2014/main" id="{64C8E66E-ACC4-4A00-AE38-E7AE03F37A72}"/>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D757EAC9-02CA-40C2-92FC-05D65C34F249}"/>
              </a:ext>
            </a:extLst>
          </p:cNvPr>
          <p:cNvSpPr>
            <a:spLocks noGrp="1"/>
          </p:cNvSpPr>
          <p:nvPr>
            <p:ph type="sldNum" sz="quarter" idx="12"/>
          </p:nvPr>
        </p:nvSpPr>
        <p:spPr/>
        <p:txBody>
          <a:bodyPr/>
          <a:lstStyle/>
          <a:p>
            <a:fld id="{576FC816-C433-428E-8628-836E4DEB80E3}" type="slidenum">
              <a:rPr lang="fr-BE" smtClean="0"/>
              <a:t>‹N°›</a:t>
            </a:fld>
            <a:endParaRPr lang="fr-BE"/>
          </a:p>
        </p:txBody>
      </p:sp>
    </p:spTree>
    <p:extLst>
      <p:ext uri="{BB962C8B-B14F-4D97-AF65-F5344CB8AC3E}">
        <p14:creationId xmlns:p14="http://schemas.microsoft.com/office/powerpoint/2010/main" val="2288965750"/>
      </p:ext>
    </p:extLst>
  </p:cSld>
  <p:clrMapOvr>
    <a:masterClrMapping/>
  </p:clrMapOvr>
</p:sldLayout>
</file>

<file path=ppt/slideLayouts/slideLayout360.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79A5565-A2CF-45CE-9F54-F2206863C11A}"/>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fr-BE"/>
          </a:p>
        </p:txBody>
      </p:sp>
      <p:sp>
        <p:nvSpPr>
          <p:cNvPr id="3" name="Espace réservé du texte 2">
            <a:extLst>
              <a:ext uri="{FF2B5EF4-FFF2-40B4-BE49-F238E27FC236}">
                <a16:creationId xmlns:a16="http://schemas.microsoft.com/office/drawing/2014/main" id="{C307A941-EC34-481F-A92E-410BFC30326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Espace réservé de la date 3">
            <a:extLst>
              <a:ext uri="{FF2B5EF4-FFF2-40B4-BE49-F238E27FC236}">
                <a16:creationId xmlns:a16="http://schemas.microsoft.com/office/drawing/2014/main" id="{3ED93416-0D3F-44E7-81EE-C4146C7C1851}"/>
              </a:ext>
            </a:extLst>
          </p:cNvPr>
          <p:cNvSpPr>
            <a:spLocks noGrp="1"/>
          </p:cNvSpPr>
          <p:nvPr>
            <p:ph type="dt" sz="half" idx="10"/>
          </p:nvPr>
        </p:nvSpPr>
        <p:spPr/>
        <p:txBody>
          <a:bodyPr/>
          <a:lstStyle/>
          <a:p>
            <a:fld id="{DE1DC947-3619-41ED-9578-B22C22BF75EF}" type="datetimeFigureOut">
              <a:rPr lang="fr-BE" smtClean="0"/>
              <a:t>31-08-23</a:t>
            </a:fld>
            <a:endParaRPr lang="fr-BE"/>
          </a:p>
        </p:txBody>
      </p:sp>
      <p:sp>
        <p:nvSpPr>
          <p:cNvPr id="5" name="Espace réservé du pied de page 4">
            <a:extLst>
              <a:ext uri="{FF2B5EF4-FFF2-40B4-BE49-F238E27FC236}">
                <a16:creationId xmlns:a16="http://schemas.microsoft.com/office/drawing/2014/main" id="{932549DE-72A7-41DA-AA7A-296863A8FF02}"/>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0FBBD542-8FC0-40EA-8DCF-04769E5FE4B3}"/>
              </a:ext>
            </a:extLst>
          </p:cNvPr>
          <p:cNvSpPr>
            <a:spLocks noGrp="1"/>
          </p:cNvSpPr>
          <p:nvPr>
            <p:ph type="sldNum" sz="quarter" idx="12"/>
          </p:nvPr>
        </p:nvSpPr>
        <p:spPr/>
        <p:txBody>
          <a:bodyPr/>
          <a:lstStyle/>
          <a:p>
            <a:fld id="{576FC816-C433-428E-8628-836E4DEB80E3}" type="slidenum">
              <a:rPr lang="fr-BE" smtClean="0"/>
              <a:t>‹N°›</a:t>
            </a:fld>
            <a:endParaRPr lang="fr-BE"/>
          </a:p>
        </p:txBody>
      </p:sp>
    </p:spTree>
    <p:extLst>
      <p:ext uri="{BB962C8B-B14F-4D97-AF65-F5344CB8AC3E}">
        <p14:creationId xmlns:p14="http://schemas.microsoft.com/office/powerpoint/2010/main" val="3612567546"/>
      </p:ext>
    </p:extLst>
  </p:cSld>
  <p:clrMapOvr>
    <a:masterClrMapping/>
  </p:clrMapOvr>
</p:sldLayout>
</file>

<file path=ppt/slideLayouts/slideLayout370.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6FE56CA-6B79-40C3-93AB-558D15EA2B2E}"/>
              </a:ext>
            </a:extLst>
          </p:cNvPr>
          <p:cNvSpPr>
            <a:spLocks noGrp="1"/>
          </p:cNvSpPr>
          <p:nvPr>
            <p:ph type="title"/>
          </p:nvPr>
        </p:nvSpPr>
        <p:spPr/>
        <p:txBody>
          <a:bodyPr/>
          <a:lstStyle/>
          <a:p>
            <a:r>
              <a:rPr lang="fr-FR"/>
              <a:t>Modifiez le style du titre</a:t>
            </a:r>
            <a:endParaRPr lang="fr-BE"/>
          </a:p>
        </p:txBody>
      </p:sp>
      <p:sp>
        <p:nvSpPr>
          <p:cNvPr id="3" name="Espace réservé du contenu 2">
            <a:extLst>
              <a:ext uri="{FF2B5EF4-FFF2-40B4-BE49-F238E27FC236}">
                <a16:creationId xmlns:a16="http://schemas.microsoft.com/office/drawing/2014/main" id="{4A9BC302-C526-492C-BC65-1660CFB45368}"/>
              </a:ext>
            </a:extLst>
          </p:cNvPr>
          <p:cNvSpPr>
            <a:spLocks noGrp="1"/>
          </p:cNvSpPr>
          <p:nvPr>
            <p:ph sz="half" idx="1"/>
          </p:nvPr>
        </p:nvSpPr>
        <p:spPr>
          <a:xfrm>
            <a:off x="838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contenu 3">
            <a:extLst>
              <a:ext uri="{FF2B5EF4-FFF2-40B4-BE49-F238E27FC236}">
                <a16:creationId xmlns:a16="http://schemas.microsoft.com/office/drawing/2014/main" id="{89B82DAE-E930-4867-9ABE-BBD396AC5691}"/>
              </a:ext>
            </a:extLst>
          </p:cNvPr>
          <p:cNvSpPr>
            <a:spLocks noGrp="1"/>
          </p:cNvSpPr>
          <p:nvPr>
            <p:ph sz="half" idx="2"/>
          </p:nvPr>
        </p:nvSpPr>
        <p:spPr>
          <a:xfrm>
            <a:off x="6172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e la date 4">
            <a:extLst>
              <a:ext uri="{FF2B5EF4-FFF2-40B4-BE49-F238E27FC236}">
                <a16:creationId xmlns:a16="http://schemas.microsoft.com/office/drawing/2014/main" id="{67773A29-CCA4-4609-A04E-68A34E01660B}"/>
              </a:ext>
            </a:extLst>
          </p:cNvPr>
          <p:cNvSpPr>
            <a:spLocks noGrp="1"/>
          </p:cNvSpPr>
          <p:nvPr>
            <p:ph type="dt" sz="half" idx="10"/>
          </p:nvPr>
        </p:nvSpPr>
        <p:spPr/>
        <p:txBody>
          <a:bodyPr/>
          <a:lstStyle/>
          <a:p>
            <a:fld id="{DE1DC947-3619-41ED-9578-B22C22BF75EF}" type="datetimeFigureOut">
              <a:rPr lang="fr-BE" smtClean="0"/>
              <a:t>31-08-23</a:t>
            </a:fld>
            <a:endParaRPr lang="fr-BE"/>
          </a:p>
        </p:txBody>
      </p:sp>
      <p:sp>
        <p:nvSpPr>
          <p:cNvPr id="6" name="Espace réservé du pied de page 5">
            <a:extLst>
              <a:ext uri="{FF2B5EF4-FFF2-40B4-BE49-F238E27FC236}">
                <a16:creationId xmlns:a16="http://schemas.microsoft.com/office/drawing/2014/main" id="{5075B11A-17B0-4E35-8BED-4F19DE9F0B04}"/>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54FA64B9-D576-461B-9F44-6544CC99E45E}"/>
              </a:ext>
            </a:extLst>
          </p:cNvPr>
          <p:cNvSpPr>
            <a:spLocks noGrp="1"/>
          </p:cNvSpPr>
          <p:nvPr>
            <p:ph type="sldNum" sz="quarter" idx="12"/>
          </p:nvPr>
        </p:nvSpPr>
        <p:spPr/>
        <p:txBody>
          <a:bodyPr/>
          <a:lstStyle/>
          <a:p>
            <a:fld id="{576FC816-C433-428E-8628-836E4DEB80E3}" type="slidenum">
              <a:rPr lang="fr-BE" smtClean="0"/>
              <a:t>‹N°›</a:t>
            </a:fld>
            <a:endParaRPr lang="fr-BE"/>
          </a:p>
        </p:txBody>
      </p:sp>
    </p:spTree>
    <p:extLst>
      <p:ext uri="{BB962C8B-B14F-4D97-AF65-F5344CB8AC3E}">
        <p14:creationId xmlns:p14="http://schemas.microsoft.com/office/powerpoint/2010/main" val="3249452861"/>
      </p:ext>
    </p:extLst>
  </p:cSld>
  <p:clrMapOvr>
    <a:masterClrMapping/>
  </p:clrMapOvr>
</p:sldLayout>
</file>

<file path=ppt/slideLayouts/slideLayout380.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F4BE7D-5B8D-4501-85A5-F17F92108481}"/>
              </a:ext>
            </a:extLst>
          </p:cNvPr>
          <p:cNvSpPr>
            <a:spLocks noGrp="1"/>
          </p:cNvSpPr>
          <p:nvPr>
            <p:ph type="title"/>
          </p:nvPr>
        </p:nvSpPr>
        <p:spPr>
          <a:xfrm>
            <a:off x="839788" y="365125"/>
            <a:ext cx="10515600" cy="1325563"/>
          </a:xfrm>
        </p:spPr>
        <p:txBody>
          <a:bodyPr/>
          <a:lstStyle/>
          <a:p>
            <a:r>
              <a:rPr lang="fr-FR"/>
              <a:t>Modifiez le style du titre</a:t>
            </a:r>
            <a:endParaRPr lang="fr-BE"/>
          </a:p>
        </p:txBody>
      </p:sp>
      <p:sp>
        <p:nvSpPr>
          <p:cNvPr id="3" name="Espace réservé du texte 2">
            <a:extLst>
              <a:ext uri="{FF2B5EF4-FFF2-40B4-BE49-F238E27FC236}">
                <a16:creationId xmlns:a16="http://schemas.microsoft.com/office/drawing/2014/main" id="{F03DBA3E-D78B-4215-9879-E5E5620E3C2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a:extLst>
              <a:ext uri="{FF2B5EF4-FFF2-40B4-BE49-F238E27FC236}">
                <a16:creationId xmlns:a16="http://schemas.microsoft.com/office/drawing/2014/main" id="{EB9BEE39-1F77-4824-843E-200F83D8B6D2}"/>
              </a:ext>
            </a:extLst>
          </p:cNvPr>
          <p:cNvSpPr>
            <a:spLocks noGrp="1"/>
          </p:cNvSpPr>
          <p:nvPr>
            <p:ph sz="half" idx="2"/>
          </p:nvPr>
        </p:nvSpPr>
        <p:spPr>
          <a:xfrm>
            <a:off x="839788" y="2505075"/>
            <a:ext cx="5157787"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u texte 4">
            <a:extLst>
              <a:ext uri="{FF2B5EF4-FFF2-40B4-BE49-F238E27FC236}">
                <a16:creationId xmlns:a16="http://schemas.microsoft.com/office/drawing/2014/main" id="{0497960F-9186-4468-9825-52C6686DAA4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a:extLst>
              <a:ext uri="{FF2B5EF4-FFF2-40B4-BE49-F238E27FC236}">
                <a16:creationId xmlns:a16="http://schemas.microsoft.com/office/drawing/2014/main" id="{9737479F-830C-4E04-ACDC-9539088A8320}"/>
              </a:ext>
            </a:extLst>
          </p:cNvPr>
          <p:cNvSpPr>
            <a:spLocks noGrp="1"/>
          </p:cNvSpPr>
          <p:nvPr>
            <p:ph sz="quarter" idx="4"/>
          </p:nvPr>
        </p:nvSpPr>
        <p:spPr>
          <a:xfrm>
            <a:off x="6172200" y="2505075"/>
            <a:ext cx="5183188"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7" name="Espace réservé de la date 6">
            <a:extLst>
              <a:ext uri="{FF2B5EF4-FFF2-40B4-BE49-F238E27FC236}">
                <a16:creationId xmlns:a16="http://schemas.microsoft.com/office/drawing/2014/main" id="{3B69EB93-114B-4756-BE82-8BE2EE60655E}"/>
              </a:ext>
            </a:extLst>
          </p:cNvPr>
          <p:cNvSpPr>
            <a:spLocks noGrp="1"/>
          </p:cNvSpPr>
          <p:nvPr>
            <p:ph type="dt" sz="half" idx="10"/>
          </p:nvPr>
        </p:nvSpPr>
        <p:spPr/>
        <p:txBody>
          <a:bodyPr/>
          <a:lstStyle/>
          <a:p>
            <a:fld id="{DE1DC947-3619-41ED-9578-B22C22BF75EF}" type="datetimeFigureOut">
              <a:rPr lang="fr-BE" smtClean="0"/>
              <a:t>31-08-23</a:t>
            </a:fld>
            <a:endParaRPr lang="fr-BE"/>
          </a:p>
        </p:txBody>
      </p:sp>
      <p:sp>
        <p:nvSpPr>
          <p:cNvPr id="8" name="Espace réservé du pied de page 7">
            <a:extLst>
              <a:ext uri="{FF2B5EF4-FFF2-40B4-BE49-F238E27FC236}">
                <a16:creationId xmlns:a16="http://schemas.microsoft.com/office/drawing/2014/main" id="{437691D6-F50C-4EDF-AE5A-7988ED01BEFA}"/>
              </a:ext>
            </a:extLst>
          </p:cNvPr>
          <p:cNvSpPr>
            <a:spLocks noGrp="1"/>
          </p:cNvSpPr>
          <p:nvPr>
            <p:ph type="ftr" sz="quarter" idx="11"/>
          </p:nvPr>
        </p:nvSpPr>
        <p:spPr/>
        <p:txBody>
          <a:bodyPr/>
          <a:lstStyle/>
          <a:p>
            <a:endParaRPr lang="fr-BE"/>
          </a:p>
        </p:txBody>
      </p:sp>
      <p:sp>
        <p:nvSpPr>
          <p:cNvPr id="9" name="Espace réservé du numéro de diapositive 8">
            <a:extLst>
              <a:ext uri="{FF2B5EF4-FFF2-40B4-BE49-F238E27FC236}">
                <a16:creationId xmlns:a16="http://schemas.microsoft.com/office/drawing/2014/main" id="{E870EC9B-A60F-4015-ABB8-05E680B279F6}"/>
              </a:ext>
            </a:extLst>
          </p:cNvPr>
          <p:cNvSpPr>
            <a:spLocks noGrp="1"/>
          </p:cNvSpPr>
          <p:nvPr>
            <p:ph type="sldNum" sz="quarter" idx="12"/>
          </p:nvPr>
        </p:nvSpPr>
        <p:spPr/>
        <p:txBody>
          <a:bodyPr/>
          <a:lstStyle/>
          <a:p>
            <a:fld id="{576FC816-C433-428E-8628-836E4DEB80E3}" type="slidenum">
              <a:rPr lang="fr-BE" smtClean="0"/>
              <a:t>‹N°›</a:t>
            </a:fld>
            <a:endParaRPr lang="fr-BE"/>
          </a:p>
        </p:txBody>
      </p:sp>
    </p:spTree>
    <p:extLst>
      <p:ext uri="{BB962C8B-B14F-4D97-AF65-F5344CB8AC3E}">
        <p14:creationId xmlns:p14="http://schemas.microsoft.com/office/powerpoint/2010/main" val="2671921233"/>
      </p:ext>
    </p:extLst>
  </p:cSld>
  <p:clrMapOvr>
    <a:masterClrMapping/>
  </p:clrMapOvr>
</p:sldLayout>
</file>

<file path=ppt/slideLayouts/slideLayout390.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EBFE598-A99E-4D16-92AC-6C2B8F154D2F}"/>
              </a:ext>
            </a:extLst>
          </p:cNvPr>
          <p:cNvSpPr>
            <a:spLocks noGrp="1"/>
          </p:cNvSpPr>
          <p:nvPr>
            <p:ph type="title"/>
          </p:nvPr>
        </p:nvSpPr>
        <p:spPr/>
        <p:txBody>
          <a:bodyPr/>
          <a:lstStyle/>
          <a:p>
            <a:r>
              <a:rPr lang="fr-FR"/>
              <a:t>Modifiez le style du titre</a:t>
            </a:r>
            <a:endParaRPr lang="fr-BE"/>
          </a:p>
        </p:txBody>
      </p:sp>
      <p:sp>
        <p:nvSpPr>
          <p:cNvPr id="3" name="Espace réservé de la date 2">
            <a:extLst>
              <a:ext uri="{FF2B5EF4-FFF2-40B4-BE49-F238E27FC236}">
                <a16:creationId xmlns:a16="http://schemas.microsoft.com/office/drawing/2014/main" id="{C437B9E6-488C-4696-97A1-5F4E62F57810}"/>
              </a:ext>
            </a:extLst>
          </p:cNvPr>
          <p:cNvSpPr>
            <a:spLocks noGrp="1"/>
          </p:cNvSpPr>
          <p:nvPr>
            <p:ph type="dt" sz="half" idx="10"/>
          </p:nvPr>
        </p:nvSpPr>
        <p:spPr/>
        <p:txBody>
          <a:bodyPr/>
          <a:lstStyle/>
          <a:p>
            <a:fld id="{DE1DC947-3619-41ED-9578-B22C22BF75EF}" type="datetimeFigureOut">
              <a:rPr lang="fr-BE" smtClean="0"/>
              <a:t>31-08-23</a:t>
            </a:fld>
            <a:endParaRPr lang="fr-BE"/>
          </a:p>
        </p:txBody>
      </p:sp>
      <p:sp>
        <p:nvSpPr>
          <p:cNvPr id="4" name="Espace réservé du pied de page 3">
            <a:extLst>
              <a:ext uri="{FF2B5EF4-FFF2-40B4-BE49-F238E27FC236}">
                <a16:creationId xmlns:a16="http://schemas.microsoft.com/office/drawing/2014/main" id="{53EAD8FF-D69F-48EC-BB69-A91F35AAE7A7}"/>
              </a:ext>
            </a:extLst>
          </p:cNvPr>
          <p:cNvSpPr>
            <a:spLocks noGrp="1"/>
          </p:cNvSpPr>
          <p:nvPr>
            <p:ph type="ftr" sz="quarter" idx="11"/>
          </p:nvPr>
        </p:nvSpPr>
        <p:spPr/>
        <p:txBody>
          <a:bodyPr/>
          <a:lstStyle/>
          <a:p>
            <a:endParaRPr lang="fr-BE"/>
          </a:p>
        </p:txBody>
      </p:sp>
      <p:sp>
        <p:nvSpPr>
          <p:cNvPr id="5" name="Espace réservé du numéro de diapositive 4">
            <a:extLst>
              <a:ext uri="{FF2B5EF4-FFF2-40B4-BE49-F238E27FC236}">
                <a16:creationId xmlns:a16="http://schemas.microsoft.com/office/drawing/2014/main" id="{FE6F2F6E-EA43-44FA-8692-4283D6F0D90C}"/>
              </a:ext>
            </a:extLst>
          </p:cNvPr>
          <p:cNvSpPr>
            <a:spLocks noGrp="1"/>
          </p:cNvSpPr>
          <p:nvPr>
            <p:ph type="sldNum" sz="quarter" idx="12"/>
          </p:nvPr>
        </p:nvSpPr>
        <p:spPr/>
        <p:txBody>
          <a:bodyPr/>
          <a:lstStyle/>
          <a:p>
            <a:fld id="{576FC816-C433-428E-8628-836E4DEB80E3}" type="slidenum">
              <a:rPr lang="fr-BE" smtClean="0"/>
              <a:t>‹N°›</a:t>
            </a:fld>
            <a:endParaRPr lang="fr-BE"/>
          </a:p>
        </p:txBody>
      </p:sp>
    </p:spTree>
    <p:extLst>
      <p:ext uri="{BB962C8B-B14F-4D97-AF65-F5344CB8AC3E}">
        <p14:creationId xmlns:p14="http://schemas.microsoft.com/office/powerpoint/2010/main" val="719503407"/>
      </p:ext>
    </p:extLst>
  </p:cSld>
  <p:clrMapOvr>
    <a:masterClrMapping/>
  </p:clrMapOvr>
</p:sldLayout>
</file>

<file path=ppt/slideLayouts/slideLayout400.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35013A43-04CB-4D61-A507-838FCA589AE3}"/>
              </a:ext>
            </a:extLst>
          </p:cNvPr>
          <p:cNvSpPr>
            <a:spLocks noGrp="1"/>
          </p:cNvSpPr>
          <p:nvPr>
            <p:ph type="dt" sz="half" idx="10"/>
          </p:nvPr>
        </p:nvSpPr>
        <p:spPr/>
        <p:txBody>
          <a:bodyPr/>
          <a:lstStyle/>
          <a:p>
            <a:fld id="{DE1DC947-3619-41ED-9578-B22C22BF75EF}" type="datetimeFigureOut">
              <a:rPr lang="fr-BE" smtClean="0"/>
              <a:t>31-08-23</a:t>
            </a:fld>
            <a:endParaRPr lang="fr-BE"/>
          </a:p>
        </p:txBody>
      </p:sp>
      <p:sp>
        <p:nvSpPr>
          <p:cNvPr id="3" name="Espace réservé du pied de page 2">
            <a:extLst>
              <a:ext uri="{FF2B5EF4-FFF2-40B4-BE49-F238E27FC236}">
                <a16:creationId xmlns:a16="http://schemas.microsoft.com/office/drawing/2014/main" id="{B4BC1D98-6104-4D97-8EFB-0799B49F1D01}"/>
              </a:ext>
            </a:extLst>
          </p:cNvPr>
          <p:cNvSpPr>
            <a:spLocks noGrp="1"/>
          </p:cNvSpPr>
          <p:nvPr>
            <p:ph type="ftr" sz="quarter" idx="11"/>
          </p:nvPr>
        </p:nvSpPr>
        <p:spPr/>
        <p:txBody>
          <a:bodyPr/>
          <a:lstStyle/>
          <a:p>
            <a:endParaRPr lang="fr-BE"/>
          </a:p>
        </p:txBody>
      </p:sp>
      <p:sp>
        <p:nvSpPr>
          <p:cNvPr id="4" name="Espace réservé du numéro de diapositive 3">
            <a:extLst>
              <a:ext uri="{FF2B5EF4-FFF2-40B4-BE49-F238E27FC236}">
                <a16:creationId xmlns:a16="http://schemas.microsoft.com/office/drawing/2014/main" id="{1B7E4A0F-AA98-4707-B6C2-51A6614565FE}"/>
              </a:ext>
            </a:extLst>
          </p:cNvPr>
          <p:cNvSpPr>
            <a:spLocks noGrp="1"/>
          </p:cNvSpPr>
          <p:nvPr>
            <p:ph type="sldNum" sz="quarter" idx="12"/>
          </p:nvPr>
        </p:nvSpPr>
        <p:spPr/>
        <p:txBody>
          <a:bodyPr/>
          <a:lstStyle/>
          <a:p>
            <a:fld id="{576FC816-C433-428E-8628-836E4DEB80E3}" type="slidenum">
              <a:rPr lang="fr-BE" smtClean="0"/>
              <a:t>‹N°›</a:t>
            </a:fld>
            <a:endParaRPr lang="fr-BE"/>
          </a:p>
        </p:txBody>
      </p:sp>
    </p:spTree>
    <p:extLst>
      <p:ext uri="{BB962C8B-B14F-4D97-AF65-F5344CB8AC3E}">
        <p14:creationId xmlns:p14="http://schemas.microsoft.com/office/powerpoint/2010/main" val="3712197884"/>
      </p:ext>
    </p:extLst>
  </p:cSld>
  <p:clrMapOvr>
    <a:masterClrMapping/>
  </p:clrMapOvr>
</p:sldLayout>
</file>

<file path=ppt/slideLayouts/slideLayout410.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34BAEEF-1018-48F2-925A-108E9E533A4C}"/>
              </a:ext>
            </a:extLst>
          </p:cNvPr>
          <p:cNvSpPr>
            <a:spLocks noGrp="1"/>
          </p:cNvSpPr>
          <p:nvPr>
            <p:ph type="title"/>
          </p:nvPr>
        </p:nvSpPr>
        <p:spPr/>
        <p:txBody>
          <a:bodyPr/>
          <a:lstStyle/>
          <a:p>
            <a:r>
              <a:rPr lang="fr-FR"/>
              <a:t>Modifiez le style du titre</a:t>
            </a:r>
            <a:endParaRPr lang="fr-BE"/>
          </a:p>
        </p:txBody>
      </p:sp>
      <p:sp>
        <p:nvSpPr>
          <p:cNvPr id="3" name="Espace réservé du contenu 2">
            <a:extLst>
              <a:ext uri="{FF2B5EF4-FFF2-40B4-BE49-F238E27FC236}">
                <a16:creationId xmlns:a16="http://schemas.microsoft.com/office/drawing/2014/main" id="{26B1F0F0-BEB6-4410-8350-C81990EC2A3B}"/>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contenu 3">
            <a:extLst>
              <a:ext uri="{FF2B5EF4-FFF2-40B4-BE49-F238E27FC236}">
                <a16:creationId xmlns:a16="http://schemas.microsoft.com/office/drawing/2014/main" id="{2D43FBF5-C0A5-4F05-A192-8AA97C04B2FC}"/>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e la date 4">
            <a:extLst>
              <a:ext uri="{FF2B5EF4-FFF2-40B4-BE49-F238E27FC236}">
                <a16:creationId xmlns:a16="http://schemas.microsoft.com/office/drawing/2014/main" id="{AAAE4154-8D07-4EE0-8C61-B3E6D58D4E62}"/>
              </a:ext>
            </a:extLst>
          </p:cNvPr>
          <p:cNvSpPr>
            <a:spLocks noGrp="1"/>
          </p:cNvSpPr>
          <p:nvPr>
            <p:ph type="dt" sz="half" idx="10"/>
          </p:nvPr>
        </p:nvSpPr>
        <p:spPr/>
        <p:txBody>
          <a:bodyPr/>
          <a:lstStyle/>
          <a:p>
            <a:fld id="{356C03FA-28AD-4110-ABD9-462DD0022600}" type="datetimeFigureOut">
              <a:rPr lang="fr-BE" smtClean="0"/>
              <a:t>31-08-23</a:t>
            </a:fld>
            <a:endParaRPr lang="fr-BE"/>
          </a:p>
        </p:txBody>
      </p:sp>
      <p:sp>
        <p:nvSpPr>
          <p:cNvPr id="6" name="Espace réservé du pied de page 5">
            <a:extLst>
              <a:ext uri="{FF2B5EF4-FFF2-40B4-BE49-F238E27FC236}">
                <a16:creationId xmlns:a16="http://schemas.microsoft.com/office/drawing/2014/main" id="{F9F8A3E2-56A0-422C-A62C-37FB2DC6B517}"/>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B2D660E7-C262-42BC-94DB-AC659341C6B7}"/>
              </a:ext>
            </a:extLst>
          </p:cNvPr>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638513012"/>
      </p:ext>
    </p:extLst>
  </p:cSld>
  <p:clrMapOvr>
    <a:masterClrMapping/>
  </p:clrMapOvr>
</p:sldLayout>
</file>

<file path=ppt/slideLayouts/slideLayout411.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AA32641-26D6-42B4-985D-F7324C1A6995}"/>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BE"/>
          </a:p>
        </p:txBody>
      </p:sp>
      <p:sp>
        <p:nvSpPr>
          <p:cNvPr id="3" name="Espace réservé du contenu 2">
            <a:extLst>
              <a:ext uri="{FF2B5EF4-FFF2-40B4-BE49-F238E27FC236}">
                <a16:creationId xmlns:a16="http://schemas.microsoft.com/office/drawing/2014/main" id="{F3AAD0A1-3B65-4231-9683-76A2CD0BE92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texte 3">
            <a:extLst>
              <a:ext uri="{FF2B5EF4-FFF2-40B4-BE49-F238E27FC236}">
                <a16:creationId xmlns:a16="http://schemas.microsoft.com/office/drawing/2014/main" id="{715E6E5E-2B5E-41B6-8342-FD3B91550B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a:extLst>
              <a:ext uri="{FF2B5EF4-FFF2-40B4-BE49-F238E27FC236}">
                <a16:creationId xmlns:a16="http://schemas.microsoft.com/office/drawing/2014/main" id="{D25C56B5-2276-458D-A092-D968BC4B69FB}"/>
              </a:ext>
            </a:extLst>
          </p:cNvPr>
          <p:cNvSpPr>
            <a:spLocks noGrp="1"/>
          </p:cNvSpPr>
          <p:nvPr>
            <p:ph type="dt" sz="half" idx="10"/>
          </p:nvPr>
        </p:nvSpPr>
        <p:spPr/>
        <p:txBody>
          <a:bodyPr/>
          <a:lstStyle/>
          <a:p>
            <a:fld id="{DE1DC947-3619-41ED-9578-B22C22BF75EF}" type="datetimeFigureOut">
              <a:rPr lang="fr-BE" smtClean="0"/>
              <a:t>31-08-23</a:t>
            </a:fld>
            <a:endParaRPr lang="fr-BE"/>
          </a:p>
        </p:txBody>
      </p:sp>
      <p:sp>
        <p:nvSpPr>
          <p:cNvPr id="6" name="Espace réservé du pied de page 5">
            <a:extLst>
              <a:ext uri="{FF2B5EF4-FFF2-40B4-BE49-F238E27FC236}">
                <a16:creationId xmlns:a16="http://schemas.microsoft.com/office/drawing/2014/main" id="{CE7144B1-D285-46FD-A349-D94854D06074}"/>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D2F3576A-D3F6-4466-A7E2-518138D26E7B}"/>
              </a:ext>
            </a:extLst>
          </p:cNvPr>
          <p:cNvSpPr>
            <a:spLocks noGrp="1"/>
          </p:cNvSpPr>
          <p:nvPr>
            <p:ph type="sldNum" sz="quarter" idx="12"/>
          </p:nvPr>
        </p:nvSpPr>
        <p:spPr/>
        <p:txBody>
          <a:bodyPr/>
          <a:lstStyle/>
          <a:p>
            <a:fld id="{576FC816-C433-428E-8628-836E4DEB80E3}" type="slidenum">
              <a:rPr lang="fr-BE" smtClean="0"/>
              <a:t>‹N°›</a:t>
            </a:fld>
            <a:endParaRPr lang="fr-BE"/>
          </a:p>
        </p:txBody>
      </p:sp>
    </p:spTree>
    <p:extLst>
      <p:ext uri="{BB962C8B-B14F-4D97-AF65-F5344CB8AC3E}">
        <p14:creationId xmlns:p14="http://schemas.microsoft.com/office/powerpoint/2010/main" val="3747147902"/>
      </p:ext>
    </p:extLst>
  </p:cSld>
  <p:clrMapOvr>
    <a:masterClrMapping/>
  </p:clrMapOvr>
</p:sldLayout>
</file>

<file path=ppt/slideLayouts/slideLayout42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8D1B37E-8522-4C47-8B8C-C3FE2350D2B5}"/>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BE"/>
          </a:p>
        </p:txBody>
      </p:sp>
      <p:sp>
        <p:nvSpPr>
          <p:cNvPr id="3" name="Espace réservé pour une image  2">
            <a:extLst>
              <a:ext uri="{FF2B5EF4-FFF2-40B4-BE49-F238E27FC236}">
                <a16:creationId xmlns:a16="http://schemas.microsoft.com/office/drawing/2014/main" id="{F3FD2003-E96C-4404-866D-90CC182E834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BE"/>
          </a:p>
        </p:txBody>
      </p:sp>
      <p:sp>
        <p:nvSpPr>
          <p:cNvPr id="4" name="Espace réservé du texte 3">
            <a:extLst>
              <a:ext uri="{FF2B5EF4-FFF2-40B4-BE49-F238E27FC236}">
                <a16:creationId xmlns:a16="http://schemas.microsoft.com/office/drawing/2014/main" id="{CDCA4410-B655-4D69-B569-750DB90821C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a:extLst>
              <a:ext uri="{FF2B5EF4-FFF2-40B4-BE49-F238E27FC236}">
                <a16:creationId xmlns:a16="http://schemas.microsoft.com/office/drawing/2014/main" id="{3FE18690-041E-4C5C-AA0A-39DD86E3B1C9}"/>
              </a:ext>
            </a:extLst>
          </p:cNvPr>
          <p:cNvSpPr>
            <a:spLocks noGrp="1"/>
          </p:cNvSpPr>
          <p:nvPr>
            <p:ph type="dt" sz="half" idx="10"/>
          </p:nvPr>
        </p:nvSpPr>
        <p:spPr/>
        <p:txBody>
          <a:bodyPr/>
          <a:lstStyle/>
          <a:p>
            <a:fld id="{DE1DC947-3619-41ED-9578-B22C22BF75EF}" type="datetimeFigureOut">
              <a:rPr lang="fr-BE" smtClean="0"/>
              <a:t>31-08-23</a:t>
            </a:fld>
            <a:endParaRPr lang="fr-BE"/>
          </a:p>
        </p:txBody>
      </p:sp>
      <p:sp>
        <p:nvSpPr>
          <p:cNvPr id="6" name="Espace réservé du pied de page 5">
            <a:extLst>
              <a:ext uri="{FF2B5EF4-FFF2-40B4-BE49-F238E27FC236}">
                <a16:creationId xmlns:a16="http://schemas.microsoft.com/office/drawing/2014/main" id="{72B8D7CB-4BD3-414F-AA6E-E12BE9DE34F4}"/>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EB8D8BE7-8A3A-4A57-9374-AB0C661C8F23}"/>
              </a:ext>
            </a:extLst>
          </p:cNvPr>
          <p:cNvSpPr>
            <a:spLocks noGrp="1"/>
          </p:cNvSpPr>
          <p:nvPr>
            <p:ph type="sldNum" sz="quarter" idx="12"/>
          </p:nvPr>
        </p:nvSpPr>
        <p:spPr/>
        <p:txBody>
          <a:bodyPr/>
          <a:lstStyle/>
          <a:p>
            <a:fld id="{576FC816-C433-428E-8628-836E4DEB80E3}" type="slidenum">
              <a:rPr lang="fr-BE" smtClean="0"/>
              <a:t>‹N°›</a:t>
            </a:fld>
            <a:endParaRPr lang="fr-BE"/>
          </a:p>
        </p:txBody>
      </p:sp>
    </p:spTree>
    <p:extLst>
      <p:ext uri="{BB962C8B-B14F-4D97-AF65-F5344CB8AC3E}">
        <p14:creationId xmlns:p14="http://schemas.microsoft.com/office/powerpoint/2010/main" val="4243885894"/>
      </p:ext>
    </p:extLst>
  </p:cSld>
  <p:clrMapOvr>
    <a:masterClrMapping/>
  </p:clrMapOvr>
</p:sldLayout>
</file>

<file path=ppt/slideLayouts/slideLayout43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7371BF9-015A-40C3-B95C-E608B9B253F7}"/>
              </a:ext>
            </a:extLst>
          </p:cNvPr>
          <p:cNvSpPr>
            <a:spLocks noGrp="1"/>
          </p:cNvSpPr>
          <p:nvPr>
            <p:ph type="title"/>
          </p:nvPr>
        </p:nvSpPr>
        <p:spPr/>
        <p:txBody>
          <a:bodyPr/>
          <a:lstStyle/>
          <a:p>
            <a:r>
              <a:rPr lang="fr-FR"/>
              <a:t>Modifiez le style du titre</a:t>
            </a:r>
            <a:endParaRPr lang="fr-BE"/>
          </a:p>
        </p:txBody>
      </p:sp>
      <p:sp>
        <p:nvSpPr>
          <p:cNvPr id="3" name="Espace réservé du texte vertical 2">
            <a:extLst>
              <a:ext uri="{FF2B5EF4-FFF2-40B4-BE49-F238E27FC236}">
                <a16:creationId xmlns:a16="http://schemas.microsoft.com/office/drawing/2014/main" id="{4740678D-A019-45A0-9CA2-DFE443F77547}"/>
              </a:ext>
            </a:extLst>
          </p:cNvPr>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39E6E224-68ED-4894-8A1B-C7173CE115B9}"/>
              </a:ext>
            </a:extLst>
          </p:cNvPr>
          <p:cNvSpPr>
            <a:spLocks noGrp="1"/>
          </p:cNvSpPr>
          <p:nvPr>
            <p:ph type="dt" sz="half" idx="10"/>
          </p:nvPr>
        </p:nvSpPr>
        <p:spPr/>
        <p:txBody>
          <a:bodyPr/>
          <a:lstStyle/>
          <a:p>
            <a:fld id="{DE1DC947-3619-41ED-9578-B22C22BF75EF}" type="datetimeFigureOut">
              <a:rPr lang="fr-BE" smtClean="0"/>
              <a:t>31-08-23</a:t>
            </a:fld>
            <a:endParaRPr lang="fr-BE"/>
          </a:p>
        </p:txBody>
      </p:sp>
      <p:sp>
        <p:nvSpPr>
          <p:cNvPr id="5" name="Espace réservé du pied de page 4">
            <a:extLst>
              <a:ext uri="{FF2B5EF4-FFF2-40B4-BE49-F238E27FC236}">
                <a16:creationId xmlns:a16="http://schemas.microsoft.com/office/drawing/2014/main" id="{E5254BB2-DD85-4AD3-AB64-CBCB8D7BB8D4}"/>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E5CEEA92-0C3D-4AFC-8F67-1050D8FDE3F1}"/>
              </a:ext>
            </a:extLst>
          </p:cNvPr>
          <p:cNvSpPr>
            <a:spLocks noGrp="1"/>
          </p:cNvSpPr>
          <p:nvPr>
            <p:ph type="sldNum" sz="quarter" idx="12"/>
          </p:nvPr>
        </p:nvSpPr>
        <p:spPr/>
        <p:txBody>
          <a:bodyPr/>
          <a:lstStyle/>
          <a:p>
            <a:fld id="{576FC816-C433-428E-8628-836E4DEB80E3}" type="slidenum">
              <a:rPr lang="fr-BE" smtClean="0"/>
              <a:t>‹N°›</a:t>
            </a:fld>
            <a:endParaRPr lang="fr-BE"/>
          </a:p>
        </p:txBody>
      </p:sp>
    </p:spTree>
    <p:extLst>
      <p:ext uri="{BB962C8B-B14F-4D97-AF65-F5344CB8AC3E}">
        <p14:creationId xmlns:p14="http://schemas.microsoft.com/office/powerpoint/2010/main" val="3428155524"/>
      </p:ext>
    </p:extLst>
  </p:cSld>
  <p:clrMapOvr>
    <a:masterClrMapping/>
  </p:clrMapOvr>
</p:sldLayout>
</file>

<file path=ppt/slideLayouts/slideLayout440.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579C8494-543D-493E-8FF6-7ACF6E11B325}"/>
              </a:ext>
            </a:extLst>
          </p:cNvPr>
          <p:cNvSpPr>
            <a:spLocks noGrp="1"/>
          </p:cNvSpPr>
          <p:nvPr>
            <p:ph type="title" orient="vert"/>
          </p:nvPr>
        </p:nvSpPr>
        <p:spPr>
          <a:xfrm>
            <a:off x="8724900" y="365125"/>
            <a:ext cx="2628900" cy="5811838"/>
          </a:xfrm>
        </p:spPr>
        <p:txBody>
          <a:bodyPr vert="eaVert"/>
          <a:lstStyle/>
          <a:p>
            <a:r>
              <a:rPr lang="fr-FR"/>
              <a:t>Modifiez le style du titre</a:t>
            </a:r>
            <a:endParaRPr lang="fr-BE"/>
          </a:p>
        </p:txBody>
      </p:sp>
      <p:sp>
        <p:nvSpPr>
          <p:cNvPr id="3" name="Espace réservé du texte vertical 2">
            <a:extLst>
              <a:ext uri="{FF2B5EF4-FFF2-40B4-BE49-F238E27FC236}">
                <a16:creationId xmlns:a16="http://schemas.microsoft.com/office/drawing/2014/main" id="{09B654E6-5786-490D-99D4-39FA68FF20DF}"/>
              </a:ext>
            </a:extLst>
          </p:cNvPr>
          <p:cNvSpPr>
            <a:spLocks noGrp="1"/>
          </p:cNvSpPr>
          <p:nvPr>
            <p:ph type="body" orient="vert" idx="1"/>
          </p:nvPr>
        </p:nvSpPr>
        <p:spPr>
          <a:xfrm>
            <a:off x="838200" y="365125"/>
            <a:ext cx="7734300" cy="5811838"/>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0132CCE5-A5B5-4AF5-9E88-7E98A190F036}"/>
              </a:ext>
            </a:extLst>
          </p:cNvPr>
          <p:cNvSpPr>
            <a:spLocks noGrp="1"/>
          </p:cNvSpPr>
          <p:nvPr>
            <p:ph type="dt" sz="half" idx="10"/>
          </p:nvPr>
        </p:nvSpPr>
        <p:spPr/>
        <p:txBody>
          <a:bodyPr/>
          <a:lstStyle/>
          <a:p>
            <a:fld id="{DE1DC947-3619-41ED-9578-B22C22BF75EF}" type="datetimeFigureOut">
              <a:rPr lang="fr-BE" smtClean="0"/>
              <a:t>31-08-23</a:t>
            </a:fld>
            <a:endParaRPr lang="fr-BE"/>
          </a:p>
        </p:txBody>
      </p:sp>
      <p:sp>
        <p:nvSpPr>
          <p:cNvPr id="5" name="Espace réservé du pied de page 4">
            <a:extLst>
              <a:ext uri="{FF2B5EF4-FFF2-40B4-BE49-F238E27FC236}">
                <a16:creationId xmlns:a16="http://schemas.microsoft.com/office/drawing/2014/main" id="{08306B4F-BA22-4360-92F5-95C3AE163B5E}"/>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A57953C8-50EC-4FB3-8522-D9706C4167E8}"/>
              </a:ext>
            </a:extLst>
          </p:cNvPr>
          <p:cNvSpPr>
            <a:spLocks noGrp="1"/>
          </p:cNvSpPr>
          <p:nvPr>
            <p:ph type="sldNum" sz="quarter" idx="12"/>
          </p:nvPr>
        </p:nvSpPr>
        <p:spPr/>
        <p:txBody>
          <a:bodyPr/>
          <a:lstStyle/>
          <a:p>
            <a:fld id="{576FC816-C433-428E-8628-836E4DEB80E3}" type="slidenum">
              <a:rPr lang="fr-BE" smtClean="0"/>
              <a:t>‹N°›</a:t>
            </a:fld>
            <a:endParaRPr lang="fr-BE"/>
          </a:p>
        </p:txBody>
      </p:sp>
    </p:spTree>
    <p:extLst>
      <p:ext uri="{BB962C8B-B14F-4D97-AF65-F5344CB8AC3E}">
        <p14:creationId xmlns:p14="http://schemas.microsoft.com/office/powerpoint/2010/main" val="335504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80.xml"/><Relationship Id="rId3" Type="http://schemas.openxmlformats.org/officeDocument/2006/relationships/slideLayout" Target="../slideLayouts/slideLayout310.xml"/><Relationship Id="rId7" Type="http://schemas.openxmlformats.org/officeDocument/2006/relationships/slideLayout" Target="../slideLayouts/slideLayout70.xml"/><Relationship Id="rId12" Type="http://schemas.openxmlformats.org/officeDocument/2006/relationships/theme" Target="../theme/theme10.xml"/><Relationship Id="rId2" Type="http://schemas.openxmlformats.org/officeDocument/2006/relationships/slideLayout" Target="../slideLayouts/slideLayout210.xml"/><Relationship Id="rId1" Type="http://schemas.openxmlformats.org/officeDocument/2006/relationships/slideLayout" Target="../slideLayouts/slideLayout110.xml"/><Relationship Id="rId6" Type="http://schemas.openxmlformats.org/officeDocument/2006/relationships/slideLayout" Target="../slideLayouts/slideLayout60.xml"/><Relationship Id="rId11" Type="http://schemas.openxmlformats.org/officeDocument/2006/relationships/slideLayout" Target="../slideLayouts/slideLayout111.xml"/><Relationship Id="rId5" Type="http://schemas.openxmlformats.org/officeDocument/2006/relationships/slideLayout" Target="../slideLayouts/slideLayout56.xml"/><Relationship Id="rId10" Type="http://schemas.openxmlformats.org/officeDocument/2006/relationships/slideLayout" Target="../slideLayouts/slideLayout100.xml"/><Relationship Id="rId4" Type="http://schemas.openxmlformats.org/officeDocument/2006/relationships/slideLayout" Target="../slideLayouts/slideLayout410.xml"/><Relationship Id="rId9" Type="http://schemas.openxmlformats.org/officeDocument/2006/relationships/slideLayout" Target="../slideLayouts/slideLayout90.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11.xml"/><Relationship Id="rId3" Type="http://schemas.openxmlformats.org/officeDocument/2006/relationships/slideLayout" Target="../slideLayouts/slideLayout360.xml"/><Relationship Id="rId7" Type="http://schemas.openxmlformats.org/officeDocument/2006/relationships/slideLayout" Target="../slideLayouts/slideLayout400.xml"/><Relationship Id="rId12" Type="http://schemas.openxmlformats.org/officeDocument/2006/relationships/theme" Target="../theme/theme40.xml"/><Relationship Id="rId2" Type="http://schemas.openxmlformats.org/officeDocument/2006/relationships/slideLayout" Target="../slideLayouts/slideLayout350.xml"/><Relationship Id="rId1" Type="http://schemas.openxmlformats.org/officeDocument/2006/relationships/slideLayout" Target="../slideLayouts/slideLayout340.xml"/><Relationship Id="rId6" Type="http://schemas.openxmlformats.org/officeDocument/2006/relationships/slideLayout" Target="../slideLayouts/slideLayout390.xml"/><Relationship Id="rId11" Type="http://schemas.openxmlformats.org/officeDocument/2006/relationships/slideLayout" Target="../slideLayouts/slideLayout440.xml"/><Relationship Id="rId5" Type="http://schemas.openxmlformats.org/officeDocument/2006/relationships/slideLayout" Target="../slideLayouts/slideLayout380.xml"/><Relationship Id="rId10" Type="http://schemas.openxmlformats.org/officeDocument/2006/relationships/slideLayout" Target="../slideLayouts/slideLayout430.xml"/><Relationship Id="rId4" Type="http://schemas.openxmlformats.org/officeDocument/2006/relationships/slideLayout" Target="../slideLayouts/slideLayout370.xml"/><Relationship Id="rId9" Type="http://schemas.openxmlformats.org/officeDocument/2006/relationships/slideLayout" Target="../slideLayouts/slideLayout4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213F3BC5-C6D3-4CB5-86E6-16099E0ADEB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fr-BE"/>
          </a:p>
        </p:txBody>
      </p:sp>
      <p:sp>
        <p:nvSpPr>
          <p:cNvPr id="3" name="Espace réservé du texte 2">
            <a:extLst>
              <a:ext uri="{FF2B5EF4-FFF2-40B4-BE49-F238E27FC236}">
                <a16:creationId xmlns:a16="http://schemas.microsoft.com/office/drawing/2014/main" id="{93A385D0-A3E9-40F5-8C7E-CAA51A3DC96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1C3F71AB-4E4D-411D-84FF-862D5A9B5EF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6C03FA-28AD-4110-ABD9-462DD0022600}" type="datetimeFigureOut">
              <a:rPr lang="fr-BE" smtClean="0"/>
              <a:t>12-09-23</a:t>
            </a:fld>
            <a:endParaRPr lang="fr-BE"/>
          </a:p>
        </p:txBody>
      </p:sp>
      <p:sp>
        <p:nvSpPr>
          <p:cNvPr id="5" name="Espace réservé du pied de page 4">
            <a:extLst>
              <a:ext uri="{FF2B5EF4-FFF2-40B4-BE49-F238E27FC236}">
                <a16:creationId xmlns:a16="http://schemas.microsoft.com/office/drawing/2014/main" id="{6172BB6A-FC02-4297-A7A4-841AFF580E0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Espace réservé du numéro de diapositive 5">
            <a:extLst>
              <a:ext uri="{FF2B5EF4-FFF2-40B4-BE49-F238E27FC236}">
                <a16:creationId xmlns:a16="http://schemas.microsoft.com/office/drawing/2014/main" id="{AE415592-06B3-4AF1-8A01-81ADE5AF185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EB67C45-B90B-4AA4-8FD4-F310B34999E5}" type="slidenum">
              <a:rPr lang="fr-BE" smtClean="0"/>
              <a:t>‹N°›</a:t>
            </a:fld>
            <a:endParaRPr lang="fr-BE"/>
          </a:p>
        </p:txBody>
      </p:sp>
    </p:spTree>
    <p:extLst>
      <p:ext uri="{BB962C8B-B14F-4D97-AF65-F5344CB8AC3E}">
        <p14:creationId xmlns:p14="http://schemas.microsoft.com/office/powerpoint/2010/main" val="39790687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6C03FA-28AD-4110-ABD9-462DD0022600}" type="datetimeFigureOut">
              <a:rPr lang="fr-BE" smtClean="0"/>
              <a:t>12-09-23</a:t>
            </a:fld>
            <a:endParaRPr lang="fr-BE"/>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EB67C45-B90B-4AA4-8FD4-F310B34999E5}" type="slidenum">
              <a:rPr lang="fr-BE" smtClean="0"/>
              <a:t>‹N°›</a:t>
            </a:fld>
            <a:endParaRPr lang="fr-BE"/>
          </a:p>
        </p:txBody>
      </p:sp>
    </p:spTree>
    <p:extLst>
      <p:ext uri="{BB962C8B-B14F-4D97-AF65-F5344CB8AC3E}">
        <p14:creationId xmlns:p14="http://schemas.microsoft.com/office/powerpoint/2010/main" val="271587296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6C03FA-28AD-4110-ABD9-462DD0022600}" type="datetimeFigureOut">
              <a:rPr lang="fr-BE" smtClean="0"/>
              <a:t>12-09-23</a:t>
            </a:fld>
            <a:endParaRPr lang="fr-BE"/>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EB67C45-B90B-4AA4-8FD4-F310B34999E5}" type="slidenum">
              <a:rPr lang="fr-BE" smtClean="0"/>
              <a:t>‹N°›</a:t>
            </a:fld>
            <a:endParaRPr lang="fr-BE"/>
          </a:p>
        </p:txBody>
      </p:sp>
    </p:spTree>
    <p:extLst>
      <p:ext uri="{BB962C8B-B14F-4D97-AF65-F5344CB8AC3E}">
        <p14:creationId xmlns:p14="http://schemas.microsoft.com/office/powerpoint/2010/main" val="318792621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492FAB01-F01F-46DB-B977-FD510A7D1E2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fr-BE"/>
          </a:p>
        </p:txBody>
      </p:sp>
      <p:sp>
        <p:nvSpPr>
          <p:cNvPr id="3" name="Espace réservé du texte 2">
            <a:extLst>
              <a:ext uri="{FF2B5EF4-FFF2-40B4-BE49-F238E27FC236}">
                <a16:creationId xmlns:a16="http://schemas.microsoft.com/office/drawing/2014/main" id="{B4F9A8D8-7D70-454A-8F10-75A213FC5E7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A6997412-66C4-41AE-A0BE-7E1922545B2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1DC947-3619-41ED-9578-B22C22BF75EF}" type="datetimeFigureOut">
              <a:rPr lang="fr-BE" smtClean="0"/>
              <a:t>12-09-23</a:t>
            </a:fld>
            <a:endParaRPr lang="fr-BE"/>
          </a:p>
        </p:txBody>
      </p:sp>
      <p:sp>
        <p:nvSpPr>
          <p:cNvPr id="5" name="Espace réservé du pied de page 4">
            <a:extLst>
              <a:ext uri="{FF2B5EF4-FFF2-40B4-BE49-F238E27FC236}">
                <a16:creationId xmlns:a16="http://schemas.microsoft.com/office/drawing/2014/main" id="{2F401D90-0261-4314-BB92-BE234A1CD55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Espace réservé du numéro de diapositive 5">
            <a:extLst>
              <a:ext uri="{FF2B5EF4-FFF2-40B4-BE49-F238E27FC236}">
                <a16:creationId xmlns:a16="http://schemas.microsoft.com/office/drawing/2014/main" id="{FD768123-2D2C-401D-B9B3-A89EE5D5A6A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76FC816-C433-428E-8628-836E4DEB80E3}" type="slidenum">
              <a:rPr lang="fr-BE" smtClean="0"/>
              <a:t>‹N°›</a:t>
            </a:fld>
            <a:endParaRPr lang="fr-BE"/>
          </a:p>
        </p:txBody>
      </p:sp>
    </p:spTree>
    <p:extLst>
      <p:ext uri="{BB962C8B-B14F-4D97-AF65-F5344CB8AC3E}">
        <p14:creationId xmlns:p14="http://schemas.microsoft.com/office/powerpoint/2010/main" val="77631110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213F3BC5-C6D3-4CB5-86E6-16099E0ADEB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fr-BE"/>
          </a:p>
        </p:txBody>
      </p:sp>
      <p:sp>
        <p:nvSpPr>
          <p:cNvPr id="3" name="Espace réservé du texte 2">
            <a:extLst>
              <a:ext uri="{FF2B5EF4-FFF2-40B4-BE49-F238E27FC236}">
                <a16:creationId xmlns:a16="http://schemas.microsoft.com/office/drawing/2014/main" id="{93A385D0-A3E9-40F5-8C7E-CAA51A3DC96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1C3F71AB-4E4D-411D-84FF-862D5A9B5EF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6C03FA-28AD-4110-ABD9-462DD0022600}" type="datetimeFigureOut">
              <a:rPr lang="fr-BE" smtClean="0"/>
              <a:t>12-09-23</a:t>
            </a:fld>
            <a:endParaRPr lang="fr-BE"/>
          </a:p>
        </p:txBody>
      </p:sp>
      <p:sp>
        <p:nvSpPr>
          <p:cNvPr id="5" name="Espace réservé du pied de page 4">
            <a:extLst>
              <a:ext uri="{FF2B5EF4-FFF2-40B4-BE49-F238E27FC236}">
                <a16:creationId xmlns:a16="http://schemas.microsoft.com/office/drawing/2014/main" id="{6172BB6A-FC02-4297-A7A4-841AFF580E0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Espace réservé du numéro de diapositive 5">
            <a:extLst>
              <a:ext uri="{FF2B5EF4-FFF2-40B4-BE49-F238E27FC236}">
                <a16:creationId xmlns:a16="http://schemas.microsoft.com/office/drawing/2014/main" id="{AE415592-06B3-4AF1-8A01-81ADE5AF185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EB67C45-B90B-4AA4-8FD4-F310B34999E5}" type="slidenum">
              <a:rPr lang="fr-BE" smtClean="0"/>
              <a:t>‹N°›</a:t>
            </a:fld>
            <a:endParaRPr lang="fr-BE"/>
          </a:p>
        </p:txBody>
      </p:sp>
    </p:spTree>
    <p:extLst>
      <p:ext uri="{BB962C8B-B14F-4D97-AF65-F5344CB8AC3E}">
        <p14:creationId xmlns:p14="http://schemas.microsoft.com/office/powerpoint/2010/main" val="2963554764"/>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213F3BC5-C6D3-4CB5-86E6-16099E0ADEB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fr-BE"/>
          </a:p>
        </p:txBody>
      </p:sp>
      <p:sp>
        <p:nvSpPr>
          <p:cNvPr id="3" name="Espace réservé du texte 2">
            <a:extLst>
              <a:ext uri="{FF2B5EF4-FFF2-40B4-BE49-F238E27FC236}">
                <a16:creationId xmlns:a16="http://schemas.microsoft.com/office/drawing/2014/main" id="{93A385D0-A3E9-40F5-8C7E-CAA51A3DC96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1C3F71AB-4E4D-411D-84FF-862D5A9B5EF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6C03FA-28AD-4110-ABD9-462DD0022600}" type="datetimeFigureOut">
              <a:rPr lang="fr-BE" smtClean="0"/>
              <a:t>31-08-23</a:t>
            </a:fld>
            <a:endParaRPr lang="fr-BE"/>
          </a:p>
        </p:txBody>
      </p:sp>
      <p:sp>
        <p:nvSpPr>
          <p:cNvPr id="5" name="Espace réservé du pied de page 4">
            <a:extLst>
              <a:ext uri="{FF2B5EF4-FFF2-40B4-BE49-F238E27FC236}">
                <a16:creationId xmlns:a16="http://schemas.microsoft.com/office/drawing/2014/main" id="{6172BB6A-FC02-4297-A7A4-841AFF580E0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Espace réservé du numéro de diapositive 5">
            <a:extLst>
              <a:ext uri="{FF2B5EF4-FFF2-40B4-BE49-F238E27FC236}">
                <a16:creationId xmlns:a16="http://schemas.microsoft.com/office/drawing/2014/main" id="{AE415592-06B3-4AF1-8A01-81ADE5AF185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EB67C45-B90B-4AA4-8FD4-F310B34999E5}" type="slidenum">
              <a:rPr lang="fr-BE" smtClean="0"/>
              <a:t>‹N°›</a:t>
            </a:fld>
            <a:endParaRPr lang="fr-BE"/>
          </a:p>
        </p:txBody>
      </p:sp>
    </p:spTree>
    <p:extLst>
      <p:ext uri="{BB962C8B-B14F-4D97-AF65-F5344CB8AC3E}">
        <p14:creationId xmlns:p14="http://schemas.microsoft.com/office/powerpoint/2010/main" val="39790687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492FAB01-F01F-46DB-B977-FD510A7D1E2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fr-BE"/>
          </a:p>
        </p:txBody>
      </p:sp>
      <p:sp>
        <p:nvSpPr>
          <p:cNvPr id="3" name="Espace réservé du texte 2">
            <a:extLst>
              <a:ext uri="{FF2B5EF4-FFF2-40B4-BE49-F238E27FC236}">
                <a16:creationId xmlns:a16="http://schemas.microsoft.com/office/drawing/2014/main" id="{B4F9A8D8-7D70-454A-8F10-75A213FC5E7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A6997412-66C4-41AE-A0BE-7E1922545B2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1DC947-3619-41ED-9578-B22C22BF75EF}" type="datetimeFigureOut">
              <a:rPr lang="fr-BE" smtClean="0"/>
              <a:t>31-08-23</a:t>
            </a:fld>
            <a:endParaRPr lang="fr-BE"/>
          </a:p>
        </p:txBody>
      </p:sp>
      <p:sp>
        <p:nvSpPr>
          <p:cNvPr id="5" name="Espace réservé du pied de page 4">
            <a:extLst>
              <a:ext uri="{FF2B5EF4-FFF2-40B4-BE49-F238E27FC236}">
                <a16:creationId xmlns:a16="http://schemas.microsoft.com/office/drawing/2014/main" id="{2F401D90-0261-4314-BB92-BE234A1CD55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Espace réservé du numéro de diapositive 5">
            <a:extLst>
              <a:ext uri="{FF2B5EF4-FFF2-40B4-BE49-F238E27FC236}">
                <a16:creationId xmlns:a16="http://schemas.microsoft.com/office/drawing/2014/main" id="{FD768123-2D2C-401D-B9B3-A89EE5D5A6A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76FC816-C433-428E-8628-836E4DEB80E3}" type="slidenum">
              <a:rPr lang="fr-BE" smtClean="0"/>
              <a:t>‹N°›</a:t>
            </a:fld>
            <a:endParaRPr lang="fr-BE"/>
          </a:p>
        </p:txBody>
      </p:sp>
    </p:spTree>
    <p:extLst>
      <p:ext uri="{BB962C8B-B14F-4D97-AF65-F5344CB8AC3E}">
        <p14:creationId xmlns:p14="http://schemas.microsoft.com/office/powerpoint/2010/main" val="77631110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png"/><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slideLayout" Target="../slideLayouts/slideLayout2.xml"/><Relationship Id="rId1" Type="http://schemas.openxmlformats.org/officeDocument/2006/relationships/themeOverride" Target="../theme/themeOverride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slideLayout" Target="../slideLayouts/slideLayout2.xml"/><Relationship Id="rId1" Type="http://schemas.openxmlformats.org/officeDocument/2006/relationships/themeOverride" Target="../theme/themeOverride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png"/><Relationship Id="rId1" Type="http://schemas.openxmlformats.org/officeDocument/2006/relationships/slideLayout" Target="../slideLayouts/slideLayout25.xml"/></Relationships>
</file>

<file path=ppt/slides/_rels/slide9.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diagramColors" Target="../diagrams/colors4.xml"/><Relationship Id="rId3" Type="http://schemas.openxmlformats.org/officeDocument/2006/relationships/image" Target="../media/image4.png"/><Relationship Id="rId7" Type="http://schemas.openxmlformats.org/officeDocument/2006/relationships/image" Target="../media/image6.png"/><Relationship Id="rId12" Type="http://schemas.openxmlformats.org/officeDocument/2006/relationships/diagramQuickStyle" Target="../diagrams/quickStyle4.xml"/><Relationship Id="rId2" Type="http://schemas.openxmlformats.org/officeDocument/2006/relationships/notesSlide" Target="../notesSlides/notesSlide2.xml"/><Relationship Id="rId1" Type="http://schemas.openxmlformats.org/officeDocument/2006/relationships/slideLayout" Target="../slideLayouts/slideLayout50.xml"/><Relationship Id="rId6" Type="http://schemas.microsoft.com/office/2014/relationships/chartEx" Target="../charts/chartEx1.xml"/><Relationship Id="rId11" Type="http://schemas.openxmlformats.org/officeDocument/2006/relationships/diagramLayout" Target="../diagrams/layout4.xml"/><Relationship Id="rId5" Type="http://schemas.openxmlformats.org/officeDocument/2006/relationships/image" Target="../media/image3.png"/><Relationship Id="rId10" Type="http://schemas.openxmlformats.org/officeDocument/2006/relationships/diagramData" Target="../diagrams/data4.xml"/><Relationship Id="rId4" Type="http://schemas.openxmlformats.org/officeDocument/2006/relationships/image" Target="../media/image5.svg"/><Relationship Id="rId9" Type="http://schemas.openxmlformats.org/officeDocument/2006/relationships/image" Target="../media/image8.svg"/><Relationship Id="rId14" Type="http://schemas.microsoft.com/office/2007/relationships/diagramDrawing" Target="../diagrams/drawing4.xml"/></Relationships>
</file>

<file path=ppt/slides/_rels/slide10.xml.rels><?xml version="1.0" encoding="UTF-8" standalone="yes"?>
<Relationships xmlns="http://schemas.openxmlformats.org/package/2006/relationships"><Relationship Id="rId8" Type="http://schemas.microsoft.com/office/2014/relationships/chartEx" Target="../charts/chartEx2.xml"/><Relationship Id="rId3" Type="http://schemas.openxmlformats.org/officeDocument/2006/relationships/image" Target="../media/image9.png"/><Relationship Id="rId7" Type="http://schemas.openxmlformats.org/officeDocument/2006/relationships/image" Target="../media/image12.svg"/><Relationship Id="rId2" Type="http://schemas.openxmlformats.org/officeDocument/2006/relationships/notesSlide" Target="../notesSlides/notesSlide3.xml"/><Relationship Id="rId1" Type="http://schemas.openxmlformats.org/officeDocument/2006/relationships/slideLayout" Target="../slideLayouts/slideLayout50.xml"/><Relationship Id="rId6" Type="http://schemas.openxmlformats.org/officeDocument/2006/relationships/image" Target="../media/image11.png"/><Relationship Id="rId5" Type="http://schemas.openxmlformats.org/officeDocument/2006/relationships/image" Target="../media/image3.png"/><Relationship Id="rId4" Type="http://schemas.openxmlformats.org/officeDocument/2006/relationships/image" Target="../media/image10.svg"/><Relationship Id="rId9"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png"/><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png"/><Relationship Id="rId1" Type="http://schemas.openxmlformats.org/officeDocument/2006/relationships/slideLayout" Target="../slideLayouts/slideLayout25.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6.xml"/><Relationship Id="rId1" Type="http://schemas.openxmlformats.org/officeDocument/2006/relationships/themeOverride" Target="../theme/themeOverride3.xml"/><Relationship Id="rId5" Type="http://schemas.openxmlformats.org/officeDocument/2006/relationships/image" Target="../media/image3.png"/><Relationship Id="rId4" Type="http://schemas.microsoft.com/office/2007/relationships/hdphoto" Target="../media/hdphoto1.wdp"/></Relationships>
</file>

<file path=ppt/slides/_rels/slide17.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 Id="rId9" Type="http://schemas.openxmlformats.org/officeDocument/2006/relationships/image" Target="../media/image150.png"/></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17.png"/><Relationship Id="rId2" Type="http://schemas.openxmlformats.org/officeDocument/2006/relationships/diagramData" Target="../diagrams/data6.xml"/><Relationship Id="rId1" Type="http://schemas.openxmlformats.org/officeDocument/2006/relationships/slideLayout" Target="../slideLayouts/slideLayout6.xml"/><Relationship Id="rId6" Type="http://schemas.microsoft.com/office/2007/relationships/diagramDrawing" Target="../diagrams/drawing6.xml"/><Relationship Id="rId5" Type="http://schemas.openxmlformats.org/officeDocument/2006/relationships/diagramColors" Target="../diagrams/colors6.xml"/><Relationship Id="rId10" Type="http://schemas.openxmlformats.org/officeDocument/2006/relationships/image" Target="../media/image170.png"/><Relationship Id="rId4" Type="http://schemas.openxmlformats.org/officeDocument/2006/relationships/diagramQuickStyle" Target="../diagrams/quickStyle6.xml"/><Relationship Id="rId9" Type="http://schemas.openxmlformats.org/officeDocument/2006/relationships/slide" Target="slide180.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8" Type="http://schemas.openxmlformats.org/officeDocument/2006/relationships/image" Target="../media/image180.png"/><Relationship Id="rId3" Type="http://schemas.openxmlformats.org/officeDocument/2006/relationships/diagramLayout" Target="../diagrams/layout7.xml"/><Relationship Id="rId7" Type="http://schemas.openxmlformats.org/officeDocument/2006/relationships/image" Target="../media/image18.png"/><Relationship Id="rId2" Type="http://schemas.openxmlformats.org/officeDocument/2006/relationships/diagramData" Target="../diagrams/data7.xml"/><Relationship Id="rId1" Type="http://schemas.openxmlformats.org/officeDocument/2006/relationships/slideLayout" Target="../slideLayouts/slideLayout6.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Layout" Target="../slideLayouts/slideLayout7.xml"/><Relationship Id="rId1" Type="http://schemas.openxmlformats.org/officeDocument/2006/relationships/themeOverride" Target="../theme/themeOverride4.xml"/></Relationships>
</file>

<file path=ppt/slides/_rels/slide23.xml.rels><?xml version="1.0" encoding="UTF-8" standalone="yes"?>
<Relationships xmlns="http://schemas.openxmlformats.org/package/2006/relationships"><Relationship Id="rId8" Type="http://schemas.openxmlformats.org/officeDocument/2006/relationships/image" Target="../media/image190.png"/><Relationship Id="rId3" Type="http://schemas.openxmlformats.org/officeDocument/2006/relationships/diagramLayout" Target="../diagrams/layout8.xml"/><Relationship Id="rId7" Type="http://schemas.openxmlformats.org/officeDocument/2006/relationships/image" Target="../media/image19.png"/><Relationship Id="rId2" Type="http://schemas.openxmlformats.org/officeDocument/2006/relationships/diagramData" Target="../diagrams/data8.xml"/><Relationship Id="rId1" Type="http://schemas.openxmlformats.org/officeDocument/2006/relationships/slideLayout" Target="../slideLayouts/slideLayout6.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Layout" Target="../slideLayouts/slideLayout7.xml"/><Relationship Id="rId1" Type="http://schemas.openxmlformats.org/officeDocument/2006/relationships/themeOverride" Target="../theme/themeOverride5.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9.xml"/><Relationship Id="rId7" Type="http://schemas.openxmlformats.org/officeDocument/2006/relationships/image" Target="../media/image20.png"/><Relationship Id="rId2" Type="http://schemas.openxmlformats.org/officeDocument/2006/relationships/diagramData" Target="../diagrams/data9.xml"/><Relationship Id="rId1" Type="http://schemas.openxmlformats.org/officeDocument/2006/relationships/slideLayout" Target="../slideLayouts/slideLayout6.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 Id="rId9" Type="http://schemas.openxmlformats.org/officeDocument/2006/relationships/image" Target="../media/image200.png"/></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10.xml"/><Relationship Id="rId7" Type="http://schemas.openxmlformats.org/officeDocument/2006/relationships/image" Target="../media/image21.png"/><Relationship Id="rId2" Type="http://schemas.openxmlformats.org/officeDocument/2006/relationships/diagramData" Target="../diagrams/data10.xml"/><Relationship Id="rId1" Type="http://schemas.openxmlformats.org/officeDocument/2006/relationships/slideLayout" Target="../slideLayouts/slideLayout6.xml"/><Relationship Id="rId6" Type="http://schemas.microsoft.com/office/2007/relationships/diagramDrawing" Target="../diagrams/drawing10.xml"/><Relationship Id="rId11" Type="http://schemas.openxmlformats.org/officeDocument/2006/relationships/hyperlink" Target="https://pixabay.com/en/new-icon-new-icon-sign-1497910/" TargetMode="External"/><Relationship Id="rId5" Type="http://schemas.openxmlformats.org/officeDocument/2006/relationships/diagramColors" Target="../diagrams/colors10.xml"/><Relationship Id="rId10" Type="http://schemas.openxmlformats.org/officeDocument/2006/relationships/image" Target="../media/image22.png"/><Relationship Id="rId4" Type="http://schemas.openxmlformats.org/officeDocument/2006/relationships/diagramQuickStyle" Target="../diagrams/quickStyle10.xml"/><Relationship Id="rId9" Type="http://schemas.openxmlformats.org/officeDocument/2006/relationships/image" Target="../media/image210.png"/></Relationships>
</file>

<file path=ppt/slides/_rels/slide2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Layout" Target="../slideLayouts/slideLayout7.xml"/><Relationship Id="rId1" Type="http://schemas.openxmlformats.org/officeDocument/2006/relationships/themeOverride" Target="../theme/themeOverride6.xml"/></Relationships>
</file>

<file path=ppt/slides/_rels/slide29.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diagramColors" Target="../diagrams/colors11.xml"/><Relationship Id="rId11" Type="http://schemas.openxmlformats.org/officeDocument/2006/relationships/image" Target="../media/image24.png"/><Relationship Id="rId5" Type="http://schemas.openxmlformats.org/officeDocument/2006/relationships/diagramQuickStyle" Target="../diagrams/quickStyle11.xml"/><Relationship Id="rId10" Type="http://schemas.openxmlformats.org/officeDocument/2006/relationships/image" Target="../media/image220.png"/><Relationship Id="rId4" Type="http://schemas.openxmlformats.org/officeDocument/2006/relationships/diagramLayout" Target="../diagrams/layout11.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themeOverride" Target="../theme/themeOverride7.xml"/><Relationship Id="rId4" Type="http://schemas.openxmlformats.org/officeDocument/2006/relationships/image" Target="../media/image16.png"/></Relationships>
</file>

<file path=ppt/slides/_rels/slide31.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 Id="rId9" Type="http://schemas.openxmlformats.org/officeDocument/2006/relationships/image" Target="../media/image230.png"/></Relationships>
</file>

<file path=ppt/slides/_rels/slide3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Layout" Target="../slideLayouts/slideLayout7.xml"/><Relationship Id="rId1" Type="http://schemas.openxmlformats.org/officeDocument/2006/relationships/themeOverride" Target="../theme/themeOverride8.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13.xml"/><Relationship Id="rId7" Type="http://schemas.openxmlformats.org/officeDocument/2006/relationships/image" Target="../media/image26.png"/><Relationship Id="rId2" Type="http://schemas.openxmlformats.org/officeDocument/2006/relationships/diagramData" Target="../diagrams/data13.xml"/><Relationship Id="rId1" Type="http://schemas.openxmlformats.org/officeDocument/2006/relationships/slideLayout" Target="../slideLayouts/slideLayout6.xml"/><Relationship Id="rId6" Type="http://schemas.microsoft.com/office/2007/relationships/diagramDrawing" Target="../diagrams/drawing13.xml"/><Relationship Id="rId5" Type="http://schemas.openxmlformats.org/officeDocument/2006/relationships/diagramColors" Target="../diagrams/colors13.xml"/><Relationship Id="rId10" Type="http://schemas.openxmlformats.org/officeDocument/2006/relationships/image" Target="../media/image240.png"/><Relationship Id="rId4" Type="http://schemas.openxmlformats.org/officeDocument/2006/relationships/diagramQuickStyle" Target="../diagrams/quickStyle13.xml"/><Relationship Id="rId9" Type="http://schemas.openxmlformats.org/officeDocument/2006/relationships/slide" Target="slide320.xml"/></Relationships>
</file>

<file path=ppt/slides/_rels/slide3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 Id="rId9" Type="http://schemas.openxmlformats.org/officeDocument/2006/relationships/image" Target="../media/image260.png"/></Relationships>
</file>

<file path=ppt/slides/_rels/slide3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Layout" Target="../slideLayouts/slideLayout7.xml"/><Relationship Id="rId1" Type="http://schemas.openxmlformats.org/officeDocument/2006/relationships/themeOverride" Target="../theme/themeOverride9.xml"/></Relationships>
</file>

<file path=ppt/slides/_rels/slide37.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 Id="rId9" Type="http://schemas.openxmlformats.org/officeDocument/2006/relationships/image" Target="../media/image270.pn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themeOverride" Target="../theme/themeOverride10.xml"/><Relationship Id="rId4" Type="http://schemas.openxmlformats.org/officeDocument/2006/relationships/image" Target="../media/image16.png"/></Relationships>
</file>

<file path=ppt/slides/_rels/slide39.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openxmlformats.org/officeDocument/2006/relationships/diagramColors" Target="../diagrams/colors16.xml"/><Relationship Id="rId5" Type="http://schemas.openxmlformats.org/officeDocument/2006/relationships/diagramQuickStyle" Target="../diagrams/quickStyle16.xml"/><Relationship Id="rId10" Type="http://schemas.openxmlformats.org/officeDocument/2006/relationships/image" Target="../media/image280.png"/><Relationship Id="rId4" Type="http://schemas.openxmlformats.org/officeDocument/2006/relationships/diagramLayout" Target="../diagrams/layout16.xml"/></Relationships>
</file>

<file path=ppt/slides/_rels/slide4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Layout" Target="../slideLayouts/slideLayout7.xml"/><Relationship Id="rId1" Type="http://schemas.openxmlformats.org/officeDocument/2006/relationships/themeOverride" Target="../theme/themeOverride11.xml"/></Relationships>
</file>

<file path=ppt/slides/_rels/slide41.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diagramData" Target="../diagrams/data17.xml"/><Relationship Id="rId7" Type="http://schemas.microsoft.com/office/2007/relationships/diagramDrawing" Target="../diagrams/drawing17.xml"/><Relationship Id="rId2" Type="http://schemas.openxmlformats.org/officeDocument/2006/relationships/notesSlide" Target="../notesSlides/notesSlide16.xml"/><Relationship Id="rId1" Type="http://schemas.openxmlformats.org/officeDocument/2006/relationships/slideLayout" Target="../slideLayouts/slideLayout6.xml"/><Relationship Id="rId6" Type="http://schemas.openxmlformats.org/officeDocument/2006/relationships/diagramColors" Target="../diagrams/colors17.xml"/><Relationship Id="rId5" Type="http://schemas.openxmlformats.org/officeDocument/2006/relationships/diagramQuickStyle" Target="../diagrams/quickStyle17.xml"/><Relationship Id="rId4" Type="http://schemas.openxmlformats.org/officeDocument/2006/relationships/diagramLayout" Target="../diagrams/layout17.xml"/><Relationship Id="rId9" Type="http://schemas.openxmlformats.org/officeDocument/2006/relationships/image" Target="../media/image290.png"/></Relationships>
</file>

<file path=ppt/slides/_rels/slide4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diagramData" Target="../diagrams/data18.xml"/><Relationship Id="rId7" Type="http://schemas.microsoft.com/office/2007/relationships/diagramDrawing" Target="../diagrams/drawing18.xml"/><Relationship Id="rId2" Type="http://schemas.openxmlformats.org/officeDocument/2006/relationships/notesSlide" Target="../notesSlides/notesSlide18.xml"/><Relationship Id="rId1" Type="http://schemas.openxmlformats.org/officeDocument/2006/relationships/slideLayout" Target="../slideLayouts/slideLayout6.xml"/><Relationship Id="rId6" Type="http://schemas.openxmlformats.org/officeDocument/2006/relationships/diagramColors" Target="../diagrams/colors18.xml"/><Relationship Id="rId5" Type="http://schemas.openxmlformats.org/officeDocument/2006/relationships/diagramQuickStyle" Target="../diagrams/quickStyle18.xml"/><Relationship Id="rId4" Type="http://schemas.openxmlformats.org/officeDocument/2006/relationships/diagramLayout" Target="../diagrams/layout18.xml"/><Relationship Id="rId9" Type="http://schemas.openxmlformats.org/officeDocument/2006/relationships/image" Target="../media/image300.png"/></Relationships>
</file>

<file path=ppt/slides/_rels/slide4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diagramData" Target="../diagrams/data19.xml"/><Relationship Id="rId7" Type="http://schemas.microsoft.com/office/2007/relationships/diagramDrawing" Target="../diagrams/drawing19.xml"/><Relationship Id="rId2" Type="http://schemas.openxmlformats.org/officeDocument/2006/relationships/notesSlide" Target="../notesSlides/notesSlide19.xml"/><Relationship Id="rId1" Type="http://schemas.openxmlformats.org/officeDocument/2006/relationships/slideLayout" Target="../slideLayouts/slideLayout6.xml"/><Relationship Id="rId6" Type="http://schemas.openxmlformats.org/officeDocument/2006/relationships/diagramColors" Target="../diagrams/colors19.xml"/><Relationship Id="rId5" Type="http://schemas.openxmlformats.org/officeDocument/2006/relationships/diagramQuickStyle" Target="../diagrams/quickStyle19.xml"/><Relationship Id="rId10" Type="http://schemas.openxmlformats.org/officeDocument/2006/relationships/image" Target="../media/image310.png"/><Relationship Id="rId4" Type="http://schemas.openxmlformats.org/officeDocument/2006/relationships/diagramLayout" Target="../diagrams/layout19.xml"/></Relationships>
</file>

<file path=ppt/slides/_rels/slide4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Layout" Target="../slideLayouts/slideLayout7.xml"/><Relationship Id="rId1" Type="http://schemas.openxmlformats.org/officeDocument/2006/relationships/themeOverride" Target="../theme/themeOverride12.xml"/></Relationships>
</file>

<file path=ppt/slides/_rels/slide47.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diagramData" Target="../diagrams/data20.xml"/><Relationship Id="rId7" Type="http://schemas.microsoft.com/office/2007/relationships/diagramDrawing" Target="../diagrams/drawing20.xml"/><Relationship Id="rId2" Type="http://schemas.openxmlformats.org/officeDocument/2006/relationships/notesSlide" Target="../notesSlides/notesSlide20.xml"/><Relationship Id="rId1" Type="http://schemas.openxmlformats.org/officeDocument/2006/relationships/slideLayout" Target="../slideLayouts/slideLayout6.xml"/><Relationship Id="rId6" Type="http://schemas.openxmlformats.org/officeDocument/2006/relationships/diagramColors" Target="../diagrams/colors20.xml"/><Relationship Id="rId5" Type="http://schemas.openxmlformats.org/officeDocument/2006/relationships/diagramQuickStyle" Target="../diagrams/quickStyle20.xml"/><Relationship Id="rId10" Type="http://schemas.openxmlformats.org/officeDocument/2006/relationships/image" Target="../media/image320.png"/><Relationship Id="rId4" Type="http://schemas.openxmlformats.org/officeDocument/2006/relationships/diagramLayout" Target="../diagrams/layout20.xml"/></Relationships>
</file>

<file path=ppt/slides/_rels/slide4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8" Type="http://schemas.openxmlformats.org/officeDocument/2006/relationships/image" Target="../media/image351.png"/><Relationship Id="rId3" Type="http://schemas.openxmlformats.org/officeDocument/2006/relationships/diagramLayout" Target="../diagrams/layout21.xml"/><Relationship Id="rId7" Type="http://schemas.openxmlformats.org/officeDocument/2006/relationships/image" Target="../media/image35.png"/><Relationship Id="rId2" Type="http://schemas.openxmlformats.org/officeDocument/2006/relationships/diagramData" Target="../diagrams/data21.xml"/><Relationship Id="rId1" Type="http://schemas.openxmlformats.org/officeDocument/2006/relationships/slideLayout" Target="../slideLayouts/slideLayout6.xml"/><Relationship Id="rId6" Type="http://schemas.microsoft.com/office/2007/relationships/diagramDrawing" Target="../diagrams/drawing21.xml"/><Relationship Id="rId5" Type="http://schemas.openxmlformats.org/officeDocument/2006/relationships/diagramColors" Target="../diagrams/colors21.xml"/><Relationship Id="rId10" Type="http://schemas.openxmlformats.org/officeDocument/2006/relationships/hyperlink" Target="https://pixabay.com/en/new-icon-new-icon-sign-1497910/" TargetMode="External"/><Relationship Id="rId4" Type="http://schemas.openxmlformats.org/officeDocument/2006/relationships/diagramQuickStyle" Target="../diagrams/quickStyle21.xml"/><Relationship Id="rId9" Type="http://schemas.openxmlformats.org/officeDocument/2006/relationships/image" Target="../media/image22.png"/></Relationships>
</file>

<file path=ppt/slides/_rels/slide5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slideLayout" Target="../slideLayouts/slideLayout39.xml"/><Relationship Id="rId1" Type="http://schemas.openxmlformats.org/officeDocument/2006/relationships/themeOverride" Target="../theme/themeOverride13.xml"/></Relationships>
</file>

<file path=ppt/slides/_rels/slide52.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notesSlide" Target="../notesSlides/notesSlide21.xml"/><Relationship Id="rId7" Type="http://schemas.openxmlformats.org/officeDocument/2006/relationships/image" Target="../media/image330.png"/><Relationship Id="rId2" Type="http://schemas.openxmlformats.org/officeDocument/2006/relationships/slideLayout" Target="../slideLayouts/slideLayout39.xml"/><Relationship Id="rId1" Type="http://schemas.openxmlformats.org/officeDocument/2006/relationships/themeOverride" Target="../theme/themeOverride14.xml"/><Relationship Id="rId6" Type="http://schemas.openxmlformats.org/officeDocument/2006/relationships/slide" Target="slide490.xml"/><Relationship Id="rId4" Type="http://schemas.openxmlformats.org/officeDocument/2006/relationships/image" Target="../media/image36.png"/><Relationship Id="rId9" Type="http://schemas.openxmlformats.org/officeDocument/2006/relationships/hyperlink" Target="https://pixabay.com/en/new-icon-new-icon-sign-1497910/" TargetMode="External"/></Relationships>
</file>

<file path=ppt/slides/_rels/slide5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0.xml"/></Relationships>
</file>

<file path=ppt/slides/_rels/slide54.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hyperlink" Target="https://pixabay.com/en/new-icon-new-icon-sign-1497910/" TargetMode="External"/><Relationship Id="rId2" Type="http://schemas.openxmlformats.org/officeDocument/2006/relationships/notesSlide" Target="../notesSlides/notesSlide22.xml"/><Relationship Id="rId1" Type="http://schemas.openxmlformats.org/officeDocument/2006/relationships/slideLayout" Target="../slideLayouts/slideLayout39.xml"/><Relationship Id="rId6" Type="http://schemas.openxmlformats.org/officeDocument/2006/relationships/image" Target="../media/image22.png"/><Relationship Id="rId5" Type="http://schemas.openxmlformats.org/officeDocument/2006/relationships/image" Target="../media/image340.png"/><Relationship Id="rId4" Type="http://schemas.openxmlformats.org/officeDocument/2006/relationships/slide" Target="slide510.xml"/></Relationships>
</file>

<file path=ppt/slides/_rels/slide5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0.xml"/></Relationships>
</file>

<file path=ppt/slides/_rels/slide56.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slideLayout" Target="../slideLayouts/slideLayout39.xml"/><Relationship Id="rId1" Type="http://schemas.openxmlformats.org/officeDocument/2006/relationships/themeOverride" Target="../theme/themeOverride15.xml"/><Relationship Id="rId5" Type="http://schemas.openxmlformats.org/officeDocument/2006/relationships/image" Target="../media/image350.png"/><Relationship Id="rId4" Type="http://schemas.openxmlformats.org/officeDocument/2006/relationships/slide" Target="slide530.xml"/></Relationships>
</file>

<file path=ppt/slides/_rels/slide5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0.xml"/></Relationships>
</file>

<file path=ppt/slides/_rels/slide58.xml.rels><?xml version="1.0" encoding="UTF-8" standalone="yes"?>
<Relationships xmlns="http://schemas.openxmlformats.org/package/2006/relationships"><Relationship Id="rId3" Type="http://schemas.openxmlformats.org/officeDocument/2006/relationships/diagramLayout" Target="../diagrams/layout22.xml"/><Relationship Id="rId7" Type="http://schemas.openxmlformats.org/officeDocument/2006/relationships/image" Target="../media/image3.png"/><Relationship Id="rId2" Type="http://schemas.openxmlformats.org/officeDocument/2006/relationships/diagramData" Target="../diagrams/data22.xml"/><Relationship Id="rId1" Type="http://schemas.openxmlformats.org/officeDocument/2006/relationships/slideLayout" Target="../slideLayouts/slideLayout7.xml"/><Relationship Id="rId6" Type="http://schemas.microsoft.com/office/2007/relationships/diagramDrawing" Target="../diagrams/drawing22.xml"/><Relationship Id="rId5" Type="http://schemas.openxmlformats.org/officeDocument/2006/relationships/diagramColors" Target="../diagrams/colors22.xml"/><Relationship Id="rId4" Type="http://schemas.openxmlformats.org/officeDocument/2006/relationships/diagramQuickStyle" Target="../diagrams/quickStyle22.xml"/></Relationships>
</file>

<file path=ppt/slides/_rels/slide18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0.xml"/></Relationships>
</file>

<file path=ppt/slides/_rels/slide3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6.png"/><Relationship Id="rId1" Type="http://schemas.openxmlformats.org/officeDocument/2006/relationships/slideLayout" Target="../slideLayouts/slideLayout70.xml"/></Relationships>
</file>

<file path=ppt/slides/_rels/slide49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00.xml"/></Relationships>
</file>

<file path=ppt/slides/_rels/slide51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00.xml"/></Relationships>
</file>

<file path=ppt/slides/_rels/slide53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00.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1" name="Rectangle 110">
            <a:extLst>
              <a:ext uri="{FF2B5EF4-FFF2-40B4-BE49-F238E27FC236}">
                <a16:creationId xmlns:a16="http://schemas.microsoft.com/office/drawing/2014/main" id="{FFCDD23B-75C8-427B-BD08-53C8156CD7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Image 4" descr="Barres d’échafaudage en nuances de gris">
            <a:extLst>
              <a:ext uri="{FF2B5EF4-FFF2-40B4-BE49-F238E27FC236}">
                <a16:creationId xmlns:a16="http://schemas.microsoft.com/office/drawing/2014/main" id="{4632D177-C452-96BD-F09B-D0B54BA77DB6}"/>
              </a:ext>
            </a:extLst>
          </p:cNvPr>
          <p:cNvPicPr>
            <a:picLocks noChangeAspect="1"/>
          </p:cNvPicPr>
          <p:nvPr/>
        </p:nvPicPr>
        <p:blipFill>
          <a:blip r:embed="rId2">
            <a:extLst>
              <a:ext uri="{28A0092B-C50C-407E-A947-70E740481C1C}">
                <a14:useLocalDpi xmlns:a14="http://schemas.microsoft.com/office/drawing/2010/main" val="0"/>
              </a:ext>
            </a:extLst>
          </a:blip>
          <a:srcRect t="1253" b="1253"/>
          <a:stretch/>
        </p:blipFill>
        <p:spPr>
          <a:xfrm>
            <a:off x="-1" y="190"/>
            <a:ext cx="8128855" cy="5291194"/>
          </a:xfrm>
          <a:prstGeom prst="rect">
            <a:avLst/>
          </a:prstGeom>
        </p:spPr>
      </p:pic>
      <p:sp>
        <p:nvSpPr>
          <p:cNvPr id="113" name="Rectangle 112">
            <a:extLst>
              <a:ext uri="{FF2B5EF4-FFF2-40B4-BE49-F238E27FC236}">
                <a16:creationId xmlns:a16="http://schemas.microsoft.com/office/drawing/2014/main" id="{AFFC87AC-C919-4FE5-BAC3-39509E0011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64" y="5282206"/>
            <a:ext cx="12192264" cy="1163844"/>
          </a:xfrm>
          <a:prstGeom prst="rect">
            <a:avLst/>
          </a:prstGeom>
          <a:gradFill>
            <a:gsLst>
              <a:gs pos="28000">
                <a:schemeClr val="accent1">
                  <a:lumMod val="75000"/>
                  <a:alpha val="11000"/>
                </a:schemeClr>
              </a:gs>
              <a:gs pos="100000">
                <a:srgbClr val="000000">
                  <a:alpha val="77000"/>
                </a:srgbClr>
              </a:gs>
            </a:gsLst>
            <a:lin ang="12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5" name="Rectangle 114">
            <a:extLst>
              <a:ext uri="{FF2B5EF4-FFF2-40B4-BE49-F238E27FC236}">
                <a16:creationId xmlns:a16="http://schemas.microsoft.com/office/drawing/2014/main" id="{AB5E08C4-8CDD-4623-A5B8-E998C6DEE3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5282206"/>
            <a:ext cx="12191998" cy="1586485"/>
          </a:xfrm>
          <a:prstGeom prst="rect">
            <a:avLst/>
          </a:prstGeom>
          <a:gradFill flip="none" rotWithShape="1">
            <a:gsLst>
              <a:gs pos="0">
                <a:schemeClr val="tx2">
                  <a:lumMod val="75000"/>
                  <a:shade val="30000"/>
                  <a:satMod val="115000"/>
                </a:schemeClr>
              </a:gs>
              <a:gs pos="50000">
                <a:schemeClr val="tx2">
                  <a:lumMod val="75000"/>
                  <a:shade val="67500"/>
                  <a:satMod val="115000"/>
                </a:schemeClr>
              </a:gs>
              <a:gs pos="100000">
                <a:schemeClr val="tx2">
                  <a:lumMod val="75000"/>
                  <a:shade val="100000"/>
                  <a:satMod val="1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5E076650-8170-4C9E-8526-08B8D8EA3ACD}"/>
              </a:ext>
            </a:extLst>
          </p:cNvPr>
          <p:cNvSpPr>
            <a:spLocks noGrp="1"/>
          </p:cNvSpPr>
          <p:nvPr>
            <p:ph type="title"/>
          </p:nvPr>
        </p:nvSpPr>
        <p:spPr>
          <a:xfrm>
            <a:off x="699715" y="5635366"/>
            <a:ext cx="7091299" cy="898581"/>
          </a:xfrm>
        </p:spPr>
        <p:txBody>
          <a:bodyPr vert="horz" lIns="91440" tIns="45720" rIns="91440" bIns="45720" rtlCol="0" anchor="ctr">
            <a:normAutofit/>
          </a:bodyPr>
          <a:lstStyle/>
          <a:p>
            <a:r>
              <a:rPr lang="en-US" sz="4000" b="1" dirty="0">
                <a:solidFill>
                  <a:srgbClr val="FFFFFF"/>
                </a:solidFill>
              </a:rPr>
              <a:t>Diagnostic </a:t>
            </a:r>
            <a:r>
              <a:rPr lang="en-US" sz="4000" b="1" kern="1200" dirty="0" err="1">
                <a:solidFill>
                  <a:srgbClr val="FFFFFF"/>
                </a:solidFill>
                <a:latin typeface="+mj-lt"/>
                <a:ea typeface="+mj-ea"/>
                <a:cs typeface="+mj-cs"/>
              </a:rPr>
              <a:t>Secteur</a:t>
            </a:r>
            <a:r>
              <a:rPr lang="en-US" sz="4000" b="1" kern="1200" dirty="0">
                <a:solidFill>
                  <a:srgbClr val="FFFFFF"/>
                </a:solidFill>
                <a:latin typeface="+mj-lt"/>
                <a:ea typeface="+mj-ea"/>
                <a:cs typeface="+mj-cs"/>
              </a:rPr>
              <a:t> Construction</a:t>
            </a:r>
          </a:p>
        </p:txBody>
      </p:sp>
      <p:sp>
        <p:nvSpPr>
          <p:cNvPr id="117" name="Rectangle 116">
            <a:extLst>
              <a:ext uri="{FF2B5EF4-FFF2-40B4-BE49-F238E27FC236}">
                <a16:creationId xmlns:a16="http://schemas.microsoft.com/office/drawing/2014/main" id="{15F33878-D502-4FFA-8ACE-F2AECDB2A23F}"/>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0800000" flipH="1">
            <a:off x="8128857" y="5282206"/>
            <a:ext cx="4063143" cy="1576412"/>
          </a:xfrm>
          <a:prstGeom prst="rect">
            <a:avLst/>
          </a:prstGeom>
          <a:gradFill flip="none" rotWithShape="1">
            <a:gsLst>
              <a:gs pos="0">
                <a:schemeClr val="tx2">
                  <a:lumMod val="75000"/>
                  <a:shade val="30000"/>
                  <a:satMod val="115000"/>
                </a:schemeClr>
              </a:gs>
              <a:gs pos="50000">
                <a:schemeClr val="tx2">
                  <a:lumMod val="75000"/>
                  <a:shade val="67500"/>
                  <a:satMod val="115000"/>
                </a:schemeClr>
              </a:gs>
              <a:gs pos="100000">
                <a:schemeClr val="tx2">
                  <a:lumMod val="75000"/>
                  <a:shade val="100000"/>
                  <a:satMod val="115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Espace réservé du texte 2">
            <a:extLst>
              <a:ext uri="{FF2B5EF4-FFF2-40B4-BE49-F238E27FC236}">
                <a16:creationId xmlns:a16="http://schemas.microsoft.com/office/drawing/2014/main" id="{9509DF2D-DE75-499F-A512-076D9D44EA4D}"/>
              </a:ext>
            </a:extLst>
          </p:cNvPr>
          <p:cNvSpPr>
            <a:spLocks noGrp="1"/>
          </p:cNvSpPr>
          <p:nvPr>
            <p:ph type="body" idx="1"/>
          </p:nvPr>
        </p:nvSpPr>
        <p:spPr>
          <a:xfrm>
            <a:off x="8571507" y="5669430"/>
            <a:ext cx="3291839" cy="830453"/>
          </a:xfrm>
        </p:spPr>
        <p:txBody>
          <a:bodyPr vert="horz" lIns="91440" tIns="45720" rIns="91440" bIns="45720" rtlCol="0" anchor="ctr">
            <a:normAutofit/>
          </a:bodyPr>
          <a:lstStyle/>
          <a:p>
            <a:r>
              <a:rPr lang="en-US" sz="2000" b="1" kern="1200" err="1">
                <a:solidFill>
                  <a:srgbClr val="FFFFFF"/>
                </a:solidFill>
                <a:latin typeface="+mn-lt"/>
                <a:ea typeface="+mn-ea"/>
                <a:cs typeface="+mn-cs"/>
              </a:rPr>
              <a:t>Septembre</a:t>
            </a:r>
            <a:r>
              <a:rPr lang="en-US" sz="2000" b="1" kern="1200">
                <a:solidFill>
                  <a:srgbClr val="FFFFFF"/>
                </a:solidFill>
                <a:latin typeface="+mn-lt"/>
                <a:ea typeface="+mn-ea"/>
                <a:cs typeface="+mn-cs"/>
              </a:rPr>
              <a:t> 2023</a:t>
            </a:r>
          </a:p>
        </p:txBody>
      </p:sp>
      <p:pic>
        <p:nvPicPr>
          <p:cNvPr id="7" name="Image 6" descr="Une image contenant texte, Police, graphisme, Graphique&#10;&#10;Description générée automatiquement">
            <a:extLst>
              <a:ext uri="{FF2B5EF4-FFF2-40B4-BE49-F238E27FC236}">
                <a16:creationId xmlns:a16="http://schemas.microsoft.com/office/drawing/2014/main" id="{4BCA26EE-0275-637A-6D61-4ADAA4C23DE3}"/>
              </a:ext>
            </a:extLst>
          </p:cNvPr>
          <p:cNvPicPr>
            <a:picLocks noChangeAspect="1"/>
          </p:cNvPicPr>
          <p:nvPr/>
        </p:nvPicPr>
        <p:blipFill rotWithShape="1">
          <a:blip r:embed="rId3">
            <a:extLst>
              <a:ext uri="{28A0092B-C50C-407E-A947-70E740481C1C}">
                <a14:useLocalDpi xmlns:a14="http://schemas.microsoft.com/office/drawing/2010/main" val="0"/>
              </a:ext>
            </a:extLst>
          </a:blip>
          <a:srcRect l="4521" r="2960" b="-3"/>
          <a:stretch/>
        </p:blipFill>
        <p:spPr>
          <a:xfrm>
            <a:off x="8128856" y="1"/>
            <a:ext cx="4063143" cy="5291384"/>
          </a:xfrm>
          <a:prstGeom prst="rect">
            <a:avLst/>
          </a:prstGeom>
        </p:spPr>
      </p:pic>
    </p:spTree>
    <p:extLst>
      <p:ext uri="{BB962C8B-B14F-4D97-AF65-F5344CB8AC3E}">
        <p14:creationId xmlns:p14="http://schemas.microsoft.com/office/powerpoint/2010/main" val="904602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F0087D53-9295-4463-AAE4-D5C626046E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5E076650-8170-4C9E-8526-08B8D8EA3ACD}"/>
              </a:ext>
            </a:extLst>
          </p:cNvPr>
          <p:cNvSpPr>
            <a:spLocks noGrp="1"/>
          </p:cNvSpPr>
          <p:nvPr>
            <p:ph type="title"/>
          </p:nvPr>
        </p:nvSpPr>
        <p:spPr>
          <a:xfrm>
            <a:off x="638881" y="3988165"/>
            <a:ext cx="10909640" cy="1420802"/>
          </a:xfrm>
        </p:spPr>
        <p:txBody>
          <a:bodyPr vert="horz" lIns="91440" tIns="45720" rIns="91440" bIns="45720" rtlCol="0" anchor="ctr">
            <a:noAutofit/>
          </a:bodyPr>
          <a:lstStyle/>
          <a:p>
            <a:pPr algn="ctr"/>
            <a:br>
              <a:rPr lang="en-US" sz="4000" b="1" dirty="0">
                <a:solidFill>
                  <a:srgbClr val="000000"/>
                </a:solidFill>
              </a:rPr>
            </a:br>
            <a:r>
              <a:rPr lang="en-US" sz="4000" b="1" dirty="0" err="1">
                <a:solidFill>
                  <a:srgbClr val="000000"/>
                </a:solidFill>
              </a:rPr>
              <a:t>Thématiques</a:t>
            </a:r>
            <a:r>
              <a:rPr lang="en-US" sz="4000" b="1" dirty="0">
                <a:solidFill>
                  <a:srgbClr val="000000"/>
                </a:solidFill>
              </a:rPr>
              <a:t> communes - Métiers </a:t>
            </a:r>
            <a:r>
              <a:rPr lang="en-US" sz="4000" b="1" dirty="0" err="1">
                <a:solidFill>
                  <a:srgbClr val="000000"/>
                </a:solidFill>
              </a:rPr>
              <a:t>Prioritaires</a:t>
            </a:r>
            <a:r>
              <a:rPr lang="en-US" sz="4000" b="1" dirty="0">
                <a:solidFill>
                  <a:srgbClr val="000000"/>
                </a:solidFill>
              </a:rPr>
              <a:t> </a:t>
            </a:r>
            <a:br>
              <a:rPr lang="en-US" sz="4000" b="1" dirty="0">
                <a:solidFill>
                  <a:srgbClr val="000000"/>
                </a:solidFill>
              </a:rPr>
            </a:br>
            <a:r>
              <a:rPr lang="en-US" sz="4000" b="1" dirty="0">
                <a:solidFill>
                  <a:srgbClr val="000000"/>
                </a:solidFill>
              </a:rPr>
              <a:t>IBEFE Hainaut-Centre</a:t>
            </a:r>
            <a:endParaRPr lang="en-US" sz="4000" b="1" dirty="0"/>
          </a:p>
        </p:txBody>
      </p:sp>
      <p:sp>
        <p:nvSpPr>
          <p:cNvPr id="3" name="Espace réservé du texte 2">
            <a:extLst>
              <a:ext uri="{FF2B5EF4-FFF2-40B4-BE49-F238E27FC236}">
                <a16:creationId xmlns:a16="http://schemas.microsoft.com/office/drawing/2014/main" id="{9509DF2D-DE75-499F-A512-076D9D44EA4D}"/>
              </a:ext>
            </a:extLst>
          </p:cNvPr>
          <p:cNvSpPr>
            <a:spLocks noGrp="1"/>
          </p:cNvSpPr>
          <p:nvPr>
            <p:ph type="body" idx="1"/>
          </p:nvPr>
        </p:nvSpPr>
        <p:spPr>
          <a:xfrm>
            <a:off x="638881" y="5647503"/>
            <a:ext cx="10909643" cy="552659"/>
          </a:xfrm>
        </p:spPr>
        <p:txBody>
          <a:bodyPr vert="horz" lIns="91440" tIns="45720" rIns="91440" bIns="45720" rtlCol="0" anchor="ctr">
            <a:normAutofit/>
          </a:bodyPr>
          <a:lstStyle/>
          <a:p>
            <a:pPr algn="ctr"/>
            <a:r>
              <a:rPr lang="en-US" b="1">
                <a:solidFill>
                  <a:schemeClr val="tx1"/>
                </a:solidFill>
              </a:rPr>
              <a:t>Construction</a:t>
            </a:r>
          </a:p>
        </p:txBody>
      </p:sp>
      <p:pic>
        <p:nvPicPr>
          <p:cNvPr id="20" name="Image 19">
            <a:extLst>
              <a:ext uri="{FF2B5EF4-FFF2-40B4-BE49-F238E27FC236}">
                <a16:creationId xmlns:a16="http://schemas.microsoft.com/office/drawing/2014/main" id="{E7E0702A-183E-40BA-8BCF-35F24CB12B60}"/>
              </a:ext>
            </a:extLst>
          </p:cNvPr>
          <p:cNvPicPr>
            <a:picLocks noChangeAspect="1"/>
          </p:cNvPicPr>
          <p:nvPr/>
        </p:nvPicPr>
        <p:blipFill rotWithShape="1">
          <a:blip r:embed="rId2"/>
          <a:srcRect t="12867" b="46493"/>
          <a:stretch/>
        </p:blipFill>
        <p:spPr>
          <a:xfrm>
            <a:off x="320040" y="915743"/>
            <a:ext cx="5614416" cy="2703937"/>
          </a:xfrm>
          <a:prstGeom prst="rect">
            <a:avLst/>
          </a:prstGeom>
        </p:spPr>
      </p:pic>
      <p:pic>
        <p:nvPicPr>
          <p:cNvPr id="5" name="Image 4" descr="Barres d’échafaudage en nuances de gris">
            <a:extLst>
              <a:ext uri="{FF2B5EF4-FFF2-40B4-BE49-F238E27FC236}">
                <a16:creationId xmlns:a16="http://schemas.microsoft.com/office/drawing/2014/main" id="{4632D177-C452-96BD-F09B-D0B54BA77DB6}"/>
              </a:ext>
            </a:extLst>
          </p:cNvPr>
          <p:cNvPicPr>
            <a:picLocks noChangeAspect="1"/>
          </p:cNvPicPr>
          <p:nvPr/>
        </p:nvPicPr>
        <p:blipFill>
          <a:blip r:embed="rId3">
            <a:extLst>
              <a:ext uri="{28A0092B-C50C-407E-A947-70E740481C1C}">
                <a14:useLocalDpi xmlns:a14="http://schemas.microsoft.com/office/drawing/2010/main" val="0"/>
              </a:ext>
            </a:extLst>
          </a:blip>
          <a:srcRect t="18879" b="18879"/>
          <a:stretch/>
        </p:blipFill>
        <p:spPr>
          <a:xfrm>
            <a:off x="6254496" y="1101134"/>
            <a:ext cx="5614416" cy="2333155"/>
          </a:xfrm>
          <a:prstGeom prst="rect">
            <a:avLst/>
          </a:prstGeom>
        </p:spPr>
      </p:pic>
      <p:sp>
        <p:nvSpPr>
          <p:cNvPr id="27" name="sketch line">
            <a:extLst>
              <a:ext uri="{FF2B5EF4-FFF2-40B4-BE49-F238E27FC236}">
                <a16:creationId xmlns:a16="http://schemas.microsoft.com/office/drawing/2014/main" id="{D6A9C53F-5F90-40A5-8C85-5412D39C8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50080" y="5594358"/>
            <a:ext cx="3291840" cy="18288"/>
          </a:xfrm>
          <a:custGeom>
            <a:avLst/>
            <a:gdLst>
              <a:gd name="connsiteX0" fmla="*/ 0 w 3291840"/>
              <a:gd name="connsiteY0" fmla="*/ 0 h 18288"/>
              <a:gd name="connsiteX1" fmla="*/ 658368 w 3291840"/>
              <a:gd name="connsiteY1" fmla="*/ 0 h 18288"/>
              <a:gd name="connsiteX2" fmla="*/ 1283818 w 3291840"/>
              <a:gd name="connsiteY2" fmla="*/ 0 h 18288"/>
              <a:gd name="connsiteX3" fmla="*/ 1909267 w 3291840"/>
              <a:gd name="connsiteY3" fmla="*/ 0 h 18288"/>
              <a:gd name="connsiteX4" fmla="*/ 2633472 w 3291840"/>
              <a:gd name="connsiteY4" fmla="*/ 0 h 18288"/>
              <a:gd name="connsiteX5" fmla="*/ 3291840 w 3291840"/>
              <a:gd name="connsiteY5" fmla="*/ 0 h 18288"/>
              <a:gd name="connsiteX6" fmla="*/ 3291840 w 3291840"/>
              <a:gd name="connsiteY6" fmla="*/ 18288 h 18288"/>
              <a:gd name="connsiteX7" fmla="*/ 2633472 w 3291840"/>
              <a:gd name="connsiteY7" fmla="*/ 18288 h 18288"/>
              <a:gd name="connsiteX8" fmla="*/ 2073859 w 3291840"/>
              <a:gd name="connsiteY8" fmla="*/ 18288 h 18288"/>
              <a:gd name="connsiteX9" fmla="*/ 1448410 w 3291840"/>
              <a:gd name="connsiteY9" fmla="*/ 18288 h 18288"/>
              <a:gd name="connsiteX10" fmla="*/ 822960 w 3291840"/>
              <a:gd name="connsiteY10" fmla="*/ 18288 h 18288"/>
              <a:gd name="connsiteX11" fmla="*/ 0 w 3291840"/>
              <a:gd name="connsiteY11" fmla="*/ 18288 h 18288"/>
              <a:gd name="connsiteX12" fmla="*/ 0 w 329184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91840" h="18288" fill="none" extrusionOk="0">
                <a:moveTo>
                  <a:pt x="0" y="0"/>
                </a:moveTo>
                <a:cubicBezTo>
                  <a:pt x="173077" y="-20031"/>
                  <a:pt x="443104" y="6424"/>
                  <a:pt x="658368" y="0"/>
                </a:cubicBezTo>
                <a:cubicBezTo>
                  <a:pt x="873632" y="-6424"/>
                  <a:pt x="1034028" y="11764"/>
                  <a:pt x="1283818" y="0"/>
                </a:cubicBezTo>
                <a:cubicBezTo>
                  <a:pt x="1533608" y="-11764"/>
                  <a:pt x="1691227" y="-30112"/>
                  <a:pt x="1909267" y="0"/>
                </a:cubicBezTo>
                <a:cubicBezTo>
                  <a:pt x="2127307" y="30112"/>
                  <a:pt x="2272465" y="-18735"/>
                  <a:pt x="2633472" y="0"/>
                </a:cubicBezTo>
                <a:cubicBezTo>
                  <a:pt x="2994479" y="18735"/>
                  <a:pt x="3023324" y="-32030"/>
                  <a:pt x="3291840" y="0"/>
                </a:cubicBezTo>
                <a:cubicBezTo>
                  <a:pt x="3291406" y="7551"/>
                  <a:pt x="3291373" y="9822"/>
                  <a:pt x="3291840" y="18288"/>
                </a:cubicBezTo>
                <a:cubicBezTo>
                  <a:pt x="3048445" y="38989"/>
                  <a:pt x="2846548" y="-14400"/>
                  <a:pt x="2633472" y="18288"/>
                </a:cubicBezTo>
                <a:cubicBezTo>
                  <a:pt x="2420396" y="50976"/>
                  <a:pt x="2304099" y="6336"/>
                  <a:pt x="2073859" y="18288"/>
                </a:cubicBezTo>
                <a:cubicBezTo>
                  <a:pt x="1843619" y="30240"/>
                  <a:pt x="1706926" y="10778"/>
                  <a:pt x="1448410" y="18288"/>
                </a:cubicBezTo>
                <a:cubicBezTo>
                  <a:pt x="1189894" y="25798"/>
                  <a:pt x="1002278" y="8992"/>
                  <a:pt x="822960" y="18288"/>
                </a:cubicBezTo>
                <a:cubicBezTo>
                  <a:pt x="643642" y="27585"/>
                  <a:pt x="307039" y="38051"/>
                  <a:pt x="0" y="18288"/>
                </a:cubicBezTo>
                <a:cubicBezTo>
                  <a:pt x="60" y="11696"/>
                  <a:pt x="66" y="3758"/>
                  <a:pt x="0" y="0"/>
                </a:cubicBezTo>
                <a:close/>
              </a:path>
              <a:path w="3291840" h="18288" stroke="0" extrusionOk="0">
                <a:moveTo>
                  <a:pt x="0" y="0"/>
                </a:moveTo>
                <a:cubicBezTo>
                  <a:pt x="195850" y="28018"/>
                  <a:pt x="434891" y="17390"/>
                  <a:pt x="592531" y="0"/>
                </a:cubicBezTo>
                <a:cubicBezTo>
                  <a:pt x="750171" y="-17390"/>
                  <a:pt x="1018709" y="32200"/>
                  <a:pt x="1316736" y="0"/>
                </a:cubicBezTo>
                <a:cubicBezTo>
                  <a:pt x="1614763" y="-32200"/>
                  <a:pt x="1696480" y="-11367"/>
                  <a:pt x="1876349" y="0"/>
                </a:cubicBezTo>
                <a:cubicBezTo>
                  <a:pt x="2056218" y="11367"/>
                  <a:pt x="2193364" y="13433"/>
                  <a:pt x="2435962" y="0"/>
                </a:cubicBezTo>
                <a:cubicBezTo>
                  <a:pt x="2678560" y="-13433"/>
                  <a:pt x="3010901" y="-42367"/>
                  <a:pt x="3291840" y="0"/>
                </a:cubicBezTo>
                <a:cubicBezTo>
                  <a:pt x="3291758" y="4406"/>
                  <a:pt x="3291751" y="9982"/>
                  <a:pt x="3291840" y="18288"/>
                </a:cubicBezTo>
                <a:cubicBezTo>
                  <a:pt x="3108993" y="14228"/>
                  <a:pt x="2952658" y="46900"/>
                  <a:pt x="2666390" y="18288"/>
                </a:cubicBezTo>
                <a:cubicBezTo>
                  <a:pt x="2380122" y="-10324"/>
                  <a:pt x="2263855" y="41055"/>
                  <a:pt x="2040941" y="18288"/>
                </a:cubicBezTo>
                <a:cubicBezTo>
                  <a:pt x="1818027" y="-4479"/>
                  <a:pt x="1675097" y="6509"/>
                  <a:pt x="1415491" y="18288"/>
                </a:cubicBezTo>
                <a:cubicBezTo>
                  <a:pt x="1155885" y="30068"/>
                  <a:pt x="852976" y="36210"/>
                  <a:pt x="691286" y="18288"/>
                </a:cubicBezTo>
                <a:cubicBezTo>
                  <a:pt x="529596" y="366"/>
                  <a:pt x="187183" y="13912"/>
                  <a:pt x="0" y="18288"/>
                </a:cubicBezTo>
                <a:cubicBezTo>
                  <a:pt x="189" y="14288"/>
                  <a:pt x="-703" y="3747"/>
                  <a:pt x="0" y="0"/>
                </a:cubicBezTo>
                <a:close/>
              </a:path>
            </a:pathLst>
          </a:custGeom>
          <a:solidFill>
            <a:schemeClr val="accent2">
              <a:lumMod val="50000"/>
            </a:schemeClr>
          </a:solidFill>
          <a:ln w="41275"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548005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89A320C9-9735-4D13-8279-C1C6748413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6" name="Rectangle 35">
            <a:extLst>
              <a:ext uri="{FF2B5EF4-FFF2-40B4-BE49-F238E27FC236}">
                <a16:creationId xmlns:a16="http://schemas.microsoft.com/office/drawing/2014/main" id="{92544CF4-9B52-4A7B-A4B3-88C72729B7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7126"/>
            <a:ext cx="11167447" cy="2018806"/>
          </a:xfrm>
          <a:prstGeom prst="rect">
            <a:avLst/>
          </a:prstGeom>
          <a:ln w="9525">
            <a:solidFill>
              <a:srgbClr val="DEDEDE"/>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38" name="Rectangle 37">
            <a:extLst>
              <a:ext uri="{FF2B5EF4-FFF2-40B4-BE49-F238E27FC236}">
                <a16:creationId xmlns:a16="http://schemas.microsoft.com/office/drawing/2014/main" id="{E75862C5-5C00-4421-BC7B-9B7B86DBC8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23662F4B-C18E-1EF2-BF55-24BA65412491}"/>
              </a:ext>
            </a:extLst>
          </p:cNvPr>
          <p:cNvSpPr>
            <a:spLocks noGrp="1"/>
          </p:cNvSpPr>
          <p:nvPr>
            <p:ph type="title"/>
          </p:nvPr>
        </p:nvSpPr>
        <p:spPr>
          <a:xfrm>
            <a:off x="1115568" y="548640"/>
            <a:ext cx="10168128" cy="1179576"/>
          </a:xfrm>
        </p:spPr>
        <p:txBody>
          <a:bodyPr vert="horz" lIns="91440" tIns="45720" rIns="91440" bIns="45720" rtlCol="0" anchor="ctr">
            <a:normAutofit/>
          </a:bodyPr>
          <a:lstStyle/>
          <a:p>
            <a:r>
              <a:rPr lang="en-US" sz="4000" kern="1200">
                <a:solidFill>
                  <a:schemeClr val="tx1"/>
                </a:solidFill>
                <a:latin typeface="+mj-lt"/>
                <a:ea typeface="+mj-ea"/>
                <a:cs typeface="+mj-cs"/>
              </a:rPr>
              <a:t>Identifications des thématiques communes</a:t>
            </a:r>
          </a:p>
        </p:txBody>
      </p:sp>
      <p:sp>
        <p:nvSpPr>
          <p:cNvPr id="40" name="Rectangle 39">
            <a:extLst>
              <a:ext uri="{FF2B5EF4-FFF2-40B4-BE49-F238E27FC236}">
                <a16:creationId xmlns:a16="http://schemas.microsoft.com/office/drawing/2014/main" id="{089440EF-9BE9-4AE9-8C28-00B02296CDB6}"/>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graphicFrame>
        <p:nvGraphicFramePr>
          <p:cNvPr id="30" name="ZoneTexte 3">
            <a:extLst>
              <a:ext uri="{FF2B5EF4-FFF2-40B4-BE49-F238E27FC236}">
                <a16:creationId xmlns:a16="http://schemas.microsoft.com/office/drawing/2014/main" id="{66D506B9-A795-862A-D6E7-2104857BABC3}"/>
              </a:ext>
            </a:extLst>
          </p:cNvPr>
          <p:cNvGraphicFramePr/>
          <p:nvPr>
            <p:extLst>
              <p:ext uri="{D42A27DB-BD31-4B8C-83A1-F6EECF244321}">
                <p14:modId xmlns:p14="http://schemas.microsoft.com/office/powerpoint/2010/main" val="166715762"/>
              </p:ext>
            </p:extLst>
          </p:nvPr>
        </p:nvGraphicFramePr>
        <p:xfrm>
          <a:off x="1115568" y="2269730"/>
          <a:ext cx="10168128" cy="399391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529344507"/>
      </p:ext>
    </p:extLst>
  </p:cSld>
  <p:clrMapOvr>
    <a:masterClrMapping/>
  </p:clrMapOvr>
  <p:transition spd="slow">
    <p:cover/>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89A320C9-9735-4D13-8279-C1C67484139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6" name="Rectangle 35">
            <a:extLst>
              <a:ext uri="{FF2B5EF4-FFF2-40B4-BE49-F238E27FC236}">
                <a16:creationId xmlns:a16="http://schemas.microsoft.com/office/drawing/2014/main" id="{92544CF4-9B52-4A7B-A4B3-88C72729B7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8209" y="7126"/>
            <a:ext cx="11167447" cy="2018806"/>
          </a:xfrm>
          <a:prstGeom prst="rect">
            <a:avLst/>
          </a:prstGeom>
          <a:ln w="9525">
            <a:solidFill>
              <a:srgbClr val="DEDEDE"/>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38" name="Rectangle 37">
            <a:extLst>
              <a:ext uri="{FF2B5EF4-FFF2-40B4-BE49-F238E27FC236}">
                <a16:creationId xmlns:a16="http://schemas.microsoft.com/office/drawing/2014/main" id="{E75862C5-5C00-4421-BC7B-9B7B86DBC8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6928" y="0"/>
            <a:ext cx="11155680" cy="201168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23662F4B-C18E-1EF2-BF55-24BA65412491}"/>
              </a:ext>
            </a:extLst>
          </p:cNvPr>
          <p:cNvSpPr>
            <a:spLocks noGrp="1"/>
          </p:cNvSpPr>
          <p:nvPr>
            <p:ph type="title"/>
          </p:nvPr>
        </p:nvSpPr>
        <p:spPr>
          <a:xfrm>
            <a:off x="1115568" y="548640"/>
            <a:ext cx="10168128" cy="1179576"/>
          </a:xfrm>
        </p:spPr>
        <p:txBody>
          <a:bodyPr vert="horz" lIns="91440" tIns="45720" rIns="91440" bIns="45720" rtlCol="0" anchor="ctr">
            <a:normAutofit/>
          </a:bodyPr>
          <a:lstStyle/>
          <a:p>
            <a:r>
              <a:rPr lang="en-US" sz="4000" kern="1200">
                <a:solidFill>
                  <a:schemeClr val="tx1"/>
                </a:solidFill>
                <a:latin typeface="+mj-lt"/>
                <a:ea typeface="+mj-ea"/>
                <a:cs typeface="+mj-cs"/>
              </a:rPr>
              <a:t>Identifications des thématiques communes</a:t>
            </a:r>
          </a:p>
        </p:txBody>
      </p:sp>
      <p:sp>
        <p:nvSpPr>
          <p:cNvPr id="40" name="Rectangle 39">
            <a:extLst>
              <a:ext uri="{FF2B5EF4-FFF2-40B4-BE49-F238E27FC236}">
                <a16:creationId xmlns:a16="http://schemas.microsoft.com/office/drawing/2014/main" id="{089440EF-9BE9-4AE9-8C28-00B02296CDB6}"/>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498834" y="75895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ZoneTexte 2">
            <a:extLst>
              <a:ext uri="{FF2B5EF4-FFF2-40B4-BE49-F238E27FC236}">
                <a16:creationId xmlns:a16="http://schemas.microsoft.com/office/drawing/2014/main" id="{E72F10F1-D555-BE32-0D7D-29E6089447BC}"/>
              </a:ext>
            </a:extLst>
          </p:cNvPr>
          <p:cNvSpPr txBox="1"/>
          <p:nvPr/>
        </p:nvSpPr>
        <p:spPr>
          <a:xfrm>
            <a:off x="1995948" y="2388956"/>
            <a:ext cx="8091948" cy="1634490"/>
          </a:xfrm>
          <a:prstGeom prst="round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r>
              <a:rPr kumimoji="0" lang="fr-BE" b="1" i="0" u="none" strike="noStrike" kern="1200" cap="none" spc="0" normalizeH="0" baseline="0" noProof="0">
                <a:ln>
                  <a:noFill/>
                </a:ln>
                <a:solidFill>
                  <a:srgbClr val="63A7DA"/>
                </a:solidFill>
                <a:effectLst/>
                <a:uLnTx/>
                <a:uFillTx/>
                <a:latin typeface="Calibri" panose="020F0502020204030204" pitchFamily="34" charset="0"/>
                <a:ea typeface="Calibri" panose="020F0502020204030204" pitchFamily="34" charset="0"/>
                <a:cs typeface="Times New Roman" panose="02020603050405020304" pitchFamily="18" charset="0"/>
              </a:rPr>
              <a:t>Les Métiers Prioritaires « Création » : </a:t>
            </a:r>
            <a:r>
              <a:rPr kumimoji="0" lang="fr-BE"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L’IBEFE formule une « recommandation de création » lorsque l’offre actuelle d’enseignement et/ou de formation est estimée insuffisante ou mal répartie géographiquement pour couvrir les besoins socio-économiques du territoire ou que les parcours de formation sont estimés incomplets.</a:t>
            </a:r>
          </a:p>
        </p:txBody>
      </p:sp>
      <p:sp>
        <p:nvSpPr>
          <p:cNvPr id="5" name="ZoneTexte 4">
            <a:extLst>
              <a:ext uri="{FF2B5EF4-FFF2-40B4-BE49-F238E27FC236}">
                <a16:creationId xmlns:a16="http://schemas.microsoft.com/office/drawing/2014/main" id="{DB15E8BA-376B-6CAE-023B-21CAF9F3B5AF}"/>
              </a:ext>
            </a:extLst>
          </p:cNvPr>
          <p:cNvSpPr txBox="1"/>
          <p:nvPr/>
        </p:nvSpPr>
        <p:spPr>
          <a:xfrm>
            <a:off x="1995948" y="4409129"/>
            <a:ext cx="8163115" cy="1727069"/>
          </a:xfrm>
          <a:prstGeom prst="round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marR="0" lvl="0" defTabSz="914400" rtl="0" eaLnBrk="1" fontAlgn="auto" latinLnBrk="0" hangingPunct="1">
              <a:lnSpc>
                <a:spcPct val="107000"/>
              </a:lnSpc>
              <a:spcBef>
                <a:spcPts val="0"/>
              </a:spcBef>
              <a:spcAft>
                <a:spcPts val="600"/>
              </a:spcAft>
              <a:buClrTx/>
              <a:buSzTx/>
              <a:tabLst/>
              <a:defRPr/>
            </a:pPr>
            <a:r>
              <a:rPr kumimoji="0" lang="fr-BE" sz="1800" b="1" i="0" u="none" strike="noStrike" kern="1200" cap="none" spc="0" normalizeH="0" baseline="0" noProof="0">
                <a:ln>
                  <a:noFill/>
                </a:ln>
                <a:solidFill>
                  <a:srgbClr val="63A7DA"/>
                </a:solidFill>
                <a:effectLst/>
                <a:uLnTx/>
                <a:uFillTx/>
                <a:latin typeface="Calibri" panose="020F0502020204030204" pitchFamily="34" charset="0"/>
                <a:ea typeface="Calibri" panose="020F0502020204030204" pitchFamily="34" charset="0"/>
                <a:cs typeface="Times New Roman" panose="02020603050405020304" pitchFamily="18" charset="0"/>
              </a:rPr>
              <a:t>Les Métiers Prioritaires «Maintien» </a:t>
            </a:r>
            <a:r>
              <a:rPr kumimoji="0" lang="fr-BE" sz="1400" b="1" i="0" u="none" strike="noStrike" kern="1200" cap="none" spc="0" normalizeH="0" baseline="0" noProof="0">
                <a:ln>
                  <a:noFill/>
                </a:ln>
                <a:solidFill>
                  <a:srgbClr val="63A7DA"/>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fr-BE"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L’IBEFE formule une « recommandation de maintien » lorsque l’offre d’enseignement et/ou de formation existante est suffisante et nécessaire pour assurer la continuité des parcours de formation, l’équilibre géographique de l’offre et pour couvrir les besoins socio-économiques identifiés dans le bassin. </a:t>
            </a:r>
          </a:p>
        </p:txBody>
      </p:sp>
    </p:spTree>
    <p:extLst>
      <p:ext uri="{BB962C8B-B14F-4D97-AF65-F5344CB8AC3E}">
        <p14:creationId xmlns:p14="http://schemas.microsoft.com/office/powerpoint/2010/main" val="1735117116"/>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3"/>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xit" presetSubtype="0" fill="hold" grpId="1" nodeType="withEffect">
                                  <p:stCondLst>
                                    <p:cond delay="0"/>
                                  </p:stCondLst>
                                  <p:childTnLst>
                                    <p:set>
                                      <p:cBhvr>
                                        <p:cTn id="16" dur="1" fill="hold">
                                          <p:stCondLst>
                                            <p:cond delay="0"/>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5" grpId="0" animBg="1"/>
      <p:bldP spid="5" grpId="1" animBg="1"/>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lumMod val="20000"/>
                  <a:lumOff val="80000"/>
                </a:schemeClr>
              </a:solidFill>
            </a:endParaRPr>
          </a:p>
        </p:txBody>
      </p:sp>
      <p:sp>
        <p:nvSpPr>
          <p:cNvPr id="5" name="Titre 1">
            <a:extLst>
              <a:ext uri="{FF2B5EF4-FFF2-40B4-BE49-F238E27FC236}">
                <a16:creationId xmlns:a16="http://schemas.microsoft.com/office/drawing/2014/main" id="{71C7FECC-6348-4920-B06B-19A0167EB7A4}"/>
              </a:ext>
            </a:extLst>
          </p:cNvPr>
          <p:cNvSpPr>
            <a:spLocks noGrp="1"/>
          </p:cNvSpPr>
          <p:nvPr>
            <p:ph type="title"/>
          </p:nvPr>
        </p:nvSpPr>
        <p:spPr>
          <a:xfrm>
            <a:off x="1225292" y="1450655"/>
            <a:ext cx="3932030" cy="3956690"/>
          </a:xfrm>
        </p:spPr>
        <p:txBody>
          <a:bodyPr vert="horz" lIns="91440" tIns="45720" rIns="91440" bIns="45720" rtlCol="0" anchor="ctr">
            <a:normAutofit/>
          </a:bodyPr>
          <a:lstStyle/>
          <a:p>
            <a:r>
              <a:rPr lang="en-US" sz="3200" b="1" dirty="0"/>
              <a:t>16 métiers </a:t>
            </a:r>
            <a:r>
              <a:rPr lang="en-US" sz="3200" b="1" dirty="0" err="1"/>
              <a:t>prioritaires</a:t>
            </a:r>
            <a:r>
              <a:rPr lang="en-US" sz="3200" b="1" dirty="0"/>
              <a:t> </a:t>
            </a:r>
            <a:r>
              <a:rPr lang="en-US" sz="3200" b="1" dirty="0" err="1"/>
              <a:t>identifiés</a:t>
            </a:r>
            <a:r>
              <a:rPr lang="en-US" sz="3200" b="1" dirty="0"/>
              <a:t> </a:t>
            </a:r>
            <a:r>
              <a:rPr lang="en-US" sz="3200" b="1" dirty="0" err="1"/>
              <a:t>en</a:t>
            </a:r>
            <a:r>
              <a:rPr lang="en-US" sz="3200" b="1" dirty="0"/>
              <a:t> 2022 dans les</a:t>
            </a:r>
            <a:br>
              <a:rPr lang="en-US" sz="3200" b="1" dirty="0"/>
            </a:br>
            <a:r>
              <a:rPr lang="en-US" sz="3200" b="1" dirty="0" err="1"/>
              <a:t>Thématiques</a:t>
            </a:r>
            <a:r>
              <a:rPr lang="en-US" sz="3200" b="1" dirty="0"/>
              <a:t> Communes de </a:t>
            </a:r>
            <a:r>
              <a:rPr lang="en-US" sz="3200" b="1" dirty="0" err="1"/>
              <a:t>l’IBEFE</a:t>
            </a:r>
            <a:r>
              <a:rPr lang="en-US" sz="3200" b="1" dirty="0"/>
              <a:t> Hainaut-Centre  </a:t>
            </a:r>
          </a:p>
        </p:txBody>
      </p:sp>
      <p:cxnSp>
        <p:nvCxnSpPr>
          <p:cNvPr id="13" name="Straight Connector 12">
            <a:extLst>
              <a:ext uri="{FF2B5EF4-FFF2-40B4-BE49-F238E27FC236}">
                <a16:creationId xmlns:a16="http://schemas.microsoft.com/office/drawing/2014/main" id="{067633D1-6EE6-4118-B9F0-B363477BEE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4AD7FFC6-42A9-49CB-B5E9-B3F6B03833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aphicFrame>
        <p:nvGraphicFramePr>
          <p:cNvPr id="6" name="Diagramme 5">
            <a:extLst>
              <a:ext uri="{FF2B5EF4-FFF2-40B4-BE49-F238E27FC236}">
                <a16:creationId xmlns:a16="http://schemas.microsoft.com/office/drawing/2014/main" id="{0B7976B6-ED6E-416B-AE94-EAA35BBF0477}"/>
              </a:ext>
            </a:extLst>
          </p:cNvPr>
          <p:cNvGraphicFramePr/>
          <p:nvPr>
            <p:extLst>
              <p:ext uri="{D42A27DB-BD31-4B8C-83A1-F6EECF244321}">
                <p14:modId xmlns:p14="http://schemas.microsoft.com/office/powerpoint/2010/main" val="3287717736"/>
              </p:ext>
            </p:extLst>
          </p:nvPr>
        </p:nvGraphicFramePr>
        <p:xfrm>
          <a:off x="5728502" y="685800"/>
          <a:ext cx="5878512" cy="5486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174044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6">
                  <a:lumMod val="20000"/>
                  <a:lumOff val="80000"/>
                </a:schemeClr>
              </a:solidFill>
            </a:endParaRPr>
          </a:p>
        </p:txBody>
      </p:sp>
      <p:sp>
        <p:nvSpPr>
          <p:cNvPr id="5" name="Titre 1">
            <a:extLst>
              <a:ext uri="{FF2B5EF4-FFF2-40B4-BE49-F238E27FC236}">
                <a16:creationId xmlns:a16="http://schemas.microsoft.com/office/drawing/2014/main" id="{71C7FECC-6348-4920-B06B-19A0167EB7A4}"/>
              </a:ext>
            </a:extLst>
          </p:cNvPr>
          <p:cNvSpPr>
            <a:spLocks noGrp="1"/>
          </p:cNvSpPr>
          <p:nvPr>
            <p:ph type="title"/>
          </p:nvPr>
        </p:nvSpPr>
        <p:spPr>
          <a:xfrm>
            <a:off x="1225292" y="1450655"/>
            <a:ext cx="3932030" cy="3956690"/>
          </a:xfrm>
        </p:spPr>
        <p:txBody>
          <a:bodyPr vert="horz" lIns="91440" tIns="45720" rIns="91440" bIns="45720" rtlCol="0" anchor="ctr">
            <a:normAutofit/>
          </a:bodyPr>
          <a:lstStyle/>
          <a:p>
            <a:r>
              <a:rPr lang="en-US" sz="3200" b="1" dirty="0" err="1"/>
              <a:t>Actualisation</a:t>
            </a:r>
            <a:r>
              <a:rPr lang="en-US" sz="3200" b="1" dirty="0"/>
              <a:t> des métiers </a:t>
            </a:r>
            <a:r>
              <a:rPr lang="en-US" sz="3200" b="1" dirty="0" err="1"/>
              <a:t>prioritaires</a:t>
            </a:r>
            <a:br>
              <a:rPr lang="en-US" sz="3200" b="1" dirty="0"/>
            </a:br>
            <a:r>
              <a:rPr lang="en-US" sz="3200" b="1" dirty="0"/>
              <a:t>Propositions 2023</a:t>
            </a:r>
          </a:p>
        </p:txBody>
      </p:sp>
      <p:cxnSp>
        <p:nvCxnSpPr>
          <p:cNvPr id="13" name="Straight Connector 12">
            <a:extLst>
              <a:ext uri="{FF2B5EF4-FFF2-40B4-BE49-F238E27FC236}">
                <a16:creationId xmlns:a16="http://schemas.microsoft.com/office/drawing/2014/main" id="{067633D1-6EE6-4118-B9F0-B363477BEE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1450655"/>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4AD7FFC6-42A9-49CB-B5E9-B3F6B03833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225292" y="5408571"/>
            <a:ext cx="3932030"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graphicFrame>
        <p:nvGraphicFramePr>
          <p:cNvPr id="6" name="Diagramme 5">
            <a:extLst>
              <a:ext uri="{FF2B5EF4-FFF2-40B4-BE49-F238E27FC236}">
                <a16:creationId xmlns:a16="http://schemas.microsoft.com/office/drawing/2014/main" id="{0B7976B6-ED6E-416B-AE94-EAA35BBF0477}"/>
              </a:ext>
            </a:extLst>
          </p:cNvPr>
          <p:cNvGraphicFramePr/>
          <p:nvPr>
            <p:extLst>
              <p:ext uri="{D42A27DB-BD31-4B8C-83A1-F6EECF244321}">
                <p14:modId xmlns:p14="http://schemas.microsoft.com/office/powerpoint/2010/main" val="259786694"/>
              </p:ext>
            </p:extLst>
          </p:nvPr>
        </p:nvGraphicFramePr>
        <p:xfrm>
          <a:off x="5728502" y="685800"/>
          <a:ext cx="5878512" cy="5486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4" name="Connecteur droit avec flèche 3">
            <a:extLst>
              <a:ext uri="{FF2B5EF4-FFF2-40B4-BE49-F238E27FC236}">
                <a16:creationId xmlns:a16="http://schemas.microsoft.com/office/drawing/2014/main" id="{30E0DEEA-1D3D-114A-E190-03179B9D40A9}"/>
              </a:ext>
            </a:extLst>
          </p:cNvPr>
          <p:cNvCxnSpPr>
            <a:cxnSpLocks/>
          </p:cNvCxnSpPr>
          <p:nvPr/>
        </p:nvCxnSpPr>
        <p:spPr>
          <a:xfrm flipH="1">
            <a:off x="7642114" y="2161067"/>
            <a:ext cx="1175341" cy="39074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458079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0C1306C1-F07C-4D9E-8FD8-C1B95AF76EF0}"/>
              </a:ext>
            </a:extLst>
          </p:cNvPr>
          <p:cNvSpPr>
            <a:spLocks noGrp="1"/>
          </p:cNvSpPr>
          <p:nvPr>
            <p:ph type="title"/>
          </p:nvPr>
        </p:nvSpPr>
        <p:spPr>
          <a:xfrm>
            <a:off x="838200" y="365125"/>
            <a:ext cx="10515600" cy="1325563"/>
          </a:xfrm>
        </p:spPr>
        <p:txBody>
          <a:bodyPr vert="horz" lIns="91440" tIns="45720" rIns="91440" bIns="45720" rtlCol="0" anchor="ctr">
            <a:normAutofit fontScale="90000"/>
          </a:bodyPr>
          <a:lstStyle/>
          <a:p>
            <a:r>
              <a:rPr lang="en-US" sz="4200" b="1" kern="1200" cap="none" dirty="0">
                <a:solidFill>
                  <a:schemeClr val="tx1"/>
                </a:solidFill>
                <a:latin typeface="+mj-lt"/>
                <a:ea typeface="+mj-ea"/>
                <a:cs typeface="+mj-cs"/>
              </a:rPr>
              <a:t>Proposition </a:t>
            </a:r>
            <a:r>
              <a:rPr lang="fr-BE" sz="4200" b="1" kern="1200" cap="none" dirty="0">
                <a:solidFill>
                  <a:schemeClr val="tx1"/>
                </a:solidFill>
                <a:latin typeface="+mj-lt"/>
                <a:ea typeface="+mj-ea"/>
                <a:cs typeface="+mj-cs"/>
              </a:rPr>
              <a:t>d’actualisation</a:t>
            </a:r>
            <a:r>
              <a:rPr lang="en-US" sz="4200" b="1" kern="1200" cap="none" dirty="0">
                <a:solidFill>
                  <a:schemeClr val="tx1"/>
                </a:solidFill>
                <a:latin typeface="+mj-lt"/>
                <a:ea typeface="+mj-ea"/>
                <a:cs typeface="+mj-cs"/>
              </a:rPr>
              <a:t> des métiers </a:t>
            </a:r>
            <a:r>
              <a:rPr lang="en-US" sz="4200" b="1" kern="1200" cap="none" dirty="0" err="1">
                <a:solidFill>
                  <a:schemeClr val="tx1"/>
                </a:solidFill>
                <a:latin typeface="+mj-lt"/>
                <a:ea typeface="+mj-ea"/>
                <a:cs typeface="+mj-cs"/>
              </a:rPr>
              <a:t>prioritaires</a:t>
            </a:r>
            <a:r>
              <a:rPr lang="en-US" sz="4200" b="1" kern="1200" cap="none" dirty="0">
                <a:solidFill>
                  <a:schemeClr val="tx1"/>
                </a:solidFill>
                <a:latin typeface="+mj-lt"/>
                <a:ea typeface="+mj-ea"/>
                <a:cs typeface="+mj-cs"/>
              </a:rPr>
              <a:t> 2023 pour le </a:t>
            </a:r>
            <a:r>
              <a:rPr lang="en-US" sz="4200" b="1" kern="1200" cap="none" dirty="0" err="1">
                <a:solidFill>
                  <a:schemeClr val="tx1"/>
                </a:solidFill>
                <a:latin typeface="+mj-lt"/>
                <a:ea typeface="+mj-ea"/>
                <a:cs typeface="+mj-cs"/>
              </a:rPr>
              <a:t>secteur</a:t>
            </a:r>
            <a:r>
              <a:rPr lang="en-US" sz="4200" b="1" kern="1200" cap="none" dirty="0">
                <a:solidFill>
                  <a:schemeClr val="tx1"/>
                </a:solidFill>
                <a:latin typeface="+mj-lt"/>
                <a:ea typeface="+mj-ea"/>
                <a:cs typeface="+mj-cs"/>
              </a:rPr>
              <a:t> de la construction</a:t>
            </a:r>
            <a:endParaRPr lang="en-US" sz="4200" b="1" kern="1200" dirty="0">
              <a:solidFill>
                <a:schemeClr val="tx1"/>
              </a:solidFill>
              <a:latin typeface="+mj-lt"/>
              <a:ea typeface="+mj-ea"/>
              <a:cs typeface="+mj-cs"/>
            </a:endParaRPr>
          </a:p>
        </p:txBody>
      </p:sp>
      <p:sp>
        <p:nvSpPr>
          <p:cNvPr id="11"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ZoneTexte 3">
            <a:extLst>
              <a:ext uri="{FF2B5EF4-FFF2-40B4-BE49-F238E27FC236}">
                <a16:creationId xmlns:a16="http://schemas.microsoft.com/office/drawing/2014/main" id="{0C661D9C-0011-DCA5-BF39-E8A369D7903D}"/>
              </a:ext>
            </a:extLst>
          </p:cNvPr>
          <p:cNvSpPr txBox="1"/>
          <p:nvPr/>
        </p:nvSpPr>
        <p:spPr>
          <a:xfrm>
            <a:off x="2093081" y="2048994"/>
            <a:ext cx="10515600" cy="4251960"/>
          </a:xfrm>
          <a:prstGeom prst="rect">
            <a:avLst/>
          </a:prstGeom>
        </p:spPr>
        <p:txBody>
          <a:bodyPr vert="horz" lIns="91440" tIns="45720" rIns="91440" bIns="45720" rtlCol="0">
            <a:normAutofit/>
          </a:bodyPr>
          <a:lstStyle/>
          <a:p>
            <a:pPr marL="285750" indent="-228600">
              <a:lnSpc>
                <a:spcPct val="90000"/>
              </a:lnSpc>
              <a:spcAft>
                <a:spcPts val="600"/>
              </a:spcAft>
              <a:buFont typeface="Arial" panose="020B0604020202020204" pitchFamily="34" charset="0"/>
              <a:buChar char="•"/>
            </a:pPr>
            <a:r>
              <a:rPr lang="fr-BE" u="sng" dirty="0"/>
              <a:t>14 métiers dont les recommandations restent identiques à 2022</a:t>
            </a:r>
          </a:p>
          <a:p>
            <a:pPr marL="285750" indent="-228600">
              <a:lnSpc>
                <a:spcPct val="90000"/>
              </a:lnSpc>
              <a:spcAft>
                <a:spcPts val="600"/>
              </a:spcAft>
              <a:buFont typeface="Arial" panose="020B0604020202020204" pitchFamily="34" charset="0"/>
              <a:buChar char="•"/>
            </a:pPr>
            <a:endParaRPr lang="fr-BE" sz="1700" dirty="0"/>
          </a:p>
          <a:p>
            <a:pPr marL="285750" indent="-228600">
              <a:lnSpc>
                <a:spcPct val="90000"/>
              </a:lnSpc>
              <a:spcAft>
                <a:spcPts val="600"/>
              </a:spcAft>
              <a:buFont typeface="Arial" panose="020B0604020202020204" pitchFamily="34" charset="0"/>
              <a:buChar char="•"/>
            </a:pPr>
            <a:r>
              <a:rPr lang="fr-BE" u="sng" dirty="0"/>
              <a:t>2 métiers dont les recommandations changent : </a:t>
            </a:r>
          </a:p>
          <a:p>
            <a:pPr marL="742950" lvl="1" indent="-228600">
              <a:lnSpc>
                <a:spcPct val="90000"/>
              </a:lnSpc>
              <a:spcAft>
                <a:spcPts val="600"/>
              </a:spcAft>
              <a:buFont typeface="Arial" panose="020B0604020202020204" pitchFamily="34" charset="0"/>
              <a:buChar char="•"/>
            </a:pPr>
            <a:r>
              <a:rPr lang="fr-BE" sz="1700" dirty="0"/>
              <a:t>Plafonneur – cimentier : la formation pour adultes passe en «création »</a:t>
            </a:r>
          </a:p>
          <a:p>
            <a:pPr marL="228600" lvl="1">
              <a:lnSpc>
                <a:spcPct val="90000"/>
              </a:lnSpc>
              <a:spcAft>
                <a:spcPts val="600"/>
              </a:spcAft>
            </a:pPr>
            <a:r>
              <a:rPr lang="fr-BE" sz="1700" dirty="0"/>
              <a:t>                                                      </a:t>
            </a:r>
            <a:r>
              <a:rPr lang="fr-BE" sz="1700" dirty="0">
                <a:sym typeface="Wingdings" panose="05000000000000000000" pitchFamily="2" charset="2"/>
              </a:rPr>
              <a:t> </a:t>
            </a:r>
            <a:r>
              <a:rPr lang="fr-BE" sz="1700" b="1" dirty="0">
                <a:sym typeface="Wingdings" panose="05000000000000000000" pitchFamily="2" charset="2"/>
              </a:rPr>
              <a:t>Création formation initiale et pour adultes</a:t>
            </a:r>
            <a:endParaRPr lang="fr-BE" sz="1700" b="1" dirty="0"/>
          </a:p>
          <a:p>
            <a:pPr marL="742950" lvl="1" indent="-228600">
              <a:lnSpc>
                <a:spcPct val="90000"/>
              </a:lnSpc>
              <a:spcAft>
                <a:spcPts val="600"/>
              </a:spcAft>
              <a:buFont typeface="Arial" panose="020B0604020202020204" pitchFamily="34" charset="0"/>
              <a:buChar char="•"/>
            </a:pPr>
            <a:r>
              <a:rPr lang="fr-BE" sz="1700" dirty="0"/>
              <a:t>Installateur électricien résidentiel : la formation pour adultes passe en « création »                                                                            </a:t>
            </a:r>
          </a:p>
          <a:p>
            <a:pPr marL="514350" lvl="1">
              <a:lnSpc>
                <a:spcPct val="90000"/>
              </a:lnSpc>
              <a:spcAft>
                <a:spcPts val="600"/>
              </a:spcAft>
            </a:pPr>
            <a:r>
              <a:rPr lang="fr-BE" sz="1700" dirty="0">
                <a:sym typeface="Wingdings" panose="05000000000000000000" pitchFamily="2" charset="2"/>
              </a:rPr>
              <a:t>                                                                   </a:t>
            </a:r>
            <a:r>
              <a:rPr lang="fr-BE" sz="1700" b="1" dirty="0">
                <a:sym typeface="Wingdings" panose="05000000000000000000" pitchFamily="2" charset="2"/>
              </a:rPr>
              <a:t>Maintien formation initiale et Création formation pour adultes</a:t>
            </a:r>
          </a:p>
          <a:p>
            <a:pPr marL="285750" indent="-228600">
              <a:lnSpc>
                <a:spcPct val="90000"/>
              </a:lnSpc>
              <a:spcAft>
                <a:spcPts val="600"/>
              </a:spcAft>
              <a:buFont typeface="Arial" panose="020B0604020202020204" pitchFamily="34" charset="0"/>
              <a:buChar char="•"/>
            </a:pPr>
            <a:endParaRPr lang="fr-BE" sz="1700" b="1" dirty="0"/>
          </a:p>
          <a:p>
            <a:pPr marL="285750" indent="-228600">
              <a:lnSpc>
                <a:spcPct val="90000"/>
              </a:lnSpc>
              <a:spcAft>
                <a:spcPts val="600"/>
              </a:spcAft>
              <a:buFont typeface="Arial" panose="020B0604020202020204" pitchFamily="34" charset="0"/>
              <a:buChar char="•"/>
            </a:pPr>
            <a:r>
              <a:rPr lang="fr-BE" u="sng" dirty="0"/>
              <a:t>3 nouveaux métiers entrent dans les recommandations 2023 :</a:t>
            </a:r>
          </a:p>
          <a:p>
            <a:pPr marL="742950" lvl="1" indent="-228600">
              <a:lnSpc>
                <a:spcPct val="90000"/>
              </a:lnSpc>
              <a:spcAft>
                <a:spcPts val="600"/>
              </a:spcAft>
              <a:buFont typeface="Arial" panose="020B0604020202020204" pitchFamily="34" charset="0"/>
              <a:buChar char="•"/>
            </a:pPr>
            <a:r>
              <a:rPr lang="fr-BE" sz="1700" dirty="0"/>
              <a:t>Valoriste de la construction : </a:t>
            </a:r>
            <a:r>
              <a:rPr lang="fr-BE" sz="1700" b="1" dirty="0">
                <a:sym typeface="Wingdings" panose="05000000000000000000" pitchFamily="2" charset="2"/>
              </a:rPr>
              <a:t> Création formation initiale et formation pour adultes</a:t>
            </a:r>
          </a:p>
          <a:p>
            <a:pPr marL="742950" lvl="1" indent="-228600">
              <a:lnSpc>
                <a:spcPct val="90000"/>
              </a:lnSpc>
              <a:spcAft>
                <a:spcPts val="600"/>
              </a:spcAft>
              <a:buFont typeface="Arial" panose="020B0604020202020204" pitchFamily="34" charset="0"/>
              <a:buChar char="•"/>
            </a:pPr>
            <a:r>
              <a:rPr lang="fr-BE" sz="1700" dirty="0">
                <a:sym typeface="Wingdings" panose="05000000000000000000" pitchFamily="2" charset="2"/>
              </a:rPr>
              <a:t>Maçon :</a:t>
            </a:r>
            <a:r>
              <a:rPr lang="fr-BE" sz="1700" b="1" dirty="0">
                <a:sym typeface="Wingdings" panose="05000000000000000000" pitchFamily="2" charset="2"/>
              </a:rPr>
              <a:t>  Maintien formation initiale</a:t>
            </a:r>
          </a:p>
          <a:p>
            <a:pPr marL="742950" lvl="1" indent="-228600">
              <a:lnSpc>
                <a:spcPct val="90000"/>
              </a:lnSpc>
              <a:spcAft>
                <a:spcPts val="600"/>
              </a:spcAft>
              <a:buFont typeface="Arial" panose="020B0604020202020204" pitchFamily="34" charset="0"/>
              <a:buChar char="•"/>
            </a:pPr>
            <a:r>
              <a:rPr lang="fr-BE" sz="1700" dirty="0">
                <a:sym typeface="Wingdings" panose="05000000000000000000" pitchFamily="2" charset="2"/>
              </a:rPr>
              <a:t>Menuisier :</a:t>
            </a:r>
            <a:r>
              <a:rPr lang="fr-BE" sz="1700" b="1" dirty="0">
                <a:sym typeface="Wingdings" panose="05000000000000000000" pitchFamily="2" charset="2"/>
              </a:rPr>
              <a:t>  Maintien formation initiale</a:t>
            </a:r>
            <a:endParaRPr lang="fr-BE" sz="1700" b="1" dirty="0"/>
          </a:p>
        </p:txBody>
      </p:sp>
      <p:sp>
        <p:nvSpPr>
          <p:cNvPr id="5" name="ZoneTexte 4">
            <a:extLst>
              <a:ext uri="{FF2B5EF4-FFF2-40B4-BE49-F238E27FC236}">
                <a16:creationId xmlns:a16="http://schemas.microsoft.com/office/drawing/2014/main" id="{E02EE400-7B23-34D6-88CE-8890065C0894}"/>
              </a:ext>
            </a:extLst>
          </p:cNvPr>
          <p:cNvSpPr txBox="1"/>
          <p:nvPr/>
        </p:nvSpPr>
        <p:spPr>
          <a:xfrm rot="16200000">
            <a:off x="-787007" y="3678356"/>
            <a:ext cx="4089721" cy="830997"/>
          </a:xfrm>
          <a:prstGeom prst="rect">
            <a:avLst/>
          </a:prstGeom>
          <a:solidFill>
            <a:schemeClr val="accent2">
              <a:lumMod val="40000"/>
              <a:lumOff val="60000"/>
            </a:schemeClr>
          </a:solidFill>
        </p:spPr>
        <p:txBody>
          <a:bodyPr wrap="square" rtlCol="0">
            <a:spAutoFit/>
          </a:bodyPr>
          <a:lstStyle/>
          <a:p>
            <a:pPr algn="ctr"/>
            <a:r>
              <a:rPr lang="fr-BE" sz="4800" dirty="0"/>
              <a:t>En résumé</a:t>
            </a:r>
          </a:p>
        </p:txBody>
      </p:sp>
    </p:spTree>
    <p:extLst>
      <p:ext uri="{BB962C8B-B14F-4D97-AF65-F5344CB8AC3E}">
        <p14:creationId xmlns:p14="http://schemas.microsoft.com/office/powerpoint/2010/main" val="5262923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F0087D53-9295-4463-AAE4-D5C626046E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5E076650-8170-4C9E-8526-08B8D8EA3ACD}"/>
              </a:ext>
            </a:extLst>
          </p:cNvPr>
          <p:cNvSpPr>
            <a:spLocks noGrp="1"/>
          </p:cNvSpPr>
          <p:nvPr>
            <p:ph type="title"/>
          </p:nvPr>
        </p:nvSpPr>
        <p:spPr>
          <a:xfrm>
            <a:off x="638881" y="4501453"/>
            <a:ext cx="11136176" cy="1065836"/>
          </a:xfrm>
        </p:spPr>
        <p:txBody>
          <a:bodyPr vert="horz" lIns="91440" tIns="45720" rIns="91440" bIns="45720" rtlCol="0" anchor="ctr">
            <a:normAutofit fontScale="90000"/>
          </a:bodyPr>
          <a:lstStyle/>
          <a:p>
            <a:pPr algn="ctr"/>
            <a:r>
              <a:rPr lang="en-US" sz="6600" b="1" dirty="0" err="1"/>
              <a:t>L’emploi</a:t>
            </a:r>
            <a:r>
              <a:rPr lang="en-US" sz="6600" b="1" dirty="0"/>
              <a:t> sur le Bassin Hainaut-Centre</a:t>
            </a:r>
          </a:p>
        </p:txBody>
      </p:sp>
      <p:sp>
        <p:nvSpPr>
          <p:cNvPr id="3" name="Espace réservé du texte 2">
            <a:extLst>
              <a:ext uri="{FF2B5EF4-FFF2-40B4-BE49-F238E27FC236}">
                <a16:creationId xmlns:a16="http://schemas.microsoft.com/office/drawing/2014/main" id="{9509DF2D-DE75-499F-A512-076D9D44EA4D}"/>
              </a:ext>
            </a:extLst>
          </p:cNvPr>
          <p:cNvSpPr>
            <a:spLocks noGrp="1"/>
          </p:cNvSpPr>
          <p:nvPr>
            <p:ph type="body" idx="1"/>
          </p:nvPr>
        </p:nvSpPr>
        <p:spPr>
          <a:xfrm>
            <a:off x="638881" y="5647503"/>
            <a:ext cx="10909643" cy="552659"/>
          </a:xfrm>
        </p:spPr>
        <p:txBody>
          <a:bodyPr vert="horz" lIns="91440" tIns="45720" rIns="91440" bIns="45720" rtlCol="0" anchor="ctr">
            <a:normAutofit/>
          </a:bodyPr>
          <a:lstStyle/>
          <a:p>
            <a:pPr algn="ctr"/>
            <a:r>
              <a:rPr lang="en-US" b="1">
                <a:solidFill>
                  <a:schemeClr val="tx1"/>
                </a:solidFill>
              </a:rPr>
              <a:t>Construction</a:t>
            </a:r>
          </a:p>
        </p:txBody>
      </p:sp>
      <p:pic>
        <p:nvPicPr>
          <p:cNvPr id="20" name="Image 19">
            <a:extLst>
              <a:ext uri="{FF2B5EF4-FFF2-40B4-BE49-F238E27FC236}">
                <a16:creationId xmlns:a16="http://schemas.microsoft.com/office/drawing/2014/main" id="{E7E0702A-183E-40BA-8BCF-35F24CB12B60}"/>
              </a:ext>
            </a:extLst>
          </p:cNvPr>
          <p:cNvPicPr>
            <a:picLocks noChangeAspect="1"/>
          </p:cNvPicPr>
          <p:nvPr/>
        </p:nvPicPr>
        <p:blipFill rotWithShape="1">
          <a:blip r:embed="rId2"/>
          <a:srcRect t="12867" b="46493"/>
          <a:stretch/>
        </p:blipFill>
        <p:spPr>
          <a:xfrm>
            <a:off x="320040" y="915743"/>
            <a:ext cx="5614416" cy="2703937"/>
          </a:xfrm>
          <a:prstGeom prst="rect">
            <a:avLst/>
          </a:prstGeom>
        </p:spPr>
      </p:pic>
      <p:pic>
        <p:nvPicPr>
          <p:cNvPr id="5" name="Image 4" descr="Barres d’échafaudage en nuances de gris">
            <a:extLst>
              <a:ext uri="{FF2B5EF4-FFF2-40B4-BE49-F238E27FC236}">
                <a16:creationId xmlns:a16="http://schemas.microsoft.com/office/drawing/2014/main" id="{4632D177-C452-96BD-F09B-D0B54BA77DB6}"/>
              </a:ext>
            </a:extLst>
          </p:cNvPr>
          <p:cNvPicPr>
            <a:picLocks noChangeAspect="1"/>
          </p:cNvPicPr>
          <p:nvPr/>
        </p:nvPicPr>
        <p:blipFill>
          <a:blip r:embed="rId3">
            <a:extLst>
              <a:ext uri="{28A0092B-C50C-407E-A947-70E740481C1C}">
                <a14:useLocalDpi xmlns:a14="http://schemas.microsoft.com/office/drawing/2010/main" val="0"/>
              </a:ext>
            </a:extLst>
          </a:blip>
          <a:srcRect t="18879" b="18879"/>
          <a:stretch/>
        </p:blipFill>
        <p:spPr>
          <a:xfrm>
            <a:off x="6254496" y="1101134"/>
            <a:ext cx="5614416" cy="2333155"/>
          </a:xfrm>
          <a:prstGeom prst="rect">
            <a:avLst/>
          </a:prstGeom>
        </p:spPr>
      </p:pic>
      <p:sp>
        <p:nvSpPr>
          <p:cNvPr id="27" name="sketch line">
            <a:extLst>
              <a:ext uri="{FF2B5EF4-FFF2-40B4-BE49-F238E27FC236}">
                <a16:creationId xmlns:a16="http://schemas.microsoft.com/office/drawing/2014/main" id="{D6A9C53F-5F90-40A5-8C85-5412D39C8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50080" y="5594358"/>
            <a:ext cx="3291840" cy="18288"/>
          </a:xfrm>
          <a:custGeom>
            <a:avLst/>
            <a:gdLst>
              <a:gd name="connsiteX0" fmla="*/ 0 w 3291840"/>
              <a:gd name="connsiteY0" fmla="*/ 0 h 18288"/>
              <a:gd name="connsiteX1" fmla="*/ 658368 w 3291840"/>
              <a:gd name="connsiteY1" fmla="*/ 0 h 18288"/>
              <a:gd name="connsiteX2" fmla="*/ 1283818 w 3291840"/>
              <a:gd name="connsiteY2" fmla="*/ 0 h 18288"/>
              <a:gd name="connsiteX3" fmla="*/ 1909267 w 3291840"/>
              <a:gd name="connsiteY3" fmla="*/ 0 h 18288"/>
              <a:gd name="connsiteX4" fmla="*/ 2633472 w 3291840"/>
              <a:gd name="connsiteY4" fmla="*/ 0 h 18288"/>
              <a:gd name="connsiteX5" fmla="*/ 3291840 w 3291840"/>
              <a:gd name="connsiteY5" fmla="*/ 0 h 18288"/>
              <a:gd name="connsiteX6" fmla="*/ 3291840 w 3291840"/>
              <a:gd name="connsiteY6" fmla="*/ 18288 h 18288"/>
              <a:gd name="connsiteX7" fmla="*/ 2633472 w 3291840"/>
              <a:gd name="connsiteY7" fmla="*/ 18288 h 18288"/>
              <a:gd name="connsiteX8" fmla="*/ 2073859 w 3291840"/>
              <a:gd name="connsiteY8" fmla="*/ 18288 h 18288"/>
              <a:gd name="connsiteX9" fmla="*/ 1448410 w 3291840"/>
              <a:gd name="connsiteY9" fmla="*/ 18288 h 18288"/>
              <a:gd name="connsiteX10" fmla="*/ 822960 w 3291840"/>
              <a:gd name="connsiteY10" fmla="*/ 18288 h 18288"/>
              <a:gd name="connsiteX11" fmla="*/ 0 w 3291840"/>
              <a:gd name="connsiteY11" fmla="*/ 18288 h 18288"/>
              <a:gd name="connsiteX12" fmla="*/ 0 w 329184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91840" h="18288" fill="none" extrusionOk="0">
                <a:moveTo>
                  <a:pt x="0" y="0"/>
                </a:moveTo>
                <a:cubicBezTo>
                  <a:pt x="173077" y="-20031"/>
                  <a:pt x="443104" y="6424"/>
                  <a:pt x="658368" y="0"/>
                </a:cubicBezTo>
                <a:cubicBezTo>
                  <a:pt x="873632" y="-6424"/>
                  <a:pt x="1034028" y="11764"/>
                  <a:pt x="1283818" y="0"/>
                </a:cubicBezTo>
                <a:cubicBezTo>
                  <a:pt x="1533608" y="-11764"/>
                  <a:pt x="1691227" y="-30112"/>
                  <a:pt x="1909267" y="0"/>
                </a:cubicBezTo>
                <a:cubicBezTo>
                  <a:pt x="2127307" y="30112"/>
                  <a:pt x="2272465" y="-18735"/>
                  <a:pt x="2633472" y="0"/>
                </a:cubicBezTo>
                <a:cubicBezTo>
                  <a:pt x="2994479" y="18735"/>
                  <a:pt x="3023324" y="-32030"/>
                  <a:pt x="3291840" y="0"/>
                </a:cubicBezTo>
                <a:cubicBezTo>
                  <a:pt x="3291406" y="7551"/>
                  <a:pt x="3291373" y="9822"/>
                  <a:pt x="3291840" y="18288"/>
                </a:cubicBezTo>
                <a:cubicBezTo>
                  <a:pt x="3048445" y="38989"/>
                  <a:pt x="2846548" y="-14400"/>
                  <a:pt x="2633472" y="18288"/>
                </a:cubicBezTo>
                <a:cubicBezTo>
                  <a:pt x="2420396" y="50976"/>
                  <a:pt x="2304099" y="6336"/>
                  <a:pt x="2073859" y="18288"/>
                </a:cubicBezTo>
                <a:cubicBezTo>
                  <a:pt x="1843619" y="30240"/>
                  <a:pt x="1706926" y="10778"/>
                  <a:pt x="1448410" y="18288"/>
                </a:cubicBezTo>
                <a:cubicBezTo>
                  <a:pt x="1189894" y="25798"/>
                  <a:pt x="1002278" y="8992"/>
                  <a:pt x="822960" y="18288"/>
                </a:cubicBezTo>
                <a:cubicBezTo>
                  <a:pt x="643642" y="27585"/>
                  <a:pt x="307039" y="38051"/>
                  <a:pt x="0" y="18288"/>
                </a:cubicBezTo>
                <a:cubicBezTo>
                  <a:pt x="60" y="11696"/>
                  <a:pt x="66" y="3758"/>
                  <a:pt x="0" y="0"/>
                </a:cubicBezTo>
                <a:close/>
              </a:path>
              <a:path w="3291840" h="18288" stroke="0" extrusionOk="0">
                <a:moveTo>
                  <a:pt x="0" y="0"/>
                </a:moveTo>
                <a:cubicBezTo>
                  <a:pt x="195850" y="28018"/>
                  <a:pt x="434891" y="17390"/>
                  <a:pt x="592531" y="0"/>
                </a:cubicBezTo>
                <a:cubicBezTo>
                  <a:pt x="750171" y="-17390"/>
                  <a:pt x="1018709" y="32200"/>
                  <a:pt x="1316736" y="0"/>
                </a:cubicBezTo>
                <a:cubicBezTo>
                  <a:pt x="1614763" y="-32200"/>
                  <a:pt x="1696480" y="-11367"/>
                  <a:pt x="1876349" y="0"/>
                </a:cubicBezTo>
                <a:cubicBezTo>
                  <a:pt x="2056218" y="11367"/>
                  <a:pt x="2193364" y="13433"/>
                  <a:pt x="2435962" y="0"/>
                </a:cubicBezTo>
                <a:cubicBezTo>
                  <a:pt x="2678560" y="-13433"/>
                  <a:pt x="3010901" y="-42367"/>
                  <a:pt x="3291840" y="0"/>
                </a:cubicBezTo>
                <a:cubicBezTo>
                  <a:pt x="3291758" y="4406"/>
                  <a:pt x="3291751" y="9982"/>
                  <a:pt x="3291840" y="18288"/>
                </a:cubicBezTo>
                <a:cubicBezTo>
                  <a:pt x="3108993" y="14228"/>
                  <a:pt x="2952658" y="46900"/>
                  <a:pt x="2666390" y="18288"/>
                </a:cubicBezTo>
                <a:cubicBezTo>
                  <a:pt x="2380122" y="-10324"/>
                  <a:pt x="2263855" y="41055"/>
                  <a:pt x="2040941" y="18288"/>
                </a:cubicBezTo>
                <a:cubicBezTo>
                  <a:pt x="1818027" y="-4479"/>
                  <a:pt x="1675097" y="6509"/>
                  <a:pt x="1415491" y="18288"/>
                </a:cubicBezTo>
                <a:cubicBezTo>
                  <a:pt x="1155885" y="30068"/>
                  <a:pt x="852976" y="36210"/>
                  <a:pt x="691286" y="18288"/>
                </a:cubicBezTo>
                <a:cubicBezTo>
                  <a:pt x="529596" y="366"/>
                  <a:pt x="187183" y="13912"/>
                  <a:pt x="0" y="18288"/>
                </a:cubicBezTo>
                <a:cubicBezTo>
                  <a:pt x="189" y="14288"/>
                  <a:pt x="-703" y="3747"/>
                  <a:pt x="0" y="0"/>
                </a:cubicBezTo>
                <a:close/>
              </a:path>
            </a:pathLst>
          </a:custGeom>
          <a:solidFill>
            <a:schemeClr val="accent2">
              <a:lumMod val="50000"/>
            </a:schemeClr>
          </a:solidFill>
          <a:ln w="41275"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552724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66309B2-AA22-4754-B1B9-08CA309DAE19}"/>
              </a:ext>
            </a:extLst>
          </p:cNvPr>
          <p:cNvSpPr>
            <a:spLocks noGrp="1"/>
          </p:cNvSpPr>
          <p:nvPr>
            <p:ph type="title"/>
          </p:nvPr>
        </p:nvSpPr>
        <p:spPr>
          <a:xfrm>
            <a:off x="228599" y="184150"/>
            <a:ext cx="11439525" cy="1325563"/>
          </a:xfr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a:normAutofit/>
          </a:bodyPr>
          <a:lstStyle/>
          <a:p>
            <a:r>
              <a:rPr lang="fr-BE" sz="3600"/>
              <a:t>8301 emplois salariés en Hainaut centre (2021)</a:t>
            </a:r>
          </a:p>
        </p:txBody>
      </p:sp>
      <p:grpSp>
        <p:nvGrpSpPr>
          <p:cNvPr id="19" name="Groupe 18">
            <a:extLst>
              <a:ext uri="{FF2B5EF4-FFF2-40B4-BE49-F238E27FC236}">
                <a16:creationId xmlns:a16="http://schemas.microsoft.com/office/drawing/2014/main" id="{703277AB-56D1-0D16-8A25-75070E727238}"/>
              </a:ext>
            </a:extLst>
          </p:cNvPr>
          <p:cNvGrpSpPr/>
          <p:nvPr/>
        </p:nvGrpSpPr>
        <p:grpSpPr>
          <a:xfrm>
            <a:off x="3412124" y="2838105"/>
            <a:ext cx="2480645" cy="2436090"/>
            <a:chOff x="4913746" y="2449027"/>
            <a:chExt cx="2480645" cy="4016428"/>
          </a:xfrm>
        </p:grpSpPr>
        <p:pic>
          <p:nvPicPr>
            <p:cNvPr id="8" name="Graphique 7" descr="Graphique à barres avec tendance à la hausse avec un remplissage uni">
              <a:extLst>
                <a:ext uri="{FF2B5EF4-FFF2-40B4-BE49-F238E27FC236}">
                  <a16:creationId xmlns:a16="http://schemas.microsoft.com/office/drawing/2014/main" id="{777CA53B-4EC9-4962-A256-59E9D05659B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913746" y="3568824"/>
              <a:ext cx="2334120" cy="2896631"/>
            </a:xfrm>
            <a:prstGeom prst="rect">
              <a:avLst/>
            </a:prstGeom>
          </p:spPr>
        </p:pic>
        <p:sp>
          <p:nvSpPr>
            <p:cNvPr id="10" name="Rectangle 9">
              <a:extLst>
                <a:ext uri="{FF2B5EF4-FFF2-40B4-BE49-F238E27FC236}">
                  <a16:creationId xmlns:a16="http://schemas.microsoft.com/office/drawing/2014/main" id="{2D23C2C4-4DC4-4265-A6E7-539828EA1C33}"/>
                </a:ext>
              </a:extLst>
            </p:cNvPr>
            <p:cNvSpPr/>
            <p:nvPr/>
          </p:nvSpPr>
          <p:spPr>
            <a:xfrm>
              <a:off x="5060272" y="2449027"/>
              <a:ext cx="2334119" cy="979973"/>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1800" b="0" i="0" u="none" strike="noStrike" kern="1200" cap="none" spc="0" normalizeH="0" baseline="0" noProof="0">
                  <a:ln>
                    <a:noFill/>
                  </a:ln>
                  <a:solidFill>
                    <a:prstClr val="black"/>
                  </a:solidFill>
                  <a:effectLst/>
                  <a:uLnTx/>
                  <a:uFillTx/>
                  <a:latin typeface="Calibri" panose="020F0502020204030204"/>
                  <a:ea typeface="+mn-ea"/>
                  <a:cs typeface="+mn-cs"/>
                </a:rPr>
                <a:t>+8,8% depuis 2016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1200" b="0" i="0" u="none" strike="noStrike" kern="1200" cap="none" spc="0" normalizeH="0" baseline="0" noProof="0">
                  <a:ln>
                    <a:noFill/>
                  </a:ln>
                  <a:solidFill>
                    <a:prstClr val="black"/>
                  </a:solidFill>
                  <a:effectLst/>
                  <a:uLnTx/>
                  <a:uFillTx/>
                  <a:latin typeface="Calibri" panose="020F0502020204030204"/>
                  <a:ea typeface="+mn-ea"/>
                  <a:cs typeface="+mn-cs"/>
                </a:rPr>
                <a:t>(5,1% en Wallonie)</a:t>
              </a:r>
            </a:p>
          </p:txBody>
        </p:sp>
      </p:grpSp>
      <p:pic>
        <p:nvPicPr>
          <p:cNvPr id="14" name="Image 13">
            <a:extLst>
              <a:ext uri="{FF2B5EF4-FFF2-40B4-BE49-F238E27FC236}">
                <a16:creationId xmlns:a16="http://schemas.microsoft.com/office/drawing/2014/main" id="{7583F41B-F7C0-429E-94A7-6CC4F6C8170A}"/>
              </a:ext>
            </a:extLst>
          </p:cNvPr>
          <p:cNvPicPr>
            <a:picLocks noChangeAspect="1"/>
          </p:cNvPicPr>
          <p:nvPr/>
        </p:nvPicPr>
        <p:blipFill>
          <a:blip r:embed="rId5"/>
          <a:stretch>
            <a:fillRect/>
          </a:stretch>
        </p:blipFill>
        <p:spPr>
          <a:xfrm>
            <a:off x="10770951" y="238712"/>
            <a:ext cx="1026483" cy="1216438"/>
          </a:xfrm>
          <a:prstGeom prst="rect">
            <a:avLst/>
          </a:prstGeom>
          <a:solidFill>
            <a:schemeClr val="bg1"/>
          </a:solidFill>
        </p:spPr>
      </p:pic>
      <p:grpSp>
        <p:nvGrpSpPr>
          <p:cNvPr id="18" name="Groupe 17">
            <a:extLst>
              <a:ext uri="{FF2B5EF4-FFF2-40B4-BE49-F238E27FC236}">
                <a16:creationId xmlns:a16="http://schemas.microsoft.com/office/drawing/2014/main" id="{3DC83A07-C982-3806-47F0-4C5BBEF67992}"/>
              </a:ext>
            </a:extLst>
          </p:cNvPr>
          <p:cNvGrpSpPr/>
          <p:nvPr/>
        </p:nvGrpSpPr>
        <p:grpSpPr>
          <a:xfrm>
            <a:off x="636894" y="2838105"/>
            <a:ext cx="2334119" cy="2234513"/>
            <a:chOff x="488272" y="2449027"/>
            <a:chExt cx="3653683" cy="3261650"/>
          </a:xfrm>
        </p:grpSpPr>
        <p:sp>
          <p:nvSpPr>
            <p:cNvPr id="5" name="Légende : flèche courbée 4">
              <a:extLst>
                <a:ext uri="{FF2B5EF4-FFF2-40B4-BE49-F238E27FC236}">
                  <a16:creationId xmlns:a16="http://schemas.microsoft.com/office/drawing/2014/main" id="{E9D32ECE-07E9-4559-ADCC-2D29BCECE34F}"/>
                </a:ext>
              </a:extLst>
            </p:cNvPr>
            <p:cNvSpPr/>
            <p:nvPr/>
          </p:nvSpPr>
          <p:spPr>
            <a:xfrm>
              <a:off x="488272" y="2449027"/>
              <a:ext cx="3653683" cy="979972"/>
            </a:xfrm>
            <a:prstGeom prst="borderCallout2">
              <a:avLst>
                <a:gd name="adj1" fmla="val 99915"/>
                <a:gd name="adj2" fmla="val 48786"/>
                <a:gd name="adj3" fmla="val 118707"/>
                <a:gd name="adj4" fmla="val 41642"/>
                <a:gd name="adj5" fmla="val 153417"/>
                <a:gd name="adj6" fmla="val 42856"/>
              </a:avLst>
            </a:prstGeom>
            <a:solidFill>
              <a:schemeClr val="accent1">
                <a:lumMod val="40000"/>
                <a:lumOff val="60000"/>
              </a:schemeClr>
            </a:solid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800" b="0" i="0" u="none" strike="noStrike" kern="1200" cap="none" spc="0" normalizeH="0" baseline="0" noProof="0">
                  <a:ln>
                    <a:noFill/>
                  </a:ln>
                  <a:solidFill>
                    <a:prstClr val="black"/>
                  </a:solidFill>
                  <a:effectLst/>
                  <a:uLnTx/>
                  <a:uFillTx/>
                  <a:latin typeface="Calibri" panose="020F0502020204030204"/>
                  <a:ea typeface="+mn-ea"/>
                  <a:cs typeface="+mn-cs"/>
                </a:rPr>
                <a:t>Construction 6,1%         </a:t>
              </a:r>
              <a:r>
                <a:rPr kumimoji="0" lang="fr-BE" sz="1200" b="0" i="0" u="none" strike="noStrike" kern="1200" cap="none" spc="0" normalizeH="0" baseline="0" noProof="0">
                  <a:ln>
                    <a:noFill/>
                  </a:ln>
                  <a:solidFill>
                    <a:prstClr val="black"/>
                  </a:solidFill>
                  <a:effectLst/>
                  <a:uLnTx/>
                  <a:uFillTx/>
                  <a:latin typeface="Calibri" panose="020F0502020204030204"/>
                  <a:ea typeface="+mn-ea"/>
                  <a:cs typeface="+mn-cs"/>
                </a:rPr>
                <a:t>( 5,7% en Wallonie)</a:t>
              </a:r>
            </a:p>
          </p:txBody>
        </p:sp>
        <mc:AlternateContent xmlns:mc="http://schemas.openxmlformats.org/markup-compatibility/2006" xmlns:cx1="http://schemas.microsoft.com/office/drawing/2015/9/8/chartex">
          <mc:Choice Requires="cx1">
            <p:graphicFrame>
              <p:nvGraphicFramePr>
                <p:cNvPr id="9" name="Graphique 8">
                  <a:extLst>
                    <a:ext uri="{FF2B5EF4-FFF2-40B4-BE49-F238E27FC236}">
                      <a16:creationId xmlns:a16="http://schemas.microsoft.com/office/drawing/2014/main" id="{91213D02-E338-4A87-B9E0-25ADFBF0D4CA}"/>
                    </a:ext>
                  </a:extLst>
                </p:cNvPr>
                <p:cNvGraphicFramePr/>
                <p:nvPr/>
              </p:nvGraphicFramePr>
              <p:xfrm>
                <a:off x="885636" y="3596476"/>
                <a:ext cx="3256319" cy="2114201"/>
              </p:xfrm>
              <a:graphic>
                <a:graphicData uri="http://schemas.microsoft.com/office/drawing/2014/chartex">
                  <cx:chart xmlns:cx="http://schemas.microsoft.com/office/drawing/2014/chartex" xmlns:r="http://schemas.openxmlformats.org/officeDocument/2006/relationships" r:id="rId6"/>
                </a:graphicData>
              </a:graphic>
            </p:graphicFrame>
          </mc:Choice>
          <mc:Fallback xmlns="">
            <p:pic>
              <p:nvPicPr>
                <p:cNvPr id="9" name="Graphique 8">
                  <a:extLst>
                    <a:ext uri="{FF2B5EF4-FFF2-40B4-BE49-F238E27FC236}">
                      <a16:creationId xmlns:a16="http://schemas.microsoft.com/office/drawing/2014/main" id="{91213D02-E338-4A87-B9E0-25ADFBF0D4CA}"/>
                    </a:ext>
                  </a:extLst>
                </p:cNvPr>
                <p:cNvPicPr>
                  <a:picLocks noGrp="1" noRot="1" noChangeAspect="1" noMove="1" noResize="1" noEditPoints="1" noAdjustHandles="1" noChangeArrowheads="1" noChangeShapeType="1"/>
                </p:cNvPicPr>
                <p:nvPr/>
              </p:nvPicPr>
              <p:blipFill>
                <a:blip r:embed="rId7"/>
                <a:stretch>
                  <a:fillRect/>
                </a:stretch>
              </p:blipFill>
              <p:spPr>
                <a:xfrm>
                  <a:off x="890746" y="3624207"/>
                  <a:ext cx="2080267" cy="1448411"/>
                </a:xfrm>
                <a:prstGeom prst="rect">
                  <a:avLst/>
                </a:prstGeom>
              </p:spPr>
            </p:pic>
          </mc:Fallback>
        </mc:AlternateContent>
      </p:grpSp>
      <p:grpSp>
        <p:nvGrpSpPr>
          <p:cNvPr id="20" name="Groupe 19">
            <a:extLst>
              <a:ext uri="{FF2B5EF4-FFF2-40B4-BE49-F238E27FC236}">
                <a16:creationId xmlns:a16="http://schemas.microsoft.com/office/drawing/2014/main" id="{AC81646C-4AE0-6F71-E844-6252A3F17CAF}"/>
              </a:ext>
            </a:extLst>
          </p:cNvPr>
          <p:cNvGrpSpPr/>
          <p:nvPr/>
        </p:nvGrpSpPr>
        <p:grpSpPr>
          <a:xfrm>
            <a:off x="6440163" y="2838105"/>
            <a:ext cx="1922849" cy="2328457"/>
            <a:chOff x="8848102" y="2449026"/>
            <a:chExt cx="2436090" cy="3555887"/>
          </a:xfrm>
        </p:grpSpPr>
        <p:pic>
          <p:nvPicPr>
            <p:cNvPr id="6" name="Graphique 5" descr="Femme contour">
              <a:extLst>
                <a:ext uri="{FF2B5EF4-FFF2-40B4-BE49-F238E27FC236}">
                  <a16:creationId xmlns:a16="http://schemas.microsoft.com/office/drawing/2014/main" id="{BAEB40DF-C937-4375-B3F1-0C7A6795D3FF}"/>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8848102" y="3568823"/>
              <a:ext cx="2436090" cy="2436090"/>
            </a:xfrm>
            <a:prstGeom prst="rect">
              <a:avLst/>
            </a:prstGeom>
          </p:spPr>
        </p:pic>
        <p:sp>
          <p:nvSpPr>
            <p:cNvPr id="13" name="Rectangle 12">
              <a:extLst>
                <a:ext uri="{FF2B5EF4-FFF2-40B4-BE49-F238E27FC236}">
                  <a16:creationId xmlns:a16="http://schemas.microsoft.com/office/drawing/2014/main" id="{F4F42591-0DD2-49C0-87B3-E7AD84A367F1}"/>
                </a:ext>
              </a:extLst>
            </p:cNvPr>
            <p:cNvSpPr/>
            <p:nvPr/>
          </p:nvSpPr>
          <p:spPr>
            <a:xfrm>
              <a:off x="8899087" y="2449026"/>
              <a:ext cx="2334119" cy="979973"/>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1800" b="0" i="0" u="none" strike="noStrike" kern="1200" cap="none" spc="0" normalizeH="0" baseline="0" noProof="0">
                  <a:ln>
                    <a:noFill/>
                  </a:ln>
                  <a:solidFill>
                    <a:prstClr val="black"/>
                  </a:solidFill>
                  <a:effectLst/>
                  <a:uLnTx/>
                  <a:uFillTx/>
                  <a:latin typeface="Calibri" panose="020F0502020204030204"/>
                  <a:ea typeface="+mn-ea"/>
                  <a:cs typeface="+mn-cs"/>
                </a:rPr>
                <a:t>6,3% de femmes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1200" b="0" i="0" u="none" strike="noStrike" kern="1200" cap="none" spc="0" normalizeH="0" baseline="0" noProof="0">
                  <a:ln>
                    <a:noFill/>
                  </a:ln>
                  <a:solidFill>
                    <a:prstClr val="black"/>
                  </a:solidFill>
                  <a:effectLst/>
                  <a:uLnTx/>
                  <a:uFillTx/>
                  <a:latin typeface="Calibri" panose="020F0502020204030204"/>
                  <a:ea typeface="+mn-ea"/>
                  <a:cs typeface="+mn-cs"/>
                </a:rPr>
                <a:t>(7,8% en Wallonie) *2020</a:t>
              </a:r>
            </a:p>
          </p:txBody>
        </p:sp>
      </p:grpSp>
      <p:graphicFrame>
        <p:nvGraphicFramePr>
          <p:cNvPr id="21" name="Diagramme 20">
            <a:extLst>
              <a:ext uri="{FF2B5EF4-FFF2-40B4-BE49-F238E27FC236}">
                <a16:creationId xmlns:a16="http://schemas.microsoft.com/office/drawing/2014/main" id="{2697FCD6-3C27-9A8A-D10D-D975C1429F50}"/>
              </a:ext>
            </a:extLst>
          </p:cNvPr>
          <p:cNvGraphicFramePr/>
          <p:nvPr/>
        </p:nvGraphicFramePr>
        <p:xfrm>
          <a:off x="7321687" y="2708840"/>
          <a:ext cx="5987495" cy="3057782"/>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Tree>
    <p:extLst>
      <p:ext uri="{BB962C8B-B14F-4D97-AF65-F5344CB8AC3E}">
        <p14:creationId xmlns:p14="http://schemas.microsoft.com/office/powerpoint/2010/main" val="268009915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1000" fill="hold"/>
                                        <p:tgtEl>
                                          <p:spTgt spid="18"/>
                                        </p:tgtEl>
                                        <p:attrNameLst>
                                          <p:attrName>ppt_w</p:attrName>
                                        </p:attrNameLst>
                                      </p:cBhvr>
                                      <p:tavLst>
                                        <p:tav tm="0">
                                          <p:val>
                                            <p:fltVal val="0"/>
                                          </p:val>
                                        </p:tav>
                                        <p:tav tm="100000">
                                          <p:val>
                                            <p:strVal val="#ppt_w"/>
                                          </p:val>
                                        </p:tav>
                                      </p:tavLst>
                                    </p:anim>
                                    <p:anim calcmode="lin" valueType="num">
                                      <p:cBhvr>
                                        <p:cTn id="8" dur="1000" fill="hold"/>
                                        <p:tgtEl>
                                          <p:spTgt spid="18"/>
                                        </p:tgtEl>
                                        <p:attrNameLst>
                                          <p:attrName>ppt_h</p:attrName>
                                        </p:attrNameLst>
                                      </p:cBhvr>
                                      <p:tavLst>
                                        <p:tav tm="0">
                                          <p:val>
                                            <p:fltVal val="0"/>
                                          </p:val>
                                        </p:tav>
                                        <p:tav tm="100000">
                                          <p:val>
                                            <p:strVal val="#ppt_h"/>
                                          </p:val>
                                        </p:tav>
                                      </p:tavLst>
                                    </p:anim>
                                    <p:anim calcmode="lin" valueType="num">
                                      <p:cBhvr>
                                        <p:cTn id="9" dur="1000" fill="hold"/>
                                        <p:tgtEl>
                                          <p:spTgt spid="18"/>
                                        </p:tgtEl>
                                        <p:attrNameLst>
                                          <p:attrName>style.rotation</p:attrName>
                                        </p:attrNameLst>
                                      </p:cBhvr>
                                      <p:tavLst>
                                        <p:tav tm="0">
                                          <p:val>
                                            <p:fltVal val="90"/>
                                          </p:val>
                                        </p:tav>
                                        <p:tav tm="100000">
                                          <p:val>
                                            <p:fltVal val="0"/>
                                          </p:val>
                                        </p:tav>
                                      </p:tavLst>
                                    </p:anim>
                                    <p:animEffect transition="in" filter="fade">
                                      <p:cBhvr>
                                        <p:cTn id="10" dur="1000"/>
                                        <p:tgtEl>
                                          <p:spTgt spid="18"/>
                                        </p:tgtEl>
                                      </p:cBhvr>
                                    </p:animEffect>
                                  </p:childTnLst>
                                </p:cTn>
                              </p:par>
                              <p:par>
                                <p:cTn id="11" presetID="31" presetClass="entr" presetSubtype="0" fill="hold" nodeType="with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p:cTn id="13" dur="1000" fill="hold"/>
                                        <p:tgtEl>
                                          <p:spTgt spid="19"/>
                                        </p:tgtEl>
                                        <p:attrNameLst>
                                          <p:attrName>ppt_w</p:attrName>
                                        </p:attrNameLst>
                                      </p:cBhvr>
                                      <p:tavLst>
                                        <p:tav tm="0">
                                          <p:val>
                                            <p:fltVal val="0"/>
                                          </p:val>
                                        </p:tav>
                                        <p:tav tm="100000">
                                          <p:val>
                                            <p:strVal val="#ppt_w"/>
                                          </p:val>
                                        </p:tav>
                                      </p:tavLst>
                                    </p:anim>
                                    <p:anim calcmode="lin" valueType="num">
                                      <p:cBhvr>
                                        <p:cTn id="14" dur="1000" fill="hold"/>
                                        <p:tgtEl>
                                          <p:spTgt spid="19"/>
                                        </p:tgtEl>
                                        <p:attrNameLst>
                                          <p:attrName>ppt_h</p:attrName>
                                        </p:attrNameLst>
                                      </p:cBhvr>
                                      <p:tavLst>
                                        <p:tav tm="0">
                                          <p:val>
                                            <p:fltVal val="0"/>
                                          </p:val>
                                        </p:tav>
                                        <p:tav tm="100000">
                                          <p:val>
                                            <p:strVal val="#ppt_h"/>
                                          </p:val>
                                        </p:tav>
                                      </p:tavLst>
                                    </p:anim>
                                    <p:anim calcmode="lin" valueType="num">
                                      <p:cBhvr>
                                        <p:cTn id="15" dur="1000" fill="hold"/>
                                        <p:tgtEl>
                                          <p:spTgt spid="19"/>
                                        </p:tgtEl>
                                        <p:attrNameLst>
                                          <p:attrName>style.rotation</p:attrName>
                                        </p:attrNameLst>
                                      </p:cBhvr>
                                      <p:tavLst>
                                        <p:tav tm="0">
                                          <p:val>
                                            <p:fltVal val="90"/>
                                          </p:val>
                                        </p:tav>
                                        <p:tav tm="100000">
                                          <p:val>
                                            <p:fltVal val="0"/>
                                          </p:val>
                                        </p:tav>
                                      </p:tavLst>
                                    </p:anim>
                                    <p:animEffect transition="in" filter="fade">
                                      <p:cBhvr>
                                        <p:cTn id="16" dur="1000"/>
                                        <p:tgtEl>
                                          <p:spTgt spid="19"/>
                                        </p:tgtEl>
                                      </p:cBhvr>
                                    </p:animEffect>
                                  </p:childTnLst>
                                </p:cTn>
                              </p:par>
                              <p:par>
                                <p:cTn id="17" presetID="31" presetClass="entr" presetSubtype="0" fill="hold" nodeType="with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p:cTn id="19" dur="1000" fill="hold"/>
                                        <p:tgtEl>
                                          <p:spTgt spid="20"/>
                                        </p:tgtEl>
                                        <p:attrNameLst>
                                          <p:attrName>ppt_w</p:attrName>
                                        </p:attrNameLst>
                                      </p:cBhvr>
                                      <p:tavLst>
                                        <p:tav tm="0">
                                          <p:val>
                                            <p:fltVal val="0"/>
                                          </p:val>
                                        </p:tav>
                                        <p:tav tm="100000">
                                          <p:val>
                                            <p:strVal val="#ppt_w"/>
                                          </p:val>
                                        </p:tav>
                                      </p:tavLst>
                                    </p:anim>
                                    <p:anim calcmode="lin" valueType="num">
                                      <p:cBhvr>
                                        <p:cTn id="20" dur="1000" fill="hold"/>
                                        <p:tgtEl>
                                          <p:spTgt spid="20"/>
                                        </p:tgtEl>
                                        <p:attrNameLst>
                                          <p:attrName>ppt_h</p:attrName>
                                        </p:attrNameLst>
                                      </p:cBhvr>
                                      <p:tavLst>
                                        <p:tav tm="0">
                                          <p:val>
                                            <p:fltVal val="0"/>
                                          </p:val>
                                        </p:tav>
                                        <p:tav tm="100000">
                                          <p:val>
                                            <p:strVal val="#ppt_h"/>
                                          </p:val>
                                        </p:tav>
                                      </p:tavLst>
                                    </p:anim>
                                    <p:anim calcmode="lin" valueType="num">
                                      <p:cBhvr>
                                        <p:cTn id="21" dur="1000" fill="hold"/>
                                        <p:tgtEl>
                                          <p:spTgt spid="20"/>
                                        </p:tgtEl>
                                        <p:attrNameLst>
                                          <p:attrName>style.rotation</p:attrName>
                                        </p:attrNameLst>
                                      </p:cBhvr>
                                      <p:tavLst>
                                        <p:tav tm="0">
                                          <p:val>
                                            <p:fltVal val="90"/>
                                          </p:val>
                                        </p:tav>
                                        <p:tav tm="100000">
                                          <p:val>
                                            <p:fltVal val="0"/>
                                          </p:val>
                                        </p:tav>
                                      </p:tavLst>
                                    </p:anim>
                                    <p:animEffect transition="in" filter="fade">
                                      <p:cBhvr>
                                        <p:cTn id="22" dur="1000"/>
                                        <p:tgtEl>
                                          <p:spTgt spid="20"/>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anim calcmode="lin" valueType="num">
                                      <p:cBhvr>
                                        <p:cTn id="25" dur="1000" fill="hold"/>
                                        <p:tgtEl>
                                          <p:spTgt spid="21"/>
                                        </p:tgtEl>
                                        <p:attrNameLst>
                                          <p:attrName>ppt_w</p:attrName>
                                        </p:attrNameLst>
                                      </p:cBhvr>
                                      <p:tavLst>
                                        <p:tav tm="0">
                                          <p:val>
                                            <p:fltVal val="0"/>
                                          </p:val>
                                        </p:tav>
                                        <p:tav tm="100000">
                                          <p:val>
                                            <p:strVal val="#ppt_w"/>
                                          </p:val>
                                        </p:tav>
                                      </p:tavLst>
                                    </p:anim>
                                    <p:anim calcmode="lin" valueType="num">
                                      <p:cBhvr>
                                        <p:cTn id="26" dur="1000" fill="hold"/>
                                        <p:tgtEl>
                                          <p:spTgt spid="21"/>
                                        </p:tgtEl>
                                        <p:attrNameLst>
                                          <p:attrName>ppt_h</p:attrName>
                                        </p:attrNameLst>
                                      </p:cBhvr>
                                      <p:tavLst>
                                        <p:tav tm="0">
                                          <p:val>
                                            <p:fltVal val="0"/>
                                          </p:val>
                                        </p:tav>
                                        <p:tav tm="100000">
                                          <p:val>
                                            <p:strVal val="#ppt_h"/>
                                          </p:val>
                                        </p:tav>
                                      </p:tavLst>
                                    </p:anim>
                                    <p:anim calcmode="lin" valueType="num">
                                      <p:cBhvr>
                                        <p:cTn id="27" dur="1000" fill="hold"/>
                                        <p:tgtEl>
                                          <p:spTgt spid="21"/>
                                        </p:tgtEl>
                                        <p:attrNameLst>
                                          <p:attrName>style.rotation</p:attrName>
                                        </p:attrNameLst>
                                      </p:cBhvr>
                                      <p:tavLst>
                                        <p:tav tm="0">
                                          <p:val>
                                            <p:fltVal val="90"/>
                                          </p:val>
                                        </p:tav>
                                        <p:tav tm="100000">
                                          <p:val>
                                            <p:fltVal val="0"/>
                                          </p:val>
                                        </p:tav>
                                      </p:tavLst>
                                    </p:anim>
                                    <p:animEffect transition="in" filter="fade">
                                      <p:cBhvr>
                                        <p:cTn id="28"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1" grpId="0">
        <p:bldAsOne/>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66309B2-AA22-4754-B1B9-08CA309DAE19}"/>
              </a:ext>
            </a:extLst>
          </p:cNvPr>
          <p:cNvSpPr>
            <a:spLocks noGrp="1"/>
          </p:cNvSpPr>
          <p:nvPr>
            <p:ph type="title"/>
          </p:nvPr>
        </p:nvSpPr>
        <p:spPr>
          <a:xfrm>
            <a:off x="228599" y="184150"/>
            <a:ext cx="11439525" cy="1325563"/>
          </a:xfr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a:normAutofit/>
          </a:bodyPr>
          <a:lstStyle/>
          <a:p>
            <a:r>
              <a:rPr lang="fr-BE" sz="3600"/>
              <a:t>4.222 emplois indépendants en Hainaut centre (2020)</a:t>
            </a:r>
          </a:p>
        </p:txBody>
      </p:sp>
      <p:grpSp>
        <p:nvGrpSpPr>
          <p:cNvPr id="4" name="Groupe 3">
            <a:extLst>
              <a:ext uri="{FF2B5EF4-FFF2-40B4-BE49-F238E27FC236}">
                <a16:creationId xmlns:a16="http://schemas.microsoft.com/office/drawing/2014/main" id="{751F76D5-A226-743F-2E32-7D405EB9DED9}"/>
              </a:ext>
            </a:extLst>
          </p:cNvPr>
          <p:cNvGrpSpPr/>
          <p:nvPr/>
        </p:nvGrpSpPr>
        <p:grpSpPr>
          <a:xfrm>
            <a:off x="4942320" y="2449027"/>
            <a:ext cx="2761673" cy="4016428"/>
            <a:chOff x="4913745" y="2449027"/>
            <a:chExt cx="2761673" cy="4016428"/>
          </a:xfrm>
        </p:grpSpPr>
        <p:pic>
          <p:nvPicPr>
            <p:cNvPr id="8" name="Graphique 7" descr="Graphique à barres avec tendance à la hausse avec un remplissage uni">
              <a:extLst>
                <a:ext uri="{FF2B5EF4-FFF2-40B4-BE49-F238E27FC236}">
                  <a16:creationId xmlns:a16="http://schemas.microsoft.com/office/drawing/2014/main" id="{777CA53B-4EC9-4962-A256-59E9D05659B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913745" y="3568823"/>
              <a:ext cx="2761673" cy="2896632"/>
            </a:xfrm>
            <a:prstGeom prst="rect">
              <a:avLst/>
            </a:prstGeom>
          </p:spPr>
        </p:pic>
        <p:sp>
          <p:nvSpPr>
            <p:cNvPr id="10" name="Rectangle 9">
              <a:extLst>
                <a:ext uri="{FF2B5EF4-FFF2-40B4-BE49-F238E27FC236}">
                  <a16:creationId xmlns:a16="http://schemas.microsoft.com/office/drawing/2014/main" id="{2D23C2C4-4DC4-4265-A6E7-539828EA1C33}"/>
                </a:ext>
              </a:extLst>
            </p:cNvPr>
            <p:cNvSpPr/>
            <p:nvPr/>
          </p:nvSpPr>
          <p:spPr>
            <a:xfrm>
              <a:off x="5060272" y="2449027"/>
              <a:ext cx="2334119" cy="979973"/>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1800" b="0" i="0" u="none" strike="noStrike" kern="1200" cap="none" spc="0" normalizeH="0" baseline="0" noProof="0">
                  <a:ln>
                    <a:noFill/>
                  </a:ln>
                  <a:solidFill>
                    <a:prstClr val="black"/>
                  </a:solidFill>
                  <a:effectLst/>
                  <a:uLnTx/>
                  <a:uFillTx/>
                  <a:latin typeface="Calibri" panose="020F0502020204030204"/>
                  <a:ea typeface="+mn-ea"/>
                  <a:cs typeface="+mn-cs"/>
                </a:rPr>
                <a:t>+30,3% depuis 2015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1200" b="0" i="0" u="none" strike="noStrike" kern="1200" cap="none" spc="0" normalizeH="0" baseline="0" noProof="0">
                  <a:ln>
                    <a:noFill/>
                  </a:ln>
                  <a:solidFill>
                    <a:prstClr val="black"/>
                  </a:solidFill>
                  <a:effectLst/>
                  <a:uLnTx/>
                  <a:uFillTx/>
                  <a:latin typeface="Calibri" panose="020F0502020204030204"/>
                  <a:ea typeface="+mn-ea"/>
                  <a:cs typeface="+mn-cs"/>
                </a:rPr>
                <a:t>(17,5% en Wallonie)</a:t>
              </a:r>
            </a:p>
          </p:txBody>
        </p:sp>
      </p:grpSp>
      <p:pic>
        <p:nvPicPr>
          <p:cNvPr id="14" name="Image 13">
            <a:extLst>
              <a:ext uri="{FF2B5EF4-FFF2-40B4-BE49-F238E27FC236}">
                <a16:creationId xmlns:a16="http://schemas.microsoft.com/office/drawing/2014/main" id="{7583F41B-F7C0-429E-94A7-6CC4F6C8170A}"/>
              </a:ext>
            </a:extLst>
          </p:cNvPr>
          <p:cNvPicPr>
            <a:picLocks noChangeAspect="1"/>
          </p:cNvPicPr>
          <p:nvPr/>
        </p:nvPicPr>
        <p:blipFill>
          <a:blip r:embed="rId5"/>
          <a:stretch>
            <a:fillRect/>
          </a:stretch>
        </p:blipFill>
        <p:spPr>
          <a:xfrm>
            <a:off x="10770951" y="238712"/>
            <a:ext cx="1026483" cy="1216438"/>
          </a:xfrm>
          <a:prstGeom prst="rect">
            <a:avLst/>
          </a:prstGeom>
          <a:solidFill>
            <a:schemeClr val="bg1"/>
          </a:solidFill>
        </p:spPr>
      </p:pic>
      <p:grpSp>
        <p:nvGrpSpPr>
          <p:cNvPr id="7" name="Groupe 6">
            <a:extLst>
              <a:ext uri="{FF2B5EF4-FFF2-40B4-BE49-F238E27FC236}">
                <a16:creationId xmlns:a16="http://schemas.microsoft.com/office/drawing/2014/main" id="{0CE1B69B-4718-655F-0968-8E766A883149}"/>
              </a:ext>
            </a:extLst>
          </p:cNvPr>
          <p:cNvGrpSpPr/>
          <p:nvPr/>
        </p:nvGrpSpPr>
        <p:grpSpPr>
          <a:xfrm>
            <a:off x="8927662" y="2449026"/>
            <a:ext cx="2436090" cy="3555887"/>
            <a:chOff x="8899087" y="2449026"/>
            <a:chExt cx="2436090" cy="3555887"/>
          </a:xfrm>
        </p:grpSpPr>
        <p:pic>
          <p:nvPicPr>
            <p:cNvPr id="6" name="Graphique 5" descr="Femme contour">
              <a:extLst>
                <a:ext uri="{FF2B5EF4-FFF2-40B4-BE49-F238E27FC236}">
                  <a16:creationId xmlns:a16="http://schemas.microsoft.com/office/drawing/2014/main" id="{BAEB40DF-C937-4375-B3F1-0C7A6795D3FF}"/>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899087" y="3568823"/>
              <a:ext cx="2436090" cy="2436090"/>
            </a:xfrm>
            <a:prstGeom prst="rect">
              <a:avLst/>
            </a:prstGeom>
          </p:spPr>
        </p:pic>
        <p:sp>
          <p:nvSpPr>
            <p:cNvPr id="13" name="Rectangle 12">
              <a:extLst>
                <a:ext uri="{FF2B5EF4-FFF2-40B4-BE49-F238E27FC236}">
                  <a16:creationId xmlns:a16="http://schemas.microsoft.com/office/drawing/2014/main" id="{F4F42591-0DD2-49C0-87B3-E7AD84A367F1}"/>
                </a:ext>
              </a:extLst>
            </p:cNvPr>
            <p:cNvSpPr/>
            <p:nvPr/>
          </p:nvSpPr>
          <p:spPr>
            <a:xfrm>
              <a:off x="8899087" y="2449026"/>
              <a:ext cx="2334119" cy="979973"/>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1800" b="0" i="0" u="none" strike="noStrike" kern="1200" cap="none" spc="0" normalizeH="0" baseline="0" noProof="0">
                  <a:ln>
                    <a:noFill/>
                  </a:ln>
                  <a:solidFill>
                    <a:prstClr val="black"/>
                  </a:solidFill>
                  <a:effectLst/>
                  <a:uLnTx/>
                  <a:uFillTx/>
                  <a:latin typeface="Calibri" panose="020F0502020204030204"/>
                  <a:ea typeface="+mn-ea"/>
                  <a:cs typeface="+mn-cs"/>
                </a:rPr>
                <a:t>7% de femmes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1200" b="0" i="0" u="none" strike="noStrike" kern="1200" cap="none" spc="0" normalizeH="0" baseline="0" noProof="0">
                  <a:ln>
                    <a:noFill/>
                  </a:ln>
                  <a:solidFill>
                    <a:prstClr val="black"/>
                  </a:solidFill>
                  <a:effectLst/>
                  <a:uLnTx/>
                  <a:uFillTx/>
                  <a:latin typeface="Calibri" panose="020F0502020204030204"/>
                  <a:ea typeface="+mn-ea"/>
                  <a:cs typeface="+mn-cs"/>
                </a:rPr>
                <a:t>(7,6% en Wallonie)</a:t>
              </a:r>
            </a:p>
          </p:txBody>
        </p:sp>
      </p:grpSp>
      <p:grpSp>
        <p:nvGrpSpPr>
          <p:cNvPr id="3" name="Groupe 2">
            <a:extLst>
              <a:ext uri="{FF2B5EF4-FFF2-40B4-BE49-F238E27FC236}">
                <a16:creationId xmlns:a16="http://schemas.microsoft.com/office/drawing/2014/main" id="{7875A125-BE9D-4A48-9F51-E404C072982A}"/>
              </a:ext>
            </a:extLst>
          </p:cNvPr>
          <p:cNvGrpSpPr/>
          <p:nvPr/>
        </p:nvGrpSpPr>
        <p:grpSpPr>
          <a:xfrm>
            <a:off x="730538" y="2449026"/>
            <a:ext cx="3805382" cy="3555887"/>
            <a:chOff x="701963" y="2449026"/>
            <a:chExt cx="3805382" cy="3555887"/>
          </a:xfrm>
        </p:grpSpPr>
        <p:sp>
          <p:nvSpPr>
            <p:cNvPr id="5" name="Légende : flèche courbée 4">
              <a:extLst>
                <a:ext uri="{FF2B5EF4-FFF2-40B4-BE49-F238E27FC236}">
                  <a16:creationId xmlns:a16="http://schemas.microsoft.com/office/drawing/2014/main" id="{E9D32ECE-07E9-4559-ADCC-2D29BCECE34F}"/>
                </a:ext>
              </a:extLst>
            </p:cNvPr>
            <p:cNvSpPr/>
            <p:nvPr/>
          </p:nvSpPr>
          <p:spPr>
            <a:xfrm>
              <a:off x="1302327" y="2449026"/>
              <a:ext cx="2853612" cy="979972"/>
            </a:xfrm>
            <a:prstGeom prst="borderCallout2">
              <a:avLst>
                <a:gd name="adj1" fmla="val 99915"/>
                <a:gd name="adj2" fmla="val 48786"/>
                <a:gd name="adj3" fmla="val 118707"/>
                <a:gd name="adj4" fmla="val 36345"/>
                <a:gd name="adj5" fmla="val 157187"/>
                <a:gd name="adj6" fmla="val 37967"/>
              </a:avLst>
            </a:prstGeom>
            <a:solidFill>
              <a:schemeClr val="accent5">
                <a:lumMod val="60000"/>
                <a:lumOff val="40000"/>
              </a:schemeClr>
            </a:solid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800" b="0" i="0" u="none" strike="noStrike" kern="1200" cap="none" spc="0" normalizeH="0" baseline="0" noProof="0">
                  <a:ln>
                    <a:noFill/>
                  </a:ln>
                  <a:solidFill>
                    <a:prstClr val="black"/>
                  </a:solidFill>
                  <a:effectLst/>
                  <a:uLnTx/>
                  <a:uFillTx/>
                  <a:latin typeface="Calibri" panose="020F0502020204030204"/>
                  <a:ea typeface="+mn-ea"/>
                  <a:cs typeface="+mn-cs"/>
                </a:rPr>
                <a:t>Industrie du bâtiment 10,9%                              </a:t>
              </a:r>
              <a:r>
                <a:rPr kumimoji="0" lang="fr-BE" sz="1200" b="0" i="0" u="none" strike="noStrike" kern="1200" cap="none" spc="0" normalizeH="0" baseline="0" noProof="0">
                  <a:ln>
                    <a:noFill/>
                  </a:ln>
                  <a:solidFill>
                    <a:prstClr val="black"/>
                  </a:solidFill>
                  <a:effectLst/>
                  <a:uLnTx/>
                  <a:uFillTx/>
                  <a:latin typeface="Calibri" panose="020F0502020204030204"/>
                  <a:ea typeface="+mn-ea"/>
                  <a:cs typeface="+mn-cs"/>
                </a:rPr>
                <a:t>( 9,8% en Wallonie)</a:t>
              </a:r>
            </a:p>
          </p:txBody>
        </p:sp>
        <mc:AlternateContent xmlns:mc="http://schemas.openxmlformats.org/markup-compatibility/2006" xmlns:cx1="http://schemas.microsoft.com/office/drawing/2015/9/8/chartex">
          <mc:Choice Requires="cx1">
            <p:graphicFrame>
              <p:nvGraphicFramePr>
                <p:cNvPr id="11" name="Graphique 10">
                  <a:extLst>
                    <a:ext uri="{FF2B5EF4-FFF2-40B4-BE49-F238E27FC236}">
                      <a16:creationId xmlns:a16="http://schemas.microsoft.com/office/drawing/2014/main" id="{E282E511-2119-4F3E-B6BF-3632A9AA89F0}"/>
                    </a:ext>
                  </a:extLst>
                </p:cNvPr>
                <p:cNvGraphicFramePr/>
                <p:nvPr/>
              </p:nvGraphicFramePr>
              <p:xfrm>
                <a:off x="701963" y="3639127"/>
                <a:ext cx="3805382" cy="2365786"/>
              </p:xfrm>
              <a:graphic>
                <a:graphicData uri="http://schemas.microsoft.com/office/drawing/2014/chartex">
                  <cx:chart xmlns:cx="http://schemas.microsoft.com/office/drawing/2014/chartex" xmlns:r="http://schemas.openxmlformats.org/officeDocument/2006/relationships" r:id="rId8"/>
                </a:graphicData>
              </a:graphic>
            </p:graphicFrame>
          </mc:Choice>
          <mc:Fallback xmlns="">
            <p:pic>
              <p:nvPicPr>
                <p:cNvPr id="11" name="Graphique 10">
                  <a:extLst>
                    <a:ext uri="{FF2B5EF4-FFF2-40B4-BE49-F238E27FC236}">
                      <a16:creationId xmlns:a16="http://schemas.microsoft.com/office/drawing/2014/main" id="{E282E511-2119-4F3E-B6BF-3632A9AA89F0}"/>
                    </a:ext>
                  </a:extLst>
                </p:cNvPr>
                <p:cNvPicPr>
                  <a:picLocks noGrp="1" noRot="1" noChangeAspect="1" noMove="1" noResize="1" noEditPoints="1" noAdjustHandles="1" noChangeArrowheads="1" noChangeShapeType="1"/>
                </p:cNvPicPr>
                <p:nvPr/>
              </p:nvPicPr>
              <p:blipFill>
                <a:blip r:embed="rId9"/>
                <a:stretch>
                  <a:fillRect/>
                </a:stretch>
              </p:blipFill>
              <p:spPr>
                <a:xfrm>
                  <a:off x="730538" y="3639127"/>
                  <a:ext cx="3805382" cy="2365786"/>
                </a:xfrm>
                <a:prstGeom prst="rect">
                  <a:avLst/>
                </a:prstGeom>
              </p:spPr>
            </p:pic>
          </mc:Fallback>
        </mc:AlternateContent>
      </p:grpSp>
    </p:spTree>
    <p:extLst>
      <p:ext uri="{BB962C8B-B14F-4D97-AF65-F5344CB8AC3E}">
        <p14:creationId xmlns:p14="http://schemas.microsoft.com/office/powerpoint/2010/main" val="1239141609"/>
      </p:ext>
    </p:extLst>
  </p:cSld>
  <p:clrMapOvr>
    <a:masterClrMapping/>
  </p:clrMapOvr>
  <mc:AlternateContent xmlns:mc="http://schemas.openxmlformats.org/markup-compatibility/2006" xmlns:p14="http://schemas.microsoft.com/office/powerpoint/2010/main">
    <mc:Choice Requires="p14">
      <p:transition spd="slow" p14:dur="125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par>
                                <p:cTn id="11" presetID="31"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1000" fill="hold"/>
                                        <p:tgtEl>
                                          <p:spTgt spid="4"/>
                                        </p:tgtEl>
                                        <p:attrNameLst>
                                          <p:attrName>ppt_w</p:attrName>
                                        </p:attrNameLst>
                                      </p:cBhvr>
                                      <p:tavLst>
                                        <p:tav tm="0">
                                          <p:val>
                                            <p:fltVal val="0"/>
                                          </p:val>
                                        </p:tav>
                                        <p:tav tm="100000">
                                          <p:val>
                                            <p:strVal val="#ppt_w"/>
                                          </p:val>
                                        </p:tav>
                                      </p:tavLst>
                                    </p:anim>
                                    <p:anim calcmode="lin" valueType="num">
                                      <p:cBhvr>
                                        <p:cTn id="14" dur="1000" fill="hold"/>
                                        <p:tgtEl>
                                          <p:spTgt spid="4"/>
                                        </p:tgtEl>
                                        <p:attrNameLst>
                                          <p:attrName>ppt_h</p:attrName>
                                        </p:attrNameLst>
                                      </p:cBhvr>
                                      <p:tavLst>
                                        <p:tav tm="0">
                                          <p:val>
                                            <p:fltVal val="0"/>
                                          </p:val>
                                        </p:tav>
                                        <p:tav tm="100000">
                                          <p:val>
                                            <p:strVal val="#ppt_h"/>
                                          </p:val>
                                        </p:tav>
                                      </p:tavLst>
                                    </p:anim>
                                    <p:anim calcmode="lin" valueType="num">
                                      <p:cBhvr>
                                        <p:cTn id="15" dur="1000" fill="hold"/>
                                        <p:tgtEl>
                                          <p:spTgt spid="4"/>
                                        </p:tgtEl>
                                        <p:attrNameLst>
                                          <p:attrName>style.rotation</p:attrName>
                                        </p:attrNameLst>
                                      </p:cBhvr>
                                      <p:tavLst>
                                        <p:tav tm="0">
                                          <p:val>
                                            <p:fltVal val="90"/>
                                          </p:val>
                                        </p:tav>
                                        <p:tav tm="100000">
                                          <p:val>
                                            <p:fltVal val="0"/>
                                          </p:val>
                                        </p:tav>
                                      </p:tavLst>
                                    </p:anim>
                                    <p:animEffect transition="in" filter="fade">
                                      <p:cBhvr>
                                        <p:cTn id="16" dur="1000"/>
                                        <p:tgtEl>
                                          <p:spTgt spid="4"/>
                                        </p:tgtEl>
                                      </p:cBhvr>
                                    </p:animEffect>
                                  </p:childTnLst>
                                </p:cTn>
                              </p:par>
                              <p:par>
                                <p:cTn id="17" presetID="31"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1000" fill="hold"/>
                                        <p:tgtEl>
                                          <p:spTgt spid="7"/>
                                        </p:tgtEl>
                                        <p:attrNameLst>
                                          <p:attrName>ppt_w</p:attrName>
                                        </p:attrNameLst>
                                      </p:cBhvr>
                                      <p:tavLst>
                                        <p:tav tm="0">
                                          <p:val>
                                            <p:fltVal val="0"/>
                                          </p:val>
                                        </p:tav>
                                        <p:tav tm="100000">
                                          <p:val>
                                            <p:strVal val="#ppt_w"/>
                                          </p:val>
                                        </p:tav>
                                      </p:tavLst>
                                    </p:anim>
                                    <p:anim calcmode="lin" valueType="num">
                                      <p:cBhvr>
                                        <p:cTn id="20" dur="1000" fill="hold"/>
                                        <p:tgtEl>
                                          <p:spTgt spid="7"/>
                                        </p:tgtEl>
                                        <p:attrNameLst>
                                          <p:attrName>ppt_h</p:attrName>
                                        </p:attrNameLst>
                                      </p:cBhvr>
                                      <p:tavLst>
                                        <p:tav tm="0">
                                          <p:val>
                                            <p:fltVal val="0"/>
                                          </p:val>
                                        </p:tav>
                                        <p:tav tm="100000">
                                          <p:val>
                                            <p:strVal val="#ppt_h"/>
                                          </p:val>
                                        </p:tav>
                                      </p:tavLst>
                                    </p:anim>
                                    <p:anim calcmode="lin" valueType="num">
                                      <p:cBhvr>
                                        <p:cTn id="21" dur="1000" fill="hold"/>
                                        <p:tgtEl>
                                          <p:spTgt spid="7"/>
                                        </p:tgtEl>
                                        <p:attrNameLst>
                                          <p:attrName>style.rotation</p:attrName>
                                        </p:attrNameLst>
                                      </p:cBhvr>
                                      <p:tavLst>
                                        <p:tav tm="0">
                                          <p:val>
                                            <p:fltVal val="90"/>
                                          </p:val>
                                        </p:tav>
                                        <p:tav tm="100000">
                                          <p:val>
                                            <p:fltVal val="0"/>
                                          </p:val>
                                        </p:tav>
                                      </p:tavLst>
                                    </p:anim>
                                    <p:animEffect transition="in" filter="fade">
                                      <p:cBhvr>
                                        <p:cTn id="22"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F0087D53-9295-4463-AAE4-D5C626046E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5E076650-8170-4C9E-8526-08B8D8EA3ACD}"/>
              </a:ext>
            </a:extLst>
          </p:cNvPr>
          <p:cNvSpPr>
            <a:spLocks noGrp="1"/>
          </p:cNvSpPr>
          <p:nvPr>
            <p:ph type="title"/>
          </p:nvPr>
        </p:nvSpPr>
        <p:spPr>
          <a:xfrm>
            <a:off x="638881" y="4146487"/>
            <a:ext cx="10909640" cy="1420802"/>
          </a:xfrm>
        </p:spPr>
        <p:txBody>
          <a:bodyPr vert="horz" lIns="91440" tIns="45720" rIns="91440" bIns="45720" rtlCol="0" anchor="ctr">
            <a:normAutofit fontScale="90000"/>
          </a:bodyPr>
          <a:lstStyle/>
          <a:p>
            <a:pPr algn="ctr"/>
            <a:r>
              <a:rPr lang="en-US" sz="6600" b="1" dirty="0" err="1"/>
              <a:t>Opportunités</a:t>
            </a:r>
            <a:r>
              <a:rPr lang="en-US" sz="6600" b="1" dirty="0"/>
              <a:t> </a:t>
            </a:r>
            <a:r>
              <a:rPr lang="en-US" sz="6600" b="1" dirty="0" err="1"/>
              <a:t>d’emploi</a:t>
            </a:r>
            <a:r>
              <a:rPr lang="en-US" sz="6600" b="1" dirty="0"/>
              <a:t> 2022 sur le Bassin Hainaut-Centre</a:t>
            </a:r>
          </a:p>
        </p:txBody>
      </p:sp>
      <p:sp>
        <p:nvSpPr>
          <p:cNvPr id="3" name="Espace réservé du texte 2">
            <a:extLst>
              <a:ext uri="{FF2B5EF4-FFF2-40B4-BE49-F238E27FC236}">
                <a16:creationId xmlns:a16="http://schemas.microsoft.com/office/drawing/2014/main" id="{9509DF2D-DE75-499F-A512-076D9D44EA4D}"/>
              </a:ext>
            </a:extLst>
          </p:cNvPr>
          <p:cNvSpPr>
            <a:spLocks noGrp="1"/>
          </p:cNvSpPr>
          <p:nvPr>
            <p:ph type="body" idx="1"/>
          </p:nvPr>
        </p:nvSpPr>
        <p:spPr>
          <a:xfrm>
            <a:off x="638881" y="5647503"/>
            <a:ext cx="10909643" cy="552659"/>
          </a:xfrm>
        </p:spPr>
        <p:txBody>
          <a:bodyPr vert="horz" lIns="91440" tIns="45720" rIns="91440" bIns="45720" rtlCol="0" anchor="ctr">
            <a:normAutofit/>
          </a:bodyPr>
          <a:lstStyle/>
          <a:p>
            <a:pPr algn="ctr"/>
            <a:r>
              <a:rPr lang="en-US" b="1">
                <a:solidFill>
                  <a:schemeClr val="tx1"/>
                </a:solidFill>
              </a:rPr>
              <a:t>Construction</a:t>
            </a:r>
          </a:p>
        </p:txBody>
      </p:sp>
      <p:pic>
        <p:nvPicPr>
          <p:cNvPr id="20" name="Image 19">
            <a:extLst>
              <a:ext uri="{FF2B5EF4-FFF2-40B4-BE49-F238E27FC236}">
                <a16:creationId xmlns:a16="http://schemas.microsoft.com/office/drawing/2014/main" id="{E7E0702A-183E-40BA-8BCF-35F24CB12B60}"/>
              </a:ext>
            </a:extLst>
          </p:cNvPr>
          <p:cNvPicPr>
            <a:picLocks noChangeAspect="1"/>
          </p:cNvPicPr>
          <p:nvPr/>
        </p:nvPicPr>
        <p:blipFill rotWithShape="1">
          <a:blip r:embed="rId2"/>
          <a:srcRect t="12867" b="46493"/>
          <a:stretch/>
        </p:blipFill>
        <p:spPr>
          <a:xfrm>
            <a:off x="320040" y="915743"/>
            <a:ext cx="5614416" cy="2703937"/>
          </a:xfrm>
          <a:prstGeom prst="rect">
            <a:avLst/>
          </a:prstGeom>
        </p:spPr>
      </p:pic>
      <p:pic>
        <p:nvPicPr>
          <p:cNvPr id="5" name="Image 4" descr="Barres d’échafaudage en nuances de gris">
            <a:extLst>
              <a:ext uri="{FF2B5EF4-FFF2-40B4-BE49-F238E27FC236}">
                <a16:creationId xmlns:a16="http://schemas.microsoft.com/office/drawing/2014/main" id="{4632D177-C452-96BD-F09B-D0B54BA77DB6}"/>
              </a:ext>
            </a:extLst>
          </p:cNvPr>
          <p:cNvPicPr>
            <a:picLocks noChangeAspect="1"/>
          </p:cNvPicPr>
          <p:nvPr/>
        </p:nvPicPr>
        <p:blipFill>
          <a:blip r:embed="rId3">
            <a:extLst>
              <a:ext uri="{28A0092B-C50C-407E-A947-70E740481C1C}">
                <a14:useLocalDpi xmlns:a14="http://schemas.microsoft.com/office/drawing/2010/main" val="0"/>
              </a:ext>
            </a:extLst>
          </a:blip>
          <a:srcRect t="18879" b="18879"/>
          <a:stretch/>
        </p:blipFill>
        <p:spPr>
          <a:xfrm>
            <a:off x="6254496" y="1101134"/>
            <a:ext cx="5614416" cy="2333155"/>
          </a:xfrm>
          <a:prstGeom prst="rect">
            <a:avLst/>
          </a:prstGeom>
        </p:spPr>
      </p:pic>
      <p:sp>
        <p:nvSpPr>
          <p:cNvPr id="27" name="sketch line">
            <a:extLst>
              <a:ext uri="{FF2B5EF4-FFF2-40B4-BE49-F238E27FC236}">
                <a16:creationId xmlns:a16="http://schemas.microsoft.com/office/drawing/2014/main" id="{D6A9C53F-5F90-40A5-8C85-5412D39C8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50080" y="5594358"/>
            <a:ext cx="3291840" cy="18288"/>
          </a:xfrm>
          <a:custGeom>
            <a:avLst/>
            <a:gdLst>
              <a:gd name="connsiteX0" fmla="*/ 0 w 3291840"/>
              <a:gd name="connsiteY0" fmla="*/ 0 h 18288"/>
              <a:gd name="connsiteX1" fmla="*/ 658368 w 3291840"/>
              <a:gd name="connsiteY1" fmla="*/ 0 h 18288"/>
              <a:gd name="connsiteX2" fmla="*/ 1283818 w 3291840"/>
              <a:gd name="connsiteY2" fmla="*/ 0 h 18288"/>
              <a:gd name="connsiteX3" fmla="*/ 1909267 w 3291840"/>
              <a:gd name="connsiteY3" fmla="*/ 0 h 18288"/>
              <a:gd name="connsiteX4" fmla="*/ 2633472 w 3291840"/>
              <a:gd name="connsiteY4" fmla="*/ 0 h 18288"/>
              <a:gd name="connsiteX5" fmla="*/ 3291840 w 3291840"/>
              <a:gd name="connsiteY5" fmla="*/ 0 h 18288"/>
              <a:gd name="connsiteX6" fmla="*/ 3291840 w 3291840"/>
              <a:gd name="connsiteY6" fmla="*/ 18288 h 18288"/>
              <a:gd name="connsiteX7" fmla="*/ 2633472 w 3291840"/>
              <a:gd name="connsiteY7" fmla="*/ 18288 h 18288"/>
              <a:gd name="connsiteX8" fmla="*/ 2073859 w 3291840"/>
              <a:gd name="connsiteY8" fmla="*/ 18288 h 18288"/>
              <a:gd name="connsiteX9" fmla="*/ 1448410 w 3291840"/>
              <a:gd name="connsiteY9" fmla="*/ 18288 h 18288"/>
              <a:gd name="connsiteX10" fmla="*/ 822960 w 3291840"/>
              <a:gd name="connsiteY10" fmla="*/ 18288 h 18288"/>
              <a:gd name="connsiteX11" fmla="*/ 0 w 3291840"/>
              <a:gd name="connsiteY11" fmla="*/ 18288 h 18288"/>
              <a:gd name="connsiteX12" fmla="*/ 0 w 329184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91840" h="18288" fill="none" extrusionOk="0">
                <a:moveTo>
                  <a:pt x="0" y="0"/>
                </a:moveTo>
                <a:cubicBezTo>
                  <a:pt x="173077" y="-20031"/>
                  <a:pt x="443104" y="6424"/>
                  <a:pt x="658368" y="0"/>
                </a:cubicBezTo>
                <a:cubicBezTo>
                  <a:pt x="873632" y="-6424"/>
                  <a:pt x="1034028" y="11764"/>
                  <a:pt x="1283818" y="0"/>
                </a:cubicBezTo>
                <a:cubicBezTo>
                  <a:pt x="1533608" y="-11764"/>
                  <a:pt x="1691227" y="-30112"/>
                  <a:pt x="1909267" y="0"/>
                </a:cubicBezTo>
                <a:cubicBezTo>
                  <a:pt x="2127307" y="30112"/>
                  <a:pt x="2272465" y="-18735"/>
                  <a:pt x="2633472" y="0"/>
                </a:cubicBezTo>
                <a:cubicBezTo>
                  <a:pt x="2994479" y="18735"/>
                  <a:pt x="3023324" y="-32030"/>
                  <a:pt x="3291840" y="0"/>
                </a:cubicBezTo>
                <a:cubicBezTo>
                  <a:pt x="3291406" y="7551"/>
                  <a:pt x="3291373" y="9822"/>
                  <a:pt x="3291840" y="18288"/>
                </a:cubicBezTo>
                <a:cubicBezTo>
                  <a:pt x="3048445" y="38989"/>
                  <a:pt x="2846548" y="-14400"/>
                  <a:pt x="2633472" y="18288"/>
                </a:cubicBezTo>
                <a:cubicBezTo>
                  <a:pt x="2420396" y="50976"/>
                  <a:pt x="2304099" y="6336"/>
                  <a:pt x="2073859" y="18288"/>
                </a:cubicBezTo>
                <a:cubicBezTo>
                  <a:pt x="1843619" y="30240"/>
                  <a:pt x="1706926" y="10778"/>
                  <a:pt x="1448410" y="18288"/>
                </a:cubicBezTo>
                <a:cubicBezTo>
                  <a:pt x="1189894" y="25798"/>
                  <a:pt x="1002278" y="8992"/>
                  <a:pt x="822960" y="18288"/>
                </a:cubicBezTo>
                <a:cubicBezTo>
                  <a:pt x="643642" y="27585"/>
                  <a:pt x="307039" y="38051"/>
                  <a:pt x="0" y="18288"/>
                </a:cubicBezTo>
                <a:cubicBezTo>
                  <a:pt x="60" y="11696"/>
                  <a:pt x="66" y="3758"/>
                  <a:pt x="0" y="0"/>
                </a:cubicBezTo>
                <a:close/>
              </a:path>
              <a:path w="3291840" h="18288" stroke="0" extrusionOk="0">
                <a:moveTo>
                  <a:pt x="0" y="0"/>
                </a:moveTo>
                <a:cubicBezTo>
                  <a:pt x="195850" y="28018"/>
                  <a:pt x="434891" y="17390"/>
                  <a:pt x="592531" y="0"/>
                </a:cubicBezTo>
                <a:cubicBezTo>
                  <a:pt x="750171" y="-17390"/>
                  <a:pt x="1018709" y="32200"/>
                  <a:pt x="1316736" y="0"/>
                </a:cubicBezTo>
                <a:cubicBezTo>
                  <a:pt x="1614763" y="-32200"/>
                  <a:pt x="1696480" y="-11367"/>
                  <a:pt x="1876349" y="0"/>
                </a:cubicBezTo>
                <a:cubicBezTo>
                  <a:pt x="2056218" y="11367"/>
                  <a:pt x="2193364" y="13433"/>
                  <a:pt x="2435962" y="0"/>
                </a:cubicBezTo>
                <a:cubicBezTo>
                  <a:pt x="2678560" y="-13433"/>
                  <a:pt x="3010901" y="-42367"/>
                  <a:pt x="3291840" y="0"/>
                </a:cubicBezTo>
                <a:cubicBezTo>
                  <a:pt x="3291758" y="4406"/>
                  <a:pt x="3291751" y="9982"/>
                  <a:pt x="3291840" y="18288"/>
                </a:cubicBezTo>
                <a:cubicBezTo>
                  <a:pt x="3108993" y="14228"/>
                  <a:pt x="2952658" y="46900"/>
                  <a:pt x="2666390" y="18288"/>
                </a:cubicBezTo>
                <a:cubicBezTo>
                  <a:pt x="2380122" y="-10324"/>
                  <a:pt x="2263855" y="41055"/>
                  <a:pt x="2040941" y="18288"/>
                </a:cubicBezTo>
                <a:cubicBezTo>
                  <a:pt x="1818027" y="-4479"/>
                  <a:pt x="1675097" y="6509"/>
                  <a:pt x="1415491" y="18288"/>
                </a:cubicBezTo>
                <a:cubicBezTo>
                  <a:pt x="1155885" y="30068"/>
                  <a:pt x="852976" y="36210"/>
                  <a:pt x="691286" y="18288"/>
                </a:cubicBezTo>
                <a:cubicBezTo>
                  <a:pt x="529596" y="366"/>
                  <a:pt x="187183" y="13912"/>
                  <a:pt x="0" y="18288"/>
                </a:cubicBezTo>
                <a:cubicBezTo>
                  <a:pt x="189" y="14288"/>
                  <a:pt x="-703" y="3747"/>
                  <a:pt x="0" y="0"/>
                </a:cubicBezTo>
                <a:close/>
              </a:path>
            </a:pathLst>
          </a:custGeom>
          <a:solidFill>
            <a:schemeClr val="accent2">
              <a:lumMod val="50000"/>
            </a:schemeClr>
          </a:solidFill>
          <a:ln w="41275"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077030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F8BAF24-9369-4B63-A934-5A5CFE3D5552}"/>
              </a:ext>
            </a:extLst>
          </p:cNvPr>
          <p:cNvSpPr>
            <a:spLocks noGrp="1"/>
          </p:cNvSpPr>
          <p:nvPr>
            <p:ph type="title"/>
          </p:nvPr>
        </p:nvSpPr>
        <p:spPr>
          <a:xfrm>
            <a:off x="287837" y="119725"/>
            <a:ext cx="11681556" cy="661111"/>
          </a:xfrm>
        </p:spPr>
        <p:style>
          <a:lnRef idx="2">
            <a:schemeClr val="accent2"/>
          </a:lnRef>
          <a:fillRef idx="1">
            <a:schemeClr val="lt1"/>
          </a:fillRef>
          <a:effectRef idx="0">
            <a:schemeClr val="accent2"/>
          </a:effectRef>
          <a:fontRef idx="minor">
            <a:schemeClr val="dk1"/>
          </a:fontRef>
        </p:style>
        <p:txBody>
          <a:bodyPr vert="horz" lIns="91440" tIns="45720" rIns="91440" bIns="45720" rtlCol="0" anchor="ctr">
            <a:normAutofit/>
          </a:bodyPr>
          <a:lstStyle/>
          <a:p>
            <a:r>
              <a:rPr lang="en-US" sz="3400">
                <a:solidFill>
                  <a:schemeClr val="accent5">
                    <a:lumMod val="50000"/>
                  </a:schemeClr>
                </a:solidFill>
              </a:rPr>
              <a:t>Les </a:t>
            </a:r>
            <a:r>
              <a:rPr lang="en-US" sz="3400" dirty="0" err="1">
                <a:solidFill>
                  <a:schemeClr val="accent5">
                    <a:lumMod val="50000"/>
                  </a:schemeClr>
                </a:solidFill>
              </a:rPr>
              <a:t>opportunités</a:t>
            </a:r>
            <a:r>
              <a:rPr lang="en-US" sz="3400">
                <a:solidFill>
                  <a:schemeClr val="accent5">
                    <a:lumMod val="50000"/>
                  </a:schemeClr>
                </a:solidFill>
              </a:rPr>
              <a:t> </a:t>
            </a:r>
            <a:r>
              <a:rPr lang="en-US" sz="3400" dirty="0" err="1">
                <a:solidFill>
                  <a:schemeClr val="accent5">
                    <a:lumMod val="50000"/>
                  </a:schemeClr>
                </a:solidFill>
              </a:rPr>
              <a:t>d’emploi</a:t>
            </a:r>
            <a:r>
              <a:rPr lang="en-US" sz="3400">
                <a:solidFill>
                  <a:schemeClr val="accent5">
                    <a:lumMod val="50000"/>
                  </a:schemeClr>
                </a:solidFill>
              </a:rPr>
              <a:t> du </a:t>
            </a:r>
            <a:r>
              <a:rPr lang="en-US" sz="3400" dirty="0" err="1">
                <a:solidFill>
                  <a:schemeClr val="accent5">
                    <a:lumMod val="50000"/>
                  </a:schemeClr>
                </a:solidFill>
              </a:rPr>
              <a:t>secteur</a:t>
            </a:r>
            <a:r>
              <a:rPr lang="en-US" sz="3400">
                <a:solidFill>
                  <a:schemeClr val="accent5">
                    <a:lumMod val="50000"/>
                  </a:schemeClr>
                </a:solidFill>
              </a:rPr>
              <a:t> </a:t>
            </a:r>
            <a:r>
              <a:rPr lang="en-US" sz="3400" dirty="0" err="1">
                <a:solidFill>
                  <a:schemeClr val="accent5">
                    <a:lumMod val="50000"/>
                  </a:schemeClr>
                </a:solidFill>
              </a:rPr>
              <a:t>en</a:t>
            </a:r>
            <a:r>
              <a:rPr lang="en-US" sz="3400">
                <a:solidFill>
                  <a:schemeClr val="accent5">
                    <a:lumMod val="50000"/>
                  </a:schemeClr>
                </a:solidFill>
              </a:rPr>
              <a:t> 2022 sur le Bassin</a:t>
            </a:r>
            <a:r>
              <a:rPr lang="en-US" sz="3400" dirty="0">
                <a:solidFill>
                  <a:schemeClr val="accent5">
                    <a:lumMod val="50000"/>
                  </a:schemeClr>
                </a:solidFill>
              </a:rPr>
              <a:t>*</a:t>
            </a:r>
            <a:r>
              <a:rPr lang="en-US" sz="3400">
                <a:solidFill>
                  <a:schemeClr val="accent5">
                    <a:lumMod val="50000"/>
                  </a:schemeClr>
                </a:solidFill>
              </a:rPr>
              <a:t> </a:t>
            </a:r>
          </a:p>
        </p:txBody>
      </p:sp>
      <p:sp>
        <p:nvSpPr>
          <p:cNvPr id="5" name="ZoneTexte 4">
            <a:extLst>
              <a:ext uri="{FF2B5EF4-FFF2-40B4-BE49-F238E27FC236}">
                <a16:creationId xmlns:a16="http://schemas.microsoft.com/office/drawing/2014/main" id="{A55D1939-4654-3429-5AB6-A59647382C14}"/>
              </a:ext>
            </a:extLst>
          </p:cNvPr>
          <p:cNvSpPr txBox="1"/>
          <p:nvPr/>
        </p:nvSpPr>
        <p:spPr>
          <a:xfrm>
            <a:off x="7039992" y="2831977"/>
            <a:ext cx="4403325" cy="2308324"/>
          </a:xfrm>
          <a:prstGeom prst="rect">
            <a:avLst/>
          </a:prstGeom>
          <a:noFill/>
        </p:spPr>
        <p:txBody>
          <a:bodyPr wrap="square" rtlCol="0">
            <a:spAutoFit/>
          </a:bodyPr>
          <a:lstStyle/>
          <a:p>
            <a:pPr marL="285750" indent="-285750">
              <a:buFont typeface="Arial" panose="020B0604020202020204" pitchFamily="34" charset="0"/>
              <a:buChar char="•"/>
            </a:pPr>
            <a:r>
              <a:rPr lang="fr-BE"/>
              <a:t>6292 Opportunités d’emploi gérée par le Forem en 2022 pour le Hainaut centre</a:t>
            </a:r>
          </a:p>
          <a:p>
            <a:endParaRPr lang="fr-BE"/>
          </a:p>
          <a:p>
            <a:pPr marL="285750" indent="-285750">
              <a:buFont typeface="Arial" panose="020B0604020202020204" pitchFamily="34" charset="0"/>
              <a:buChar char="•"/>
            </a:pPr>
            <a:r>
              <a:rPr lang="fr-BE"/>
              <a:t>21% de l’ensemble des OE gérées par le Forem pour le bassin</a:t>
            </a:r>
          </a:p>
          <a:p>
            <a:endParaRPr lang="fr-BE"/>
          </a:p>
          <a:p>
            <a:pPr marL="285750" indent="-285750">
              <a:buFont typeface="Arial" panose="020B0604020202020204" pitchFamily="34" charset="0"/>
              <a:buChar char="•"/>
            </a:pPr>
            <a:r>
              <a:rPr lang="fr-BE"/>
              <a:t>76%  des OE proposent un contrat intérim</a:t>
            </a:r>
          </a:p>
          <a:p>
            <a:pPr marL="285750" indent="-285750">
              <a:buFont typeface="Arial" panose="020B0604020202020204" pitchFamily="34" charset="0"/>
              <a:buChar char="•"/>
            </a:pPr>
            <a:endParaRPr lang="fr-BE"/>
          </a:p>
        </p:txBody>
      </p:sp>
      <p:graphicFrame>
        <p:nvGraphicFramePr>
          <p:cNvPr id="6" name="Graphique 5">
            <a:extLst>
              <a:ext uri="{FF2B5EF4-FFF2-40B4-BE49-F238E27FC236}">
                <a16:creationId xmlns:a16="http://schemas.microsoft.com/office/drawing/2014/main" id="{E0409FE8-B665-F9D3-0F5A-045C9AF98DF2}"/>
              </a:ext>
            </a:extLst>
          </p:cNvPr>
          <p:cNvGraphicFramePr>
            <a:graphicFrameLocks/>
          </p:cNvGraphicFramePr>
          <p:nvPr>
            <p:extLst>
              <p:ext uri="{D42A27DB-BD31-4B8C-83A1-F6EECF244321}">
                <p14:modId xmlns:p14="http://schemas.microsoft.com/office/powerpoint/2010/main" val="2698979688"/>
              </p:ext>
            </p:extLst>
          </p:nvPr>
        </p:nvGraphicFramePr>
        <p:xfrm>
          <a:off x="-80010" y="625474"/>
          <a:ext cx="11830050" cy="6438265"/>
        </p:xfrm>
        <a:graphic>
          <a:graphicData uri="http://schemas.openxmlformats.org/drawingml/2006/chart">
            <c:chart xmlns:c="http://schemas.openxmlformats.org/drawingml/2006/chart" xmlns:r="http://schemas.openxmlformats.org/officeDocument/2006/relationships" r:id="rId2"/>
          </a:graphicData>
        </a:graphic>
      </p:graphicFrame>
      <p:sp>
        <p:nvSpPr>
          <p:cNvPr id="3" name="ZoneTexte 2">
            <a:extLst>
              <a:ext uri="{FF2B5EF4-FFF2-40B4-BE49-F238E27FC236}">
                <a16:creationId xmlns:a16="http://schemas.microsoft.com/office/drawing/2014/main" id="{C8C1FDE7-9303-A697-6A18-2704CC9DF675}"/>
              </a:ext>
            </a:extLst>
          </p:cNvPr>
          <p:cNvSpPr txBox="1"/>
          <p:nvPr/>
        </p:nvSpPr>
        <p:spPr>
          <a:xfrm>
            <a:off x="8667750" y="6338165"/>
            <a:ext cx="3962400" cy="400110"/>
          </a:xfrm>
          <a:prstGeom prst="rect">
            <a:avLst/>
          </a:prstGeom>
          <a:noFill/>
        </p:spPr>
        <p:txBody>
          <a:bodyPr wrap="square" rtlCol="0">
            <a:spAutoFit/>
          </a:bodyPr>
          <a:lstStyle/>
          <a:p>
            <a:r>
              <a:rPr lang="fr-BE" sz="1000" dirty="0"/>
              <a:t>*Les données 2022 ne portent pas sur une année complète. </a:t>
            </a:r>
          </a:p>
          <a:p>
            <a:r>
              <a:rPr lang="fr-BE" sz="1000" dirty="0"/>
              <a:t>Elles s’étendent du 1</a:t>
            </a:r>
            <a:r>
              <a:rPr lang="fr-BE" sz="1000" baseline="30000" dirty="0"/>
              <a:t>er</a:t>
            </a:r>
            <a:r>
              <a:rPr lang="fr-BE" sz="1000" dirty="0"/>
              <a:t> janvier au 27 octobre 2022</a:t>
            </a:r>
          </a:p>
        </p:txBody>
      </p:sp>
    </p:spTree>
    <p:extLst>
      <p:ext uri="{BB962C8B-B14F-4D97-AF65-F5344CB8AC3E}">
        <p14:creationId xmlns:p14="http://schemas.microsoft.com/office/powerpoint/2010/main" val="649534915"/>
      </p:ext>
    </p:extLst>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A39B5D90-46C2-4E87-84D0-CEC41D745391}"/>
              </a:ext>
            </a:extLst>
          </p:cNvPr>
          <p:cNvSpPr txBox="1">
            <a:spLocks/>
          </p:cNvSpPr>
          <p:nvPr/>
        </p:nvSpPr>
        <p:spPr>
          <a:xfrm>
            <a:off x="630936" y="639520"/>
            <a:ext cx="3429000" cy="1719072"/>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4200" b="1" kern="1200">
                <a:solidFill>
                  <a:schemeClr val="tx1"/>
                </a:solidFill>
                <a:latin typeface="+mj-lt"/>
                <a:ea typeface="+mj-ea"/>
                <a:cs typeface="+mj-cs"/>
              </a:rPr>
              <a:t>Les fonctions critiques 2023</a:t>
            </a:r>
          </a:p>
        </p:txBody>
      </p:sp>
      <p:sp>
        <p:nvSpPr>
          <p:cNvPr id="24"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Tableau 4">
            <a:extLst>
              <a:ext uri="{FF2B5EF4-FFF2-40B4-BE49-F238E27FC236}">
                <a16:creationId xmlns:a16="http://schemas.microsoft.com/office/drawing/2014/main" id="{59EC06A1-207A-D230-6794-927976F61397}"/>
              </a:ext>
            </a:extLst>
          </p:cNvPr>
          <p:cNvGraphicFramePr>
            <a:graphicFrameLocks noGrp="1"/>
          </p:cNvGraphicFramePr>
          <p:nvPr>
            <p:extLst>
              <p:ext uri="{D42A27DB-BD31-4B8C-83A1-F6EECF244321}">
                <p14:modId xmlns:p14="http://schemas.microsoft.com/office/powerpoint/2010/main" val="4174755199"/>
              </p:ext>
            </p:extLst>
          </p:nvPr>
        </p:nvGraphicFramePr>
        <p:xfrm>
          <a:off x="5316545" y="1251749"/>
          <a:ext cx="6126341" cy="4354502"/>
        </p:xfrm>
        <a:graphic>
          <a:graphicData uri="http://schemas.openxmlformats.org/drawingml/2006/table">
            <a:tbl>
              <a:tblPr firstRow="1">
                <a:tableStyleId>{21E4AEA4-8DFA-4A89-87EB-49C32662AFE0}</a:tableStyleId>
              </a:tblPr>
              <a:tblGrid>
                <a:gridCol w="4616771">
                  <a:extLst>
                    <a:ext uri="{9D8B030D-6E8A-4147-A177-3AD203B41FA5}">
                      <a16:colId xmlns:a16="http://schemas.microsoft.com/office/drawing/2014/main" val="600439646"/>
                    </a:ext>
                  </a:extLst>
                </a:gridCol>
                <a:gridCol w="754785">
                  <a:extLst>
                    <a:ext uri="{9D8B030D-6E8A-4147-A177-3AD203B41FA5}">
                      <a16:colId xmlns:a16="http://schemas.microsoft.com/office/drawing/2014/main" val="1030902558"/>
                    </a:ext>
                  </a:extLst>
                </a:gridCol>
                <a:gridCol w="754785">
                  <a:extLst>
                    <a:ext uri="{9D8B030D-6E8A-4147-A177-3AD203B41FA5}">
                      <a16:colId xmlns:a16="http://schemas.microsoft.com/office/drawing/2014/main" val="3317144838"/>
                    </a:ext>
                  </a:extLst>
                </a:gridCol>
              </a:tblGrid>
              <a:tr h="338395">
                <a:tc>
                  <a:txBody>
                    <a:bodyPr/>
                    <a:lstStyle/>
                    <a:p>
                      <a:pPr algn="l" fontAlgn="b"/>
                      <a:r>
                        <a:rPr lang="fr-BE" sz="1100" u="none" strike="noStrike">
                          <a:effectLst/>
                        </a:rPr>
                        <a:t>Intitulés métiers</a:t>
                      </a:r>
                      <a:endParaRPr lang="fr-BE" sz="1100" b="0" i="0" u="none" strike="noStrike">
                        <a:solidFill>
                          <a:srgbClr val="000000"/>
                        </a:solidFill>
                        <a:effectLst/>
                        <a:latin typeface="Calibri" panose="020F0502020204030204" pitchFamily="34" charset="0"/>
                      </a:endParaRPr>
                    </a:p>
                  </a:txBody>
                  <a:tcPr marL="6290" marR="6290" marT="6290" marB="0" anchor="b">
                    <a:solidFill>
                      <a:schemeClr val="tx2">
                        <a:lumMod val="60000"/>
                        <a:lumOff val="40000"/>
                      </a:schemeClr>
                    </a:solidFill>
                  </a:tcPr>
                </a:tc>
                <a:tc>
                  <a:txBody>
                    <a:bodyPr/>
                    <a:lstStyle/>
                    <a:p>
                      <a:pPr algn="l" fontAlgn="b"/>
                      <a:r>
                        <a:rPr lang="fr-BE" sz="1100" u="none" strike="noStrike">
                          <a:effectLst/>
                        </a:rPr>
                        <a:t>Pénurie</a:t>
                      </a:r>
                      <a:endParaRPr lang="fr-BE" sz="1100" b="0" i="0" u="none" strike="noStrike">
                        <a:solidFill>
                          <a:srgbClr val="000000"/>
                        </a:solidFill>
                        <a:effectLst/>
                        <a:latin typeface="Calibri" panose="020F0502020204030204" pitchFamily="34" charset="0"/>
                      </a:endParaRPr>
                    </a:p>
                  </a:txBody>
                  <a:tcPr marL="6290" marR="6290" marT="6290" marB="0" anchor="b">
                    <a:solidFill>
                      <a:schemeClr val="tx2">
                        <a:lumMod val="60000"/>
                        <a:lumOff val="40000"/>
                      </a:schemeClr>
                    </a:solidFill>
                  </a:tcPr>
                </a:tc>
                <a:tc>
                  <a:txBody>
                    <a:bodyPr/>
                    <a:lstStyle/>
                    <a:p>
                      <a:pPr algn="l" fontAlgn="b"/>
                      <a:r>
                        <a:rPr lang="fr-BE" sz="1100" u="none" strike="noStrike">
                          <a:effectLst/>
                        </a:rPr>
                        <a:t>Fonction critique</a:t>
                      </a:r>
                      <a:endParaRPr lang="fr-BE" sz="1100" b="0" i="0" u="none" strike="noStrike">
                        <a:solidFill>
                          <a:srgbClr val="000000"/>
                        </a:solidFill>
                        <a:effectLst/>
                        <a:latin typeface="Calibri" panose="020F0502020204030204" pitchFamily="34" charset="0"/>
                      </a:endParaRPr>
                    </a:p>
                  </a:txBody>
                  <a:tcPr marL="6290" marR="6290" marT="6290" marB="0" anchor="b">
                    <a:solidFill>
                      <a:schemeClr val="tx2">
                        <a:lumMod val="60000"/>
                        <a:lumOff val="40000"/>
                      </a:schemeClr>
                    </a:solidFill>
                  </a:tcPr>
                </a:tc>
                <a:extLst>
                  <a:ext uri="{0D108BD9-81ED-4DB2-BD59-A6C34878D82A}">
                    <a16:rowId xmlns:a16="http://schemas.microsoft.com/office/drawing/2014/main" val="4178054694"/>
                  </a:ext>
                </a:extLst>
              </a:tr>
              <a:tr h="182406">
                <a:tc>
                  <a:txBody>
                    <a:bodyPr/>
                    <a:lstStyle/>
                    <a:p>
                      <a:pPr algn="l" fontAlgn="b"/>
                      <a:r>
                        <a:rPr lang="fr-BE" sz="1100" u="none" strike="noStrike">
                          <a:effectLst/>
                        </a:rPr>
                        <a:t>Conception et études</a:t>
                      </a:r>
                      <a:endParaRPr lang="fr-BE" sz="1100" b="0" i="0" u="none" strike="noStrike">
                        <a:solidFill>
                          <a:srgbClr val="000000"/>
                        </a:solidFill>
                        <a:effectLst/>
                        <a:latin typeface="Calibri" panose="020F0502020204030204" pitchFamily="34" charset="0"/>
                      </a:endParaRPr>
                    </a:p>
                  </a:txBody>
                  <a:tcPr marL="6290" marR="6290" marT="6290" marB="0" anchor="b">
                    <a:solidFill>
                      <a:schemeClr val="accent2">
                        <a:lumMod val="60000"/>
                        <a:lumOff val="40000"/>
                      </a:schemeClr>
                    </a:solidFill>
                  </a:tcPr>
                </a:tc>
                <a:tc>
                  <a:txBody>
                    <a:bodyPr/>
                    <a:lstStyle/>
                    <a:p>
                      <a:pPr algn="l" fontAlgn="b"/>
                      <a:endParaRPr lang="fr-BE" sz="1100" b="0" i="0" u="none" strike="noStrike">
                        <a:solidFill>
                          <a:srgbClr val="000000"/>
                        </a:solidFill>
                        <a:effectLst/>
                        <a:latin typeface="Calibri" panose="020F0502020204030204" pitchFamily="34" charset="0"/>
                      </a:endParaRPr>
                    </a:p>
                  </a:txBody>
                  <a:tcPr marL="6290" marR="6290" marT="6290" marB="0" anchor="b">
                    <a:solidFill>
                      <a:schemeClr val="accent2">
                        <a:lumMod val="60000"/>
                        <a:lumOff val="40000"/>
                      </a:schemeClr>
                    </a:solidFill>
                  </a:tcPr>
                </a:tc>
                <a:tc>
                  <a:txBody>
                    <a:bodyPr/>
                    <a:lstStyle/>
                    <a:p>
                      <a:pPr algn="l" fontAlgn="b"/>
                      <a:endParaRPr lang="fr-BE" sz="1100" b="0" i="0" u="none" strike="noStrike">
                        <a:solidFill>
                          <a:srgbClr val="000000"/>
                        </a:solidFill>
                        <a:effectLst/>
                        <a:latin typeface="Calibri" panose="020F0502020204030204" pitchFamily="34" charset="0"/>
                      </a:endParaRPr>
                    </a:p>
                  </a:txBody>
                  <a:tcPr marL="6290" marR="6290" marT="6290" marB="0" anchor="b">
                    <a:solidFill>
                      <a:schemeClr val="accent2">
                        <a:lumMod val="60000"/>
                        <a:lumOff val="40000"/>
                      </a:schemeClr>
                    </a:solidFill>
                  </a:tcPr>
                </a:tc>
                <a:extLst>
                  <a:ext uri="{0D108BD9-81ED-4DB2-BD59-A6C34878D82A}">
                    <a16:rowId xmlns:a16="http://schemas.microsoft.com/office/drawing/2014/main" val="1763198150"/>
                  </a:ext>
                </a:extLst>
              </a:tr>
              <a:tr h="182406">
                <a:tc>
                  <a:txBody>
                    <a:bodyPr/>
                    <a:lstStyle/>
                    <a:p>
                      <a:pPr algn="l" fontAlgn="b"/>
                      <a:r>
                        <a:rPr lang="fr-BE" sz="1100" u="none" strike="noStrike">
                          <a:effectLst/>
                        </a:rPr>
                        <a:t>Architecte</a:t>
                      </a:r>
                      <a:endParaRPr lang="fr-BE" sz="1100" b="0" i="0" u="none" strike="noStrike">
                        <a:solidFill>
                          <a:srgbClr val="000000"/>
                        </a:solidFill>
                        <a:effectLst/>
                        <a:latin typeface="Calibri" panose="020F0502020204030204" pitchFamily="34" charset="0"/>
                      </a:endParaRPr>
                    </a:p>
                  </a:txBody>
                  <a:tcPr marL="6290" marR="6290" marT="6290" marB="0" anchor="b"/>
                </a:tc>
                <a:tc>
                  <a:txBody>
                    <a:bodyPr/>
                    <a:lstStyle/>
                    <a:p>
                      <a:pPr algn="l" fontAlgn="b"/>
                      <a:r>
                        <a:rPr lang="fr-BE" sz="1100" u="none" strike="noStrike">
                          <a:effectLst/>
                        </a:rPr>
                        <a:t>x</a:t>
                      </a:r>
                      <a:endParaRPr lang="fr-BE" sz="1100" b="0" i="0" u="none" strike="noStrike">
                        <a:solidFill>
                          <a:srgbClr val="000000"/>
                        </a:solidFill>
                        <a:effectLst/>
                        <a:latin typeface="Calibri" panose="020F0502020204030204" pitchFamily="34" charset="0"/>
                      </a:endParaRPr>
                    </a:p>
                  </a:txBody>
                  <a:tcPr marL="6290" marR="6290" marT="6290" marB="0" anchor="b"/>
                </a:tc>
                <a:tc>
                  <a:txBody>
                    <a:bodyPr/>
                    <a:lstStyle/>
                    <a:p>
                      <a:pPr algn="l" fontAlgn="b"/>
                      <a:r>
                        <a:rPr lang="fr-BE" sz="1100" u="none" strike="noStrike">
                          <a:effectLst/>
                        </a:rPr>
                        <a:t>x</a:t>
                      </a:r>
                      <a:endParaRPr lang="fr-BE" sz="1100" b="0" i="0" u="none" strike="noStrike">
                        <a:solidFill>
                          <a:srgbClr val="000000"/>
                        </a:solidFill>
                        <a:effectLst/>
                        <a:latin typeface="Calibri" panose="020F0502020204030204" pitchFamily="34" charset="0"/>
                      </a:endParaRPr>
                    </a:p>
                  </a:txBody>
                  <a:tcPr marL="6290" marR="6290" marT="6290" marB="0" anchor="b"/>
                </a:tc>
                <a:extLst>
                  <a:ext uri="{0D108BD9-81ED-4DB2-BD59-A6C34878D82A}">
                    <a16:rowId xmlns:a16="http://schemas.microsoft.com/office/drawing/2014/main" val="1280609786"/>
                  </a:ext>
                </a:extLst>
              </a:tr>
              <a:tr h="182406">
                <a:tc>
                  <a:txBody>
                    <a:bodyPr/>
                    <a:lstStyle/>
                    <a:p>
                      <a:pPr algn="l" fontAlgn="b"/>
                      <a:r>
                        <a:rPr lang="fr-BE" sz="1100" u="none" strike="noStrike">
                          <a:effectLst/>
                        </a:rPr>
                        <a:t>Contrôleur / Contrôleuse technique de la construction</a:t>
                      </a:r>
                      <a:endParaRPr lang="fr-BE" sz="1100" b="0" i="0" u="none" strike="noStrike">
                        <a:solidFill>
                          <a:srgbClr val="000000"/>
                        </a:solidFill>
                        <a:effectLst/>
                        <a:latin typeface="Calibri" panose="020F0502020204030204" pitchFamily="34" charset="0"/>
                      </a:endParaRPr>
                    </a:p>
                  </a:txBody>
                  <a:tcPr marL="6290" marR="6290" marT="6290" marB="0" anchor="b"/>
                </a:tc>
                <a:tc>
                  <a:txBody>
                    <a:bodyPr/>
                    <a:lstStyle/>
                    <a:p>
                      <a:pPr algn="l" fontAlgn="b"/>
                      <a:endParaRPr lang="fr-BE" sz="1100" b="0" i="0" u="none" strike="noStrike">
                        <a:solidFill>
                          <a:srgbClr val="000000"/>
                        </a:solidFill>
                        <a:effectLst/>
                        <a:latin typeface="Calibri" panose="020F0502020204030204" pitchFamily="34" charset="0"/>
                      </a:endParaRPr>
                    </a:p>
                  </a:txBody>
                  <a:tcPr marL="6290" marR="6290" marT="6290" marB="0" anchor="b"/>
                </a:tc>
                <a:tc>
                  <a:txBody>
                    <a:bodyPr/>
                    <a:lstStyle/>
                    <a:p>
                      <a:pPr algn="l" fontAlgn="b"/>
                      <a:r>
                        <a:rPr lang="fr-BE" sz="1100" u="none" strike="noStrike">
                          <a:effectLst/>
                        </a:rPr>
                        <a:t>x</a:t>
                      </a:r>
                      <a:endParaRPr lang="fr-BE" sz="1100" b="0" i="0" u="none" strike="noStrike">
                        <a:solidFill>
                          <a:srgbClr val="000000"/>
                        </a:solidFill>
                        <a:effectLst/>
                        <a:latin typeface="Calibri" panose="020F0502020204030204" pitchFamily="34" charset="0"/>
                      </a:endParaRPr>
                    </a:p>
                  </a:txBody>
                  <a:tcPr marL="6290" marR="6290" marT="6290" marB="0" anchor="b"/>
                </a:tc>
                <a:extLst>
                  <a:ext uri="{0D108BD9-81ED-4DB2-BD59-A6C34878D82A}">
                    <a16:rowId xmlns:a16="http://schemas.microsoft.com/office/drawing/2014/main" val="1778301506"/>
                  </a:ext>
                </a:extLst>
              </a:tr>
              <a:tr h="182406">
                <a:tc>
                  <a:txBody>
                    <a:bodyPr/>
                    <a:lstStyle/>
                    <a:p>
                      <a:pPr algn="l" fontAlgn="b"/>
                      <a:r>
                        <a:rPr lang="fr-BE" sz="1100" u="none" strike="noStrike">
                          <a:effectLst/>
                        </a:rPr>
                        <a:t>Dessinateur / Dessinatrice de la construction</a:t>
                      </a:r>
                      <a:endParaRPr lang="fr-BE" sz="1100" b="0" i="0" u="none" strike="noStrike">
                        <a:solidFill>
                          <a:srgbClr val="000000"/>
                        </a:solidFill>
                        <a:effectLst/>
                        <a:latin typeface="Calibri" panose="020F0502020204030204" pitchFamily="34" charset="0"/>
                      </a:endParaRPr>
                    </a:p>
                  </a:txBody>
                  <a:tcPr marL="6290" marR="6290" marT="6290" marB="0" anchor="b"/>
                </a:tc>
                <a:tc>
                  <a:txBody>
                    <a:bodyPr/>
                    <a:lstStyle/>
                    <a:p>
                      <a:pPr algn="l" fontAlgn="b"/>
                      <a:r>
                        <a:rPr lang="fr-BE" sz="1100" u="none" strike="noStrike">
                          <a:effectLst/>
                        </a:rPr>
                        <a:t>x</a:t>
                      </a:r>
                      <a:endParaRPr lang="fr-BE" sz="1100" b="0" i="0" u="none" strike="noStrike">
                        <a:solidFill>
                          <a:srgbClr val="000000"/>
                        </a:solidFill>
                        <a:effectLst/>
                        <a:latin typeface="Calibri" panose="020F0502020204030204" pitchFamily="34" charset="0"/>
                      </a:endParaRPr>
                    </a:p>
                  </a:txBody>
                  <a:tcPr marL="6290" marR="6290" marT="6290" marB="0" anchor="b"/>
                </a:tc>
                <a:tc>
                  <a:txBody>
                    <a:bodyPr/>
                    <a:lstStyle/>
                    <a:p>
                      <a:pPr algn="l" fontAlgn="b"/>
                      <a:endParaRPr lang="fr-BE" sz="1100" b="0" i="0" u="none" strike="noStrike">
                        <a:solidFill>
                          <a:srgbClr val="000000"/>
                        </a:solidFill>
                        <a:effectLst/>
                        <a:latin typeface="Calibri" panose="020F0502020204030204" pitchFamily="34" charset="0"/>
                      </a:endParaRPr>
                    </a:p>
                  </a:txBody>
                  <a:tcPr marL="6290" marR="6290" marT="6290" marB="0" anchor="b"/>
                </a:tc>
                <a:extLst>
                  <a:ext uri="{0D108BD9-81ED-4DB2-BD59-A6C34878D82A}">
                    <a16:rowId xmlns:a16="http://schemas.microsoft.com/office/drawing/2014/main" val="3226536605"/>
                  </a:ext>
                </a:extLst>
              </a:tr>
              <a:tr h="182406">
                <a:tc>
                  <a:txBody>
                    <a:bodyPr/>
                    <a:lstStyle/>
                    <a:p>
                      <a:pPr algn="l" fontAlgn="b"/>
                      <a:r>
                        <a:rPr lang="fr-BE" sz="1100" u="none" strike="noStrike">
                          <a:effectLst/>
                        </a:rPr>
                        <a:t>Chargé / Chargée d'études techniques du bâtiment</a:t>
                      </a:r>
                      <a:endParaRPr lang="fr-BE" sz="1100" b="0" i="0" u="none" strike="noStrike">
                        <a:solidFill>
                          <a:srgbClr val="000000"/>
                        </a:solidFill>
                        <a:effectLst/>
                        <a:latin typeface="Calibri" panose="020F0502020204030204" pitchFamily="34" charset="0"/>
                      </a:endParaRPr>
                    </a:p>
                  </a:txBody>
                  <a:tcPr marL="6290" marR="6290" marT="6290" marB="0" anchor="b"/>
                </a:tc>
                <a:tc>
                  <a:txBody>
                    <a:bodyPr/>
                    <a:lstStyle/>
                    <a:p>
                      <a:pPr algn="l" fontAlgn="b"/>
                      <a:r>
                        <a:rPr lang="fr-BE" sz="1100" u="none" strike="noStrike">
                          <a:effectLst/>
                        </a:rPr>
                        <a:t>x</a:t>
                      </a:r>
                      <a:endParaRPr lang="fr-BE" sz="1100" b="0" i="0" u="none" strike="noStrike">
                        <a:solidFill>
                          <a:srgbClr val="000000"/>
                        </a:solidFill>
                        <a:effectLst/>
                        <a:latin typeface="Calibri" panose="020F0502020204030204" pitchFamily="34" charset="0"/>
                      </a:endParaRPr>
                    </a:p>
                  </a:txBody>
                  <a:tcPr marL="6290" marR="6290" marT="6290" marB="0" anchor="b"/>
                </a:tc>
                <a:tc>
                  <a:txBody>
                    <a:bodyPr/>
                    <a:lstStyle/>
                    <a:p>
                      <a:pPr algn="l" fontAlgn="b"/>
                      <a:endParaRPr lang="fr-BE" sz="1100" b="0" i="0" u="none" strike="noStrike">
                        <a:solidFill>
                          <a:srgbClr val="000000"/>
                        </a:solidFill>
                        <a:effectLst/>
                        <a:latin typeface="Calibri" panose="020F0502020204030204" pitchFamily="34" charset="0"/>
                      </a:endParaRPr>
                    </a:p>
                  </a:txBody>
                  <a:tcPr marL="6290" marR="6290" marT="6290" marB="0" anchor="b"/>
                </a:tc>
                <a:extLst>
                  <a:ext uri="{0D108BD9-81ED-4DB2-BD59-A6C34878D82A}">
                    <a16:rowId xmlns:a16="http://schemas.microsoft.com/office/drawing/2014/main" val="441314637"/>
                  </a:ext>
                </a:extLst>
              </a:tr>
              <a:tr h="182406">
                <a:tc>
                  <a:txBody>
                    <a:bodyPr/>
                    <a:lstStyle/>
                    <a:p>
                      <a:pPr algn="l" fontAlgn="b"/>
                      <a:r>
                        <a:rPr lang="fr-BE" sz="1100" u="none" strike="noStrike">
                          <a:effectLst/>
                        </a:rPr>
                        <a:t>Géomètre</a:t>
                      </a:r>
                      <a:endParaRPr lang="fr-BE" sz="1100" b="0" i="0" u="none" strike="noStrike">
                        <a:solidFill>
                          <a:srgbClr val="000000"/>
                        </a:solidFill>
                        <a:effectLst/>
                        <a:latin typeface="Calibri" panose="020F0502020204030204" pitchFamily="34" charset="0"/>
                      </a:endParaRPr>
                    </a:p>
                  </a:txBody>
                  <a:tcPr marL="6290" marR="6290" marT="6290" marB="0" anchor="b"/>
                </a:tc>
                <a:tc>
                  <a:txBody>
                    <a:bodyPr/>
                    <a:lstStyle/>
                    <a:p>
                      <a:pPr algn="l" fontAlgn="b"/>
                      <a:r>
                        <a:rPr lang="fr-BE" sz="1100" u="none" strike="noStrike">
                          <a:effectLst/>
                        </a:rPr>
                        <a:t>x</a:t>
                      </a:r>
                      <a:endParaRPr lang="fr-BE" sz="1100" b="0" i="0" u="none" strike="noStrike">
                        <a:solidFill>
                          <a:srgbClr val="000000"/>
                        </a:solidFill>
                        <a:effectLst/>
                        <a:latin typeface="Calibri" panose="020F0502020204030204" pitchFamily="34" charset="0"/>
                      </a:endParaRPr>
                    </a:p>
                  </a:txBody>
                  <a:tcPr marL="6290" marR="6290" marT="6290" marB="0" anchor="b"/>
                </a:tc>
                <a:tc>
                  <a:txBody>
                    <a:bodyPr/>
                    <a:lstStyle/>
                    <a:p>
                      <a:pPr algn="l" fontAlgn="b"/>
                      <a:endParaRPr lang="fr-BE" sz="1100" b="0" i="0" u="none" strike="noStrike">
                        <a:solidFill>
                          <a:srgbClr val="000000"/>
                        </a:solidFill>
                        <a:effectLst/>
                        <a:latin typeface="Calibri" panose="020F0502020204030204" pitchFamily="34" charset="0"/>
                      </a:endParaRPr>
                    </a:p>
                  </a:txBody>
                  <a:tcPr marL="6290" marR="6290" marT="6290" marB="0" anchor="b"/>
                </a:tc>
                <a:extLst>
                  <a:ext uri="{0D108BD9-81ED-4DB2-BD59-A6C34878D82A}">
                    <a16:rowId xmlns:a16="http://schemas.microsoft.com/office/drawing/2014/main" val="3100905080"/>
                  </a:ext>
                </a:extLst>
              </a:tr>
              <a:tr h="182406">
                <a:tc>
                  <a:txBody>
                    <a:bodyPr/>
                    <a:lstStyle/>
                    <a:p>
                      <a:pPr algn="l" fontAlgn="b"/>
                      <a:r>
                        <a:rPr lang="fr-BE" sz="1100" u="none" strike="noStrike">
                          <a:effectLst/>
                        </a:rPr>
                        <a:t>Métreur / Métreuse </a:t>
                      </a:r>
                      <a:endParaRPr lang="fr-BE" sz="1100" b="0" i="0" u="none" strike="noStrike">
                        <a:solidFill>
                          <a:srgbClr val="000000"/>
                        </a:solidFill>
                        <a:effectLst/>
                        <a:latin typeface="Calibri" panose="020F0502020204030204" pitchFamily="34" charset="0"/>
                      </a:endParaRPr>
                    </a:p>
                  </a:txBody>
                  <a:tcPr marL="6290" marR="6290" marT="6290" marB="0" anchor="b"/>
                </a:tc>
                <a:tc>
                  <a:txBody>
                    <a:bodyPr/>
                    <a:lstStyle/>
                    <a:p>
                      <a:pPr algn="l" fontAlgn="b"/>
                      <a:r>
                        <a:rPr lang="fr-BE" sz="1100" u="none" strike="noStrike">
                          <a:effectLst/>
                        </a:rPr>
                        <a:t>x</a:t>
                      </a:r>
                      <a:endParaRPr lang="fr-BE" sz="1100" b="0" i="0" u="none" strike="noStrike">
                        <a:solidFill>
                          <a:srgbClr val="000000"/>
                        </a:solidFill>
                        <a:effectLst/>
                        <a:latin typeface="Calibri" panose="020F0502020204030204" pitchFamily="34" charset="0"/>
                      </a:endParaRPr>
                    </a:p>
                  </a:txBody>
                  <a:tcPr marL="6290" marR="6290" marT="6290" marB="0" anchor="b"/>
                </a:tc>
                <a:tc>
                  <a:txBody>
                    <a:bodyPr/>
                    <a:lstStyle/>
                    <a:p>
                      <a:pPr algn="l" fontAlgn="b"/>
                      <a:endParaRPr lang="fr-BE" sz="1100" b="0" i="0" u="none" strike="noStrike">
                        <a:solidFill>
                          <a:srgbClr val="000000"/>
                        </a:solidFill>
                        <a:effectLst/>
                        <a:latin typeface="Calibri" panose="020F0502020204030204" pitchFamily="34" charset="0"/>
                      </a:endParaRPr>
                    </a:p>
                  </a:txBody>
                  <a:tcPr marL="6290" marR="6290" marT="6290" marB="0" anchor="b"/>
                </a:tc>
                <a:extLst>
                  <a:ext uri="{0D108BD9-81ED-4DB2-BD59-A6C34878D82A}">
                    <a16:rowId xmlns:a16="http://schemas.microsoft.com/office/drawing/2014/main" val="622299897"/>
                  </a:ext>
                </a:extLst>
              </a:tr>
              <a:tr h="182406">
                <a:tc>
                  <a:txBody>
                    <a:bodyPr/>
                    <a:lstStyle/>
                    <a:p>
                      <a:pPr algn="l" fontAlgn="b"/>
                      <a:r>
                        <a:rPr lang="fr-BE" sz="1100" u="none" strike="noStrike">
                          <a:effectLst/>
                        </a:rPr>
                        <a:t>Conduite et encadrement de chantier</a:t>
                      </a:r>
                      <a:endParaRPr lang="fr-BE" sz="1100" b="0" i="0" u="none" strike="noStrike">
                        <a:solidFill>
                          <a:srgbClr val="000000"/>
                        </a:solidFill>
                        <a:effectLst/>
                        <a:latin typeface="Calibri" panose="020F0502020204030204" pitchFamily="34" charset="0"/>
                      </a:endParaRPr>
                    </a:p>
                  </a:txBody>
                  <a:tcPr marL="6290" marR="6290" marT="6290" marB="0" anchor="b">
                    <a:solidFill>
                      <a:schemeClr val="accent2">
                        <a:lumMod val="60000"/>
                        <a:lumOff val="40000"/>
                      </a:schemeClr>
                    </a:solidFill>
                  </a:tcPr>
                </a:tc>
                <a:tc>
                  <a:txBody>
                    <a:bodyPr/>
                    <a:lstStyle/>
                    <a:p>
                      <a:pPr algn="l" fontAlgn="b"/>
                      <a:endParaRPr lang="fr-BE" sz="1100" b="0" i="0" u="none" strike="noStrike">
                        <a:solidFill>
                          <a:srgbClr val="000000"/>
                        </a:solidFill>
                        <a:effectLst/>
                        <a:latin typeface="Calibri" panose="020F0502020204030204" pitchFamily="34" charset="0"/>
                      </a:endParaRPr>
                    </a:p>
                  </a:txBody>
                  <a:tcPr marL="6290" marR="6290" marT="6290" marB="0" anchor="b">
                    <a:solidFill>
                      <a:schemeClr val="accent2">
                        <a:lumMod val="60000"/>
                        <a:lumOff val="40000"/>
                      </a:schemeClr>
                    </a:solidFill>
                  </a:tcPr>
                </a:tc>
                <a:tc>
                  <a:txBody>
                    <a:bodyPr/>
                    <a:lstStyle/>
                    <a:p>
                      <a:pPr algn="l" fontAlgn="b"/>
                      <a:endParaRPr lang="fr-BE" sz="1100" b="0" i="0" u="none" strike="noStrike">
                        <a:solidFill>
                          <a:srgbClr val="000000"/>
                        </a:solidFill>
                        <a:effectLst/>
                        <a:latin typeface="Calibri" panose="020F0502020204030204" pitchFamily="34" charset="0"/>
                      </a:endParaRPr>
                    </a:p>
                  </a:txBody>
                  <a:tcPr marL="6290" marR="6290" marT="6290" marB="0" anchor="b">
                    <a:solidFill>
                      <a:schemeClr val="accent2">
                        <a:lumMod val="60000"/>
                        <a:lumOff val="40000"/>
                      </a:schemeClr>
                    </a:solidFill>
                  </a:tcPr>
                </a:tc>
                <a:extLst>
                  <a:ext uri="{0D108BD9-81ED-4DB2-BD59-A6C34878D82A}">
                    <a16:rowId xmlns:a16="http://schemas.microsoft.com/office/drawing/2014/main" val="2660972457"/>
                  </a:ext>
                </a:extLst>
              </a:tr>
              <a:tr h="182406">
                <a:tc>
                  <a:txBody>
                    <a:bodyPr/>
                    <a:lstStyle/>
                    <a:p>
                      <a:pPr algn="l" fontAlgn="b"/>
                      <a:r>
                        <a:rPr lang="fr-BE" sz="1100" u="none" strike="noStrike">
                          <a:effectLst/>
                        </a:rPr>
                        <a:t>Conducteur / Conductrice de chantier</a:t>
                      </a:r>
                      <a:endParaRPr lang="fr-BE" sz="1100" b="0" i="0" u="none" strike="noStrike">
                        <a:solidFill>
                          <a:srgbClr val="000000"/>
                        </a:solidFill>
                        <a:effectLst/>
                        <a:latin typeface="Calibri" panose="020F0502020204030204" pitchFamily="34" charset="0"/>
                      </a:endParaRPr>
                    </a:p>
                  </a:txBody>
                  <a:tcPr marL="6290" marR="6290" marT="6290" marB="0" anchor="b"/>
                </a:tc>
                <a:tc>
                  <a:txBody>
                    <a:bodyPr/>
                    <a:lstStyle/>
                    <a:p>
                      <a:pPr algn="l" fontAlgn="b"/>
                      <a:r>
                        <a:rPr lang="fr-BE" sz="1100" u="none" strike="noStrike">
                          <a:effectLst/>
                        </a:rPr>
                        <a:t>x</a:t>
                      </a:r>
                      <a:endParaRPr lang="fr-BE" sz="1100" b="0" i="0" u="none" strike="noStrike">
                        <a:solidFill>
                          <a:srgbClr val="000000"/>
                        </a:solidFill>
                        <a:effectLst/>
                        <a:latin typeface="Calibri" panose="020F0502020204030204" pitchFamily="34" charset="0"/>
                      </a:endParaRPr>
                    </a:p>
                  </a:txBody>
                  <a:tcPr marL="6290" marR="6290" marT="6290" marB="0" anchor="b"/>
                </a:tc>
                <a:tc>
                  <a:txBody>
                    <a:bodyPr/>
                    <a:lstStyle/>
                    <a:p>
                      <a:pPr algn="l" fontAlgn="b"/>
                      <a:endParaRPr lang="fr-BE" sz="1100" b="0" i="0" u="none" strike="noStrike">
                        <a:solidFill>
                          <a:srgbClr val="000000"/>
                        </a:solidFill>
                        <a:effectLst/>
                        <a:latin typeface="Calibri" panose="020F0502020204030204" pitchFamily="34" charset="0"/>
                      </a:endParaRPr>
                    </a:p>
                  </a:txBody>
                  <a:tcPr marL="6290" marR="6290" marT="6290" marB="0" anchor="b"/>
                </a:tc>
                <a:extLst>
                  <a:ext uri="{0D108BD9-81ED-4DB2-BD59-A6C34878D82A}">
                    <a16:rowId xmlns:a16="http://schemas.microsoft.com/office/drawing/2014/main" val="514745760"/>
                  </a:ext>
                </a:extLst>
              </a:tr>
              <a:tr h="182406">
                <a:tc>
                  <a:txBody>
                    <a:bodyPr/>
                    <a:lstStyle/>
                    <a:p>
                      <a:pPr algn="l" fontAlgn="b"/>
                      <a:r>
                        <a:rPr lang="fr-BE" sz="1100" u="none" strike="noStrike">
                          <a:effectLst/>
                        </a:rPr>
                        <a:t>Chef / Cheffe de chantier</a:t>
                      </a:r>
                      <a:endParaRPr lang="fr-BE" sz="1100" b="0" i="0" u="none" strike="noStrike">
                        <a:solidFill>
                          <a:srgbClr val="000000"/>
                        </a:solidFill>
                        <a:effectLst/>
                        <a:latin typeface="Calibri" panose="020F0502020204030204" pitchFamily="34" charset="0"/>
                      </a:endParaRPr>
                    </a:p>
                  </a:txBody>
                  <a:tcPr marL="6290" marR="6290" marT="6290" marB="0" anchor="b"/>
                </a:tc>
                <a:tc>
                  <a:txBody>
                    <a:bodyPr/>
                    <a:lstStyle/>
                    <a:p>
                      <a:pPr algn="l" fontAlgn="b"/>
                      <a:r>
                        <a:rPr lang="fr-BE" sz="1100" u="none" strike="noStrike">
                          <a:effectLst/>
                        </a:rPr>
                        <a:t>x</a:t>
                      </a:r>
                      <a:endParaRPr lang="fr-BE" sz="1100" b="0" i="0" u="none" strike="noStrike">
                        <a:solidFill>
                          <a:srgbClr val="000000"/>
                        </a:solidFill>
                        <a:effectLst/>
                        <a:latin typeface="Calibri" panose="020F0502020204030204" pitchFamily="34" charset="0"/>
                      </a:endParaRPr>
                    </a:p>
                  </a:txBody>
                  <a:tcPr marL="6290" marR="6290" marT="6290" marB="0" anchor="b"/>
                </a:tc>
                <a:tc>
                  <a:txBody>
                    <a:bodyPr/>
                    <a:lstStyle/>
                    <a:p>
                      <a:pPr algn="l" fontAlgn="b"/>
                      <a:endParaRPr lang="fr-BE" sz="1100" b="0" i="0" u="none" strike="noStrike">
                        <a:solidFill>
                          <a:srgbClr val="000000"/>
                        </a:solidFill>
                        <a:effectLst/>
                        <a:latin typeface="Calibri" panose="020F0502020204030204" pitchFamily="34" charset="0"/>
                      </a:endParaRPr>
                    </a:p>
                  </a:txBody>
                  <a:tcPr marL="6290" marR="6290" marT="6290" marB="0" anchor="b"/>
                </a:tc>
                <a:extLst>
                  <a:ext uri="{0D108BD9-81ED-4DB2-BD59-A6C34878D82A}">
                    <a16:rowId xmlns:a16="http://schemas.microsoft.com/office/drawing/2014/main" val="4294678216"/>
                  </a:ext>
                </a:extLst>
              </a:tr>
              <a:tr h="182406">
                <a:tc>
                  <a:txBody>
                    <a:bodyPr/>
                    <a:lstStyle/>
                    <a:p>
                      <a:pPr algn="l" fontAlgn="b"/>
                      <a:r>
                        <a:rPr lang="fr-BE" sz="1100" u="none" strike="noStrike">
                          <a:effectLst/>
                        </a:rPr>
                        <a:t>Engins de chantier</a:t>
                      </a:r>
                      <a:endParaRPr lang="fr-BE" sz="1100" b="0" i="0" u="none" strike="noStrike">
                        <a:solidFill>
                          <a:srgbClr val="000000"/>
                        </a:solidFill>
                        <a:effectLst/>
                        <a:latin typeface="Calibri" panose="020F0502020204030204" pitchFamily="34" charset="0"/>
                      </a:endParaRPr>
                    </a:p>
                  </a:txBody>
                  <a:tcPr marL="6290" marR="6290" marT="6290" marB="0" anchor="b"/>
                </a:tc>
                <a:tc>
                  <a:txBody>
                    <a:bodyPr/>
                    <a:lstStyle/>
                    <a:p>
                      <a:pPr algn="l" fontAlgn="b"/>
                      <a:endParaRPr lang="fr-BE" sz="1100" b="0" i="0" u="none" strike="noStrike">
                        <a:solidFill>
                          <a:srgbClr val="000000"/>
                        </a:solidFill>
                        <a:effectLst/>
                        <a:latin typeface="Calibri" panose="020F0502020204030204" pitchFamily="34" charset="0"/>
                      </a:endParaRPr>
                    </a:p>
                  </a:txBody>
                  <a:tcPr marL="6290" marR="6290" marT="6290" marB="0" anchor="b"/>
                </a:tc>
                <a:tc>
                  <a:txBody>
                    <a:bodyPr/>
                    <a:lstStyle/>
                    <a:p>
                      <a:pPr algn="l" fontAlgn="b"/>
                      <a:endParaRPr lang="fr-BE" sz="1100" b="0" i="0" u="none" strike="noStrike">
                        <a:solidFill>
                          <a:srgbClr val="000000"/>
                        </a:solidFill>
                        <a:effectLst/>
                        <a:latin typeface="Calibri" panose="020F0502020204030204" pitchFamily="34" charset="0"/>
                      </a:endParaRPr>
                    </a:p>
                  </a:txBody>
                  <a:tcPr marL="6290" marR="6290" marT="6290" marB="0" anchor="b"/>
                </a:tc>
                <a:extLst>
                  <a:ext uri="{0D108BD9-81ED-4DB2-BD59-A6C34878D82A}">
                    <a16:rowId xmlns:a16="http://schemas.microsoft.com/office/drawing/2014/main" val="2925538341"/>
                  </a:ext>
                </a:extLst>
              </a:tr>
              <a:tr h="182406">
                <a:tc>
                  <a:txBody>
                    <a:bodyPr/>
                    <a:lstStyle/>
                    <a:p>
                      <a:pPr algn="l" fontAlgn="b"/>
                      <a:r>
                        <a:rPr lang="fr-BE" sz="1100" u="none" strike="noStrike">
                          <a:effectLst/>
                        </a:rPr>
                        <a:t>Conducteur / Conductrice de grue à tour</a:t>
                      </a:r>
                      <a:endParaRPr lang="fr-BE" sz="1100" b="0" i="0" u="none" strike="noStrike">
                        <a:solidFill>
                          <a:srgbClr val="000000"/>
                        </a:solidFill>
                        <a:effectLst/>
                        <a:latin typeface="Calibri" panose="020F0502020204030204" pitchFamily="34" charset="0"/>
                      </a:endParaRPr>
                    </a:p>
                  </a:txBody>
                  <a:tcPr marL="6290" marR="6290" marT="6290" marB="0" anchor="b"/>
                </a:tc>
                <a:tc>
                  <a:txBody>
                    <a:bodyPr/>
                    <a:lstStyle/>
                    <a:p>
                      <a:pPr algn="l" fontAlgn="b"/>
                      <a:r>
                        <a:rPr lang="fr-BE" sz="1100" u="none" strike="noStrike">
                          <a:effectLst/>
                        </a:rPr>
                        <a:t>x</a:t>
                      </a:r>
                      <a:endParaRPr lang="fr-BE" sz="1100" b="0" i="0" u="none" strike="noStrike">
                        <a:solidFill>
                          <a:srgbClr val="000000"/>
                        </a:solidFill>
                        <a:effectLst/>
                        <a:latin typeface="Calibri" panose="020F0502020204030204" pitchFamily="34" charset="0"/>
                      </a:endParaRPr>
                    </a:p>
                  </a:txBody>
                  <a:tcPr marL="6290" marR="6290" marT="6290" marB="0" anchor="b"/>
                </a:tc>
                <a:tc>
                  <a:txBody>
                    <a:bodyPr/>
                    <a:lstStyle/>
                    <a:p>
                      <a:pPr algn="l" fontAlgn="b"/>
                      <a:endParaRPr lang="fr-BE" sz="1100" b="0" i="0" u="none" strike="noStrike">
                        <a:solidFill>
                          <a:srgbClr val="000000"/>
                        </a:solidFill>
                        <a:effectLst/>
                        <a:latin typeface="Calibri" panose="020F0502020204030204" pitchFamily="34" charset="0"/>
                      </a:endParaRPr>
                    </a:p>
                  </a:txBody>
                  <a:tcPr marL="6290" marR="6290" marT="6290" marB="0" anchor="b"/>
                </a:tc>
                <a:extLst>
                  <a:ext uri="{0D108BD9-81ED-4DB2-BD59-A6C34878D82A}">
                    <a16:rowId xmlns:a16="http://schemas.microsoft.com/office/drawing/2014/main" val="3377027733"/>
                  </a:ext>
                </a:extLst>
              </a:tr>
              <a:tr h="182406">
                <a:tc>
                  <a:txBody>
                    <a:bodyPr/>
                    <a:lstStyle/>
                    <a:p>
                      <a:pPr algn="l" fontAlgn="b"/>
                      <a:r>
                        <a:rPr lang="fr-BE" sz="1100" u="none" strike="noStrike">
                          <a:effectLst/>
                        </a:rPr>
                        <a:t>Conducteur / Conductrice d'engins de chantier</a:t>
                      </a:r>
                      <a:endParaRPr lang="fr-BE" sz="1100" b="0" i="0" u="none" strike="noStrike">
                        <a:solidFill>
                          <a:srgbClr val="000000"/>
                        </a:solidFill>
                        <a:effectLst/>
                        <a:latin typeface="Calibri" panose="020F0502020204030204" pitchFamily="34" charset="0"/>
                      </a:endParaRPr>
                    </a:p>
                  </a:txBody>
                  <a:tcPr marL="6290" marR="6290" marT="6290" marB="0" anchor="b"/>
                </a:tc>
                <a:tc>
                  <a:txBody>
                    <a:bodyPr/>
                    <a:lstStyle/>
                    <a:p>
                      <a:pPr algn="l" fontAlgn="b"/>
                      <a:r>
                        <a:rPr lang="fr-BE" sz="1100" u="none" strike="noStrike">
                          <a:effectLst/>
                        </a:rPr>
                        <a:t>x</a:t>
                      </a:r>
                      <a:endParaRPr lang="fr-BE" sz="1100" b="0" i="0" u="none" strike="noStrike">
                        <a:solidFill>
                          <a:srgbClr val="000000"/>
                        </a:solidFill>
                        <a:effectLst/>
                        <a:latin typeface="Calibri" panose="020F0502020204030204" pitchFamily="34" charset="0"/>
                      </a:endParaRPr>
                    </a:p>
                  </a:txBody>
                  <a:tcPr marL="6290" marR="6290" marT="6290" marB="0" anchor="b"/>
                </a:tc>
                <a:tc>
                  <a:txBody>
                    <a:bodyPr/>
                    <a:lstStyle/>
                    <a:p>
                      <a:pPr algn="l" fontAlgn="b"/>
                      <a:endParaRPr lang="fr-BE" sz="1100" b="0" i="0" u="none" strike="noStrike">
                        <a:solidFill>
                          <a:srgbClr val="000000"/>
                        </a:solidFill>
                        <a:effectLst/>
                        <a:latin typeface="Calibri" panose="020F0502020204030204" pitchFamily="34" charset="0"/>
                      </a:endParaRPr>
                    </a:p>
                  </a:txBody>
                  <a:tcPr marL="6290" marR="6290" marT="6290" marB="0" anchor="b"/>
                </a:tc>
                <a:extLst>
                  <a:ext uri="{0D108BD9-81ED-4DB2-BD59-A6C34878D82A}">
                    <a16:rowId xmlns:a16="http://schemas.microsoft.com/office/drawing/2014/main" val="950175161"/>
                  </a:ext>
                </a:extLst>
              </a:tr>
              <a:tr h="182406">
                <a:tc>
                  <a:txBody>
                    <a:bodyPr/>
                    <a:lstStyle/>
                    <a:p>
                      <a:pPr algn="l" fontAlgn="b"/>
                      <a:r>
                        <a:rPr lang="fr-BE" sz="1100" u="none" strike="noStrike">
                          <a:effectLst/>
                        </a:rPr>
                        <a:t>Conducteur / Conductrice d'engins de damage (asphalteur)</a:t>
                      </a:r>
                      <a:endParaRPr lang="fr-BE" sz="1100" b="0" i="0" u="none" strike="noStrike">
                        <a:solidFill>
                          <a:srgbClr val="000000"/>
                        </a:solidFill>
                        <a:effectLst/>
                        <a:latin typeface="Calibri" panose="020F0502020204030204" pitchFamily="34" charset="0"/>
                      </a:endParaRPr>
                    </a:p>
                  </a:txBody>
                  <a:tcPr marL="6290" marR="6290" marT="6290" marB="0" anchor="b"/>
                </a:tc>
                <a:tc>
                  <a:txBody>
                    <a:bodyPr/>
                    <a:lstStyle/>
                    <a:p>
                      <a:pPr algn="l" fontAlgn="b"/>
                      <a:r>
                        <a:rPr lang="fr-BE" sz="1100" u="none" strike="noStrike">
                          <a:effectLst/>
                        </a:rPr>
                        <a:t>x</a:t>
                      </a:r>
                      <a:endParaRPr lang="fr-BE" sz="1100" b="0" i="0" u="none" strike="noStrike">
                        <a:solidFill>
                          <a:srgbClr val="000000"/>
                        </a:solidFill>
                        <a:effectLst/>
                        <a:latin typeface="Calibri" panose="020F0502020204030204" pitchFamily="34" charset="0"/>
                      </a:endParaRPr>
                    </a:p>
                  </a:txBody>
                  <a:tcPr marL="6290" marR="6290" marT="6290" marB="0" anchor="b"/>
                </a:tc>
                <a:tc>
                  <a:txBody>
                    <a:bodyPr/>
                    <a:lstStyle/>
                    <a:p>
                      <a:pPr algn="l" fontAlgn="b"/>
                      <a:endParaRPr lang="fr-BE" sz="1100" b="0" i="0" u="none" strike="noStrike">
                        <a:solidFill>
                          <a:srgbClr val="000000"/>
                        </a:solidFill>
                        <a:effectLst/>
                        <a:latin typeface="Calibri" panose="020F0502020204030204" pitchFamily="34" charset="0"/>
                      </a:endParaRPr>
                    </a:p>
                  </a:txBody>
                  <a:tcPr marL="6290" marR="6290" marT="6290" marB="0" anchor="b"/>
                </a:tc>
                <a:extLst>
                  <a:ext uri="{0D108BD9-81ED-4DB2-BD59-A6C34878D82A}">
                    <a16:rowId xmlns:a16="http://schemas.microsoft.com/office/drawing/2014/main" val="2669490933"/>
                  </a:ext>
                </a:extLst>
              </a:tr>
              <a:tr h="182406">
                <a:tc>
                  <a:txBody>
                    <a:bodyPr/>
                    <a:lstStyle/>
                    <a:p>
                      <a:pPr algn="l" fontAlgn="b"/>
                      <a:r>
                        <a:rPr lang="fr-BE" sz="1100" u="none" strike="noStrike">
                          <a:effectLst/>
                        </a:rPr>
                        <a:t>Conducteur / Conductrice de foreuses</a:t>
                      </a:r>
                      <a:endParaRPr lang="fr-BE" sz="1100" b="0" i="0" u="none" strike="noStrike">
                        <a:solidFill>
                          <a:srgbClr val="000000"/>
                        </a:solidFill>
                        <a:effectLst/>
                        <a:latin typeface="Calibri" panose="020F0502020204030204" pitchFamily="34" charset="0"/>
                      </a:endParaRPr>
                    </a:p>
                  </a:txBody>
                  <a:tcPr marL="6290" marR="6290" marT="6290" marB="0" anchor="b"/>
                </a:tc>
                <a:tc>
                  <a:txBody>
                    <a:bodyPr/>
                    <a:lstStyle/>
                    <a:p>
                      <a:pPr algn="l" fontAlgn="b"/>
                      <a:r>
                        <a:rPr lang="fr-BE" sz="1100" u="none" strike="noStrike">
                          <a:effectLst/>
                        </a:rPr>
                        <a:t>x</a:t>
                      </a:r>
                      <a:endParaRPr lang="fr-BE" sz="1100" b="0" i="0" u="none" strike="noStrike">
                        <a:solidFill>
                          <a:srgbClr val="000000"/>
                        </a:solidFill>
                        <a:effectLst/>
                        <a:latin typeface="Calibri" panose="020F0502020204030204" pitchFamily="34" charset="0"/>
                      </a:endParaRPr>
                    </a:p>
                  </a:txBody>
                  <a:tcPr marL="6290" marR="6290" marT="6290" marB="0" anchor="b"/>
                </a:tc>
                <a:tc>
                  <a:txBody>
                    <a:bodyPr/>
                    <a:lstStyle/>
                    <a:p>
                      <a:pPr algn="l" fontAlgn="b"/>
                      <a:endParaRPr lang="fr-BE" sz="1100" b="0" i="0" u="none" strike="noStrike">
                        <a:solidFill>
                          <a:srgbClr val="000000"/>
                        </a:solidFill>
                        <a:effectLst/>
                        <a:latin typeface="Calibri" panose="020F0502020204030204" pitchFamily="34" charset="0"/>
                      </a:endParaRPr>
                    </a:p>
                  </a:txBody>
                  <a:tcPr marL="6290" marR="6290" marT="6290" marB="0" anchor="b"/>
                </a:tc>
                <a:extLst>
                  <a:ext uri="{0D108BD9-81ED-4DB2-BD59-A6C34878D82A}">
                    <a16:rowId xmlns:a16="http://schemas.microsoft.com/office/drawing/2014/main" val="1373244239"/>
                  </a:ext>
                </a:extLst>
              </a:tr>
              <a:tr h="182406">
                <a:tc>
                  <a:txBody>
                    <a:bodyPr/>
                    <a:lstStyle/>
                    <a:p>
                      <a:pPr algn="l" fontAlgn="b"/>
                      <a:r>
                        <a:rPr lang="fr-BE" sz="1100" u="none" strike="noStrike">
                          <a:effectLst/>
                        </a:rPr>
                        <a:t>Extraction</a:t>
                      </a:r>
                      <a:endParaRPr lang="fr-BE" sz="1100" b="0" i="0" u="none" strike="noStrike">
                        <a:solidFill>
                          <a:srgbClr val="000000"/>
                        </a:solidFill>
                        <a:effectLst/>
                        <a:latin typeface="Calibri" panose="020F0502020204030204" pitchFamily="34" charset="0"/>
                      </a:endParaRPr>
                    </a:p>
                  </a:txBody>
                  <a:tcPr marL="6290" marR="6290" marT="6290" marB="0" anchor="b">
                    <a:solidFill>
                      <a:schemeClr val="accent2">
                        <a:lumMod val="60000"/>
                        <a:lumOff val="40000"/>
                      </a:schemeClr>
                    </a:solidFill>
                  </a:tcPr>
                </a:tc>
                <a:tc>
                  <a:txBody>
                    <a:bodyPr/>
                    <a:lstStyle/>
                    <a:p>
                      <a:pPr algn="l" fontAlgn="b"/>
                      <a:endParaRPr lang="fr-BE" sz="1100" b="0" i="0" u="none" strike="noStrike">
                        <a:solidFill>
                          <a:srgbClr val="000000"/>
                        </a:solidFill>
                        <a:effectLst/>
                        <a:latin typeface="Calibri" panose="020F0502020204030204" pitchFamily="34" charset="0"/>
                      </a:endParaRPr>
                    </a:p>
                  </a:txBody>
                  <a:tcPr marL="6290" marR="6290" marT="6290" marB="0" anchor="b">
                    <a:solidFill>
                      <a:schemeClr val="accent2">
                        <a:lumMod val="60000"/>
                        <a:lumOff val="40000"/>
                      </a:schemeClr>
                    </a:solidFill>
                  </a:tcPr>
                </a:tc>
                <a:tc>
                  <a:txBody>
                    <a:bodyPr/>
                    <a:lstStyle/>
                    <a:p>
                      <a:pPr algn="l" fontAlgn="b"/>
                      <a:endParaRPr lang="fr-BE" sz="1100" b="0" i="0" u="none" strike="noStrike">
                        <a:solidFill>
                          <a:srgbClr val="000000"/>
                        </a:solidFill>
                        <a:effectLst/>
                        <a:latin typeface="Calibri" panose="020F0502020204030204" pitchFamily="34" charset="0"/>
                      </a:endParaRPr>
                    </a:p>
                  </a:txBody>
                  <a:tcPr marL="6290" marR="6290" marT="6290" marB="0" anchor="b">
                    <a:solidFill>
                      <a:schemeClr val="accent2">
                        <a:lumMod val="60000"/>
                        <a:lumOff val="40000"/>
                      </a:schemeClr>
                    </a:solidFill>
                  </a:tcPr>
                </a:tc>
                <a:extLst>
                  <a:ext uri="{0D108BD9-81ED-4DB2-BD59-A6C34878D82A}">
                    <a16:rowId xmlns:a16="http://schemas.microsoft.com/office/drawing/2014/main" val="1892280978"/>
                  </a:ext>
                </a:extLst>
              </a:tr>
              <a:tr h="182406">
                <a:tc>
                  <a:txBody>
                    <a:bodyPr/>
                    <a:lstStyle/>
                    <a:p>
                      <a:pPr algn="l" fontAlgn="b"/>
                      <a:r>
                        <a:rPr lang="fr-BE" sz="1100" u="none" strike="noStrike">
                          <a:effectLst/>
                        </a:rPr>
                        <a:t>Ouvrier / Ouvrière de l'extraction solide</a:t>
                      </a:r>
                      <a:endParaRPr lang="fr-BE" sz="1100" b="0" i="0" u="none" strike="noStrike">
                        <a:solidFill>
                          <a:srgbClr val="000000"/>
                        </a:solidFill>
                        <a:effectLst/>
                        <a:latin typeface="Calibri" panose="020F0502020204030204" pitchFamily="34" charset="0"/>
                      </a:endParaRPr>
                    </a:p>
                  </a:txBody>
                  <a:tcPr marL="6290" marR="6290" marT="6290" marB="0" anchor="b"/>
                </a:tc>
                <a:tc>
                  <a:txBody>
                    <a:bodyPr/>
                    <a:lstStyle/>
                    <a:p>
                      <a:pPr algn="l" fontAlgn="b"/>
                      <a:endParaRPr lang="fr-BE" sz="1100" b="0" i="0" u="none" strike="noStrike">
                        <a:solidFill>
                          <a:srgbClr val="000000"/>
                        </a:solidFill>
                        <a:effectLst/>
                        <a:latin typeface="Calibri" panose="020F0502020204030204" pitchFamily="34" charset="0"/>
                      </a:endParaRPr>
                    </a:p>
                  </a:txBody>
                  <a:tcPr marL="6290" marR="6290" marT="6290" marB="0" anchor="b"/>
                </a:tc>
                <a:tc>
                  <a:txBody>
                    <a:bodyPr/>
                    <a:lstStyle/>
                    <a:p>
                      <a:pPr algn="l" fontAlgn="b"/>
                      <a:r>
                        <a:rPr lang="fr-BE" sz="1100" u="none" strike="noStrike">
                          <a:effectLst/>
                        </a:rPr>
                        <a:t>x</a:t>
                      </a:r>
                      <a:endParaRPr lang="fr-BE" sz="1100" b="0" i="0" u="none" strike="noStrike">
                        <a:solidFill>
                          <a:srgbClr val="000000"/>
                        </a:solidFill>
                        <a:effectLst/>
                        <a:latin typeface="Calibri" panose="020F0502020204030204" pitchFamily="34" charset="0"/>
                      </a:endParaRPr>
                    </a:p>
                  </a:txBody>
                  <a:tcPr marL="6290" marR="6290" marT="6290" marB="0" anchor="b"/>
                </a:tc>
                <a:extLst>
                  <a:ext uri="{0D108BD9-81ED-4DB2-BD59-A6C34878D82A}">
                    <a16:rowId xmlns:a16="http://schemas.microsoft.com/office/drawing/2014/main" val="300031467"/>
                  </a:ext>
                </a:extLst>
              </a:tr>
              <a:tr h="182406">
                <a:tc>
                  <a:txBody>
                    <a:bodyPr/>
                    <a:lstStyle/>
                    <a:p>
                      <a:pPr algn="l" fontAlgn="b"/>
                      <a:r>
                        <a:rPr lang="fr-BE" sz="1100" u="none" strike="noStrike">
                          <a:effectLst/>
                        </a:rPr>
                        <a:t>Montage de structures</a:t>
                      </a:r>
                      <a:endParaRPr lang="fr-BE" sz="1100" b="0" i="0" u="none" strike="noStrike">
                        <a:solidFill>
                          <a:srgbClr val="000000"/>
                        </a:solidFill>
                        <a:effectLst/>
                        <a:latin typeface="Calibri" panose="020F0502020204030204" pitchFamily="34" charset="0"/>
                      </a:endParaRPr>
                    </a:p>
                  </a:txBody>
                  <a:tcPr marL="6290" marR="6290" marT="6290" marB="0" anchor="b">
                    <a:solidFill>
                      <a:schemeClr val="accent2">
                        <a:lumMod val="60000"/>
                        <a:lumOff val="40000"/>
                      </a:schemeClr>
                    </a:solidFill>
                  </a:tcPr>
                </a:tc>
                <a:tc>
                  <a:txBody>
                    <a:bodyPr/>
                    <a:lstStyle/>
                    <a:p>
                      <a:pPr algn="l" fontAlgn="b"/>
                      <a:endParaRPr lang="fr-BE" sz="1100" b="0" i="0" u="none" strike="noStrike">
                        <a:solidFill>
                          <a:srgbClr val="000000"/>
                        </a:solidFill>
                        <a:effectLst/>
                        <a:latin typeface="Calibri" panose="020F0502020204030204" pitchFamily="34" charset="0"/>
                      </a:endParaRPr>
                    </a:p>
                  </a:txBody>
                  <a:tcPr marL="6290" marR="6290" marT="6290" marB="0" anchor="b">
                    <a:solidFill>
                      <a:schemeClr val="accent2">
                        <a:lumMod val="60000"/>
                        <a:lumOff val="40000"/>
                      </a:schemeClr>
                    </a:solidFill>
                  </a:tcPr>
                </a:tc>
                <a:tc>
                  <a:txBody>
                    <a:bodyPr/>
                    <a:lstStyle/>
                    <a:p>
                      <a:pPr algn="l" fontAlgn="b"/>
                      <a:endParaRPr lang="fr-BE" sz="1100" b="0" i="0" u="none" strike="noStrike">
                        <a:solidFill>
                          <a:srgbClr val="000000"/>
                        </a:solidFill>
                        <a:effectLst/>
                        <a:latin typeface="Calibri" panose="020F0502020204030204" pitchFamily="34" charset="0"/>
                      </a:endParaRPr>
                    </a:p>
                  </a:txBody>
                  <a:tcPr marL="6290" marR="6290" marT="6290" marB="0" anchor="b">
                    <a:solidFill>
                      <a:schemeClr val="accent2">
                        <a:lumMod val="60000"/>
                        <a:lumOff val="40000"/>
                      </a:schemeClr>
                    </a:solidFill>
                  </a:tcPr>
                </a:tc>
                <a:extLst>
                  <a:ext uri="{0D108BD9-81ED-4DB2-BD59-A6C34878D82A}">
                    <a16:rowId xmlns:a16="http://schemas.microsoft.com/office/drawing/2014/main" val="197879220"/>
                  </a:ext>
                </a:extLst>
              </a:tr>
              <a:tr h="182406">
                <a:tc>
                  <a:txBody>
                    <a:bodyPr/>
                    <a:lstStyle/>
                    <a:p>
                      <a:pPr algn="l" fontAlgn="b"/>
                      <a:r>
                        <a:rPr lang="fr-BE" sz="1100" u="none" strike="noStrike">
                          <a:effectLst/>
                        </a:rPr>
                        <a:t>Monteur / Monteuse d'ossatures en bois</a:t>
                      </a:r>
                      <a:endParaRPr lang="fr-BE" sz="1100" b="0" i="0" u="none" strike="noStrike">
                        <a:solidFill>
                          <a:srgbClr val="000000"/>
                        </a:solidFill>
                        <a:effectLst/>
                        <a:latin typeface="Calibri" panose="020F0502020204030204" pitchFamily="34" charset="0"/>
                      </a:endParaRPr>
                    </a:p>
                  </a:txBody>
                  <a:tcPr marL="6290" marR="6290" marT="6290" marB="0" anchor="b"/>
                </a:tc>
                <a:tc>
                  <a:txBody>
                    <a:bodyPr/>
                    <a:lstStyle/>
                    <a:p>
                      <a:pPr algn="l" fontAlgn="b"/>
                      <a:endParaRPr lang="fr-BE" sz="1100" b="0" i="0" u="none" strike="noStrike">
                        <a:solidFill>
                          <a:srgbClr val="000000"/>
                        </a:solidFill>
                        <a:effectLst/>
                        <a:latin typeface="Calibri" panose="020F0502020204030204" pitchFamily="34" charset="0"/>
                      </a:endParaRPr>
                    </a:p>
                  </a:txBody>
                  <a:tcPr marL="6290" marR="6290" marT="6290" marB="0" anchor="b"/>
                </a:tc>
                <a:tc>
                  <a:txBody>
                    <a:bodyPr/>
                    <a:lstStyle/>
                    <a:p>
                      <a:pPr algn="l" fontAlgn="b"/>
                      <a:r>
                        <a:rPr lang="fr-BE" sz="1100" u="none" strike="noStrike">
                          <a:effectLst/>
                        </a:rPr>
                        <a:t>x</a:t>
                      </a:r>
                      <a:endParaRPr lang="fr-BE" sz="1100" b="0" i="0" u="none" strike="noStrike">
                        <a:solidFill>
                          <a:srgbClr val="000000"/>
                        </a:solidFill>
                        <a:effectLst/>
                        <a:latin typeface="Calibri" panose="020F0502020204030204" pitchFamily="34" charset="0"/>
                      </a:endParaRPr>
                    </a:p>
                  </a:txBody>
                  <a:tcPr marL="6290" marR="6290" marT="6290" marB="0" anchor="b"/>
                </a:tc>
                <a:extLst>
                  <a:ext uri="{0D108BD9-81ED-4DB2-BD59-A6C34878D82A}">
                    <a16:rowId xmlns:a16="http://schemas.microsoft.com/office/drawing/2014/main" val="616757484"/>
                  </a:ext>
                </a:extLst>
              </a:tr>
              <a:tr h="182406">
                <a:tc>
                  <a:txBody>
                    <a:bodyPr/>
                    <a:lstStyle/>
                    <a:p>
                      <a:pPr algn="l" fontAlgn="b"/>
                      <a:r>
                        <a:rPr lang="fr-BE" sz="1100" u="none" strike="noStrike">
                          <a:effectLst/>
                        </a:rPr>
                        <a:t>Monteur / Monteuse d'échafaudages</a:t>
                      </a:r>
                      <a:endParaRPr lang="fr-BE" sz="1100" b="0" i="0" u="none" strike="noStrike">
                        <a:solidFill>
                          <a:srgbClr val="000000"/>
                        </a:solidFill>
                        <a:effectLst/>
                        <a:latin typeface="Calibri" panose="020F0502020204030204" pitchFamily="34" charset="0"/>
                      </a:endParaRPr>
                    </a:p>
                  </a:txBody>
                  <a:tcPr marL="6290" marR="6290" marT="6290" marB="0" anchor="b"/>
                </a:tc>
                <a:tc>
                  <a:txBody>
                    <a:bodyPr/>
                    <a:lstStyle/>
                    <a:p>
                      <a:pPr algn="l" fontAlgn="b"/>
                      <a:endParaRPr lang="fr-BE" sz="1100" b="0" i="0" u="none" strike="noStrike">
                        <a:solidFill>
                          <a:srgbClr val="000000"/>
                        </a:solidFill>
                        <a:effectLst/>
                        <a:latin typeface="Calibri" panose="020F0502020204030204" pitchFamily="34" charset="0"/>
                      </a:endParaRPr>
                    </a:p>
                  </a:txBody>
                  <a:tcPr marL="6290" marR="6290" marT="6290" marB="0" anchor="b"/>
                </a:tc>
                <a:tc>
                  <a:txBody>
                    <a:bodyPr/>
                    <a:lstStyle/>
                    <a:p>
                      <a:pPr algn="l" fontAlgn="b"/>
                      <a:r>
                        <a:rPr lang="fr-BE" sz="1100" u="none" strike="noStrike">
                          <a:effectLst/>
                        </a:rPr>
                        <a:t>x</a:t>
                      </a:r>
                      <a:endParaRPr lang="fr-BE" sz="1100" b="0" i="0" u="none" strike="noStrike">
                        <a:solidFill>
                          <a:srgbClr val="000000"/>
                        </a:solidFill>
                        <a:effectLst/>
                        <a:latin typeface="Calibri" panose="020F0502020204030204" pitchFamily="34" charset="0"/>
                      </a:endParaRPr>
                    </a:p>
                  </a:txBody>
                  <a:tcPr marL="6290" marR="6290" marT="6290" marB="0" anchor="b"/>
                </a:tc>
                <a:extLst>
                  <a:ext uri="{0D108BD9-81ED-4DB2-BD59-A6C34878D82A}">
                    <a16:rowId xmlns:a16="http://schemas.microsoft.com/office/drawing/2014/main" val="2881653128"/>
                  </a:ext>
                </a:extLst>
              </a:tr>
              <a:tr h="182406">
                <a:tc>
                  <a:txBody>
                    <a:bodyPr/>
                    <a:lstStyle/>
                    <a:p>
                      <a:pPr algn="l" fontAlgn="b"/>
                      <a:r>
                        <a:rPr lang="fr-BE" sz="1100" u="none" strike="noStrike">
                          <a:effectLst/>
                        </a:rPr>
                        <a:t>Monteur / Monteuse de structures métalliques lourdes</a:t>
                      </a:r>
                      <a:endParaRPr lang="fr-BE" sz="1100" b="0" i="0" u="none" strike="noStrike">
                        <a:solidFill>
                          <a:srgbClr val="000000"/>
                        </a:solidFill>
                        <a:effectLst/>
                        <a:latin typeface="Calibri" panose="020F0502020204030204" pitchFamily="34" charset="0"/>
                      </a:endParaRPr>
                    </a:p>
                  </a:txBody>
                  <a:tcPr marL="6290" marR="6290" marT="6290" marB="0" anchor="b"/>
                </a:tc>
                <a:tc>
                  <a:txBody>
                    <a:bodyPr/>
                    <a:lstStyle/>
                    <a:p>
                      <a:pPr algn="l" fontAlgn="b"/>
                      <a:r>
                        <a:rPr lang="fr-BE" sz="1100" u="none" strike="noStrike">
                          <a:effectLst/>
                        </a:rPr>
                        <a:t>x</a:t>
                      </a:r>
                      <a:endParaRPr lang="fr-BE" sz="1100" b="0" i="0" u="none" strike="noStrike">
                        <a:solidFill>
                          <a:srgbClr val="000000"/>
                        </a:solidFill>
                        <a:effectLst/>
                        <a:latin typeface="Calibri" panose="020F0502020204030204" pitchFamily="34" charset="0"/>
                      </a:endParaRPr>
                    </a:p>
                  </a:txBody>
                  <a:tcPr marL="6290" marR="6290" marT="6290" marB="0" anchor="b"/>
                </a:tc>
                <a:tc>
                  <a:txBody>
                    <a:bodyPr/>
                    <a:lstStyle/>
                    <a:p>
                      <a:pPr algn="l" fontAlgn="b"/>
                      <a:endParaRPr lang="fr-BE" sz="1100" b="0" i="0" u="none" strike="noStrike">
                        <a:solidFill>
                          <a:srgbClr val="000000"/>
                        </a:solidFill>
                        <a:effectLst/>
                        <a:latin typeface="Calibri" panose="020F0502020204030204" pitchFamily="34" charset="0"/>
                      </a:endParaRPr>
                    </a:p>
                  </a:txBody>
                  <a:tcPr marL="6290" marR="6290" marT="6290" marB="0" anchor="b"/>
                </a:tc>
                <a:extLst>
                  <a:ext uri="{0D108BD9-81ED-4DB2-BD59-A6C34878D82A}">
                    <a16:rowId xmlns:a16="http://schemas.microsoft.com/office/drawing/2014/main" val="1955795739"/>
                  </a:ext>
                </a:extLst>
              </a:tr>
              <a:tr h="182406">
                <a:tc>
                  <a:txBody>
                    <a:bodyPr/>
                    <a:lstStyle/>
                    <a:p>
                      <a:pPr algn="l" fontAlgn="b"/>
                      <a:r>
                        <a:rPr lang="fr-BE" sz="1100" u="none" strike="noStrike">
                          <a:effectLst/>
                        </a:rPr>
                        <a:t>Charpentier / Charpentière</a:t>
                      </a:r>
                      <a:endParaRPr lang="fr-BE" sz="1100" b="0" i="0" u="none" strike="noStrike">
                        <a:solidFill>
                          <a:srgbClr val="000000"/>
                        </a:solidFill>
                        <a:effectLst/>
                        <a:latin typeface="Calibri" panose="020F0502020204030204" pitchFamily="34" charset="0"/>
                      </a:endParaRPr>
                    </a:p>
                  </a:txBody>
                  <a:tcPr marL="6290" marR="6290" marT="6290" marB="0" anchor="b"/>
                </a:tc>
                <a:tc>
                  <a:txBody>
                    <a:bodyPr/>
                    <a:lstStyle/>
                    <a:p>
                      <a:pPr algn="l" fontAlgn="b"/>
                      <a:endParaRPr lang="fr-BE" sz="1100" b="0" i="0" u="none" strike="noStrike">
                        <a:solidFill>
                          <a:srgbClr val="000000"/>
                        </a:solidFill>
                        <a:effectLst/>
                        <a:latin typeface="Calibri" panose="020F0502020204030204" pitchFamily="34" charset="0"/>
                      </a:endParaRPr>
                    </a:p>
                  </a:txBody>
                  <a:tcPr marL="6290" marR="6290" marT="6290" marB="0" anchor="b"/>
                </a:tc>
                <a:tc>
                  <a:txBody>
                    <a:bodyPr/>
                    <a:lstStyle/>
                    <a:p>
                      <a:pPr algn="l" fontAlgn="b"/>
                      <a:r>
                        <a:rPr lang="fr-BE" sz="1100" u="none" strike="noStrike">
                          <a:effectLst/>
                        </a:rPr>
                        <a:t>x</a:t>
                      </a:r>
                      <a:endParaRPr lang="fr-BE" sz="1100" b="0" i="0" u="none" strike="noStrike">
                        <a:solidFill>
                          <a:srgbClr val="000000"/>
                        </a:solidFill>
                        <a:effectLst/>
                        <a:latin typeface="Calibri" panose="020F0502020204030204" pitchFamily="34" charset="0"/>
                      </a:endParaRPr>
                    </a:p>
                  </a:txBody>
                  <a:tcPr marL="6290" marR="6290" marT="6290" marB="0" anchor="b"/>
                </a:tc>
                <a:extLst>
                  <a:ext uri="{0D108BD9-81ED-4DB2-BD59-A6C34878D82A}">
                    <a16:rowId xmlns:a16="http://schemas.microsoft.com/office/drawing/2014/main" val="2410833496"/>
                  </a:ext>
                </a:extLst>
              </a:tr>
            </a:tbl>
          </a:graphicData>
        </a:graphic>
      </p:graphicFrame>
      <p:sp>
        <p:nvSpPr>
          <p:cNvPr id="6" name="ZoneTexte 5">
            <a:extLst>
              <a:ext uri="{FF2B5EF4-FFF2-40B4-BE49-F238E27FC236}">
                <a16:creationId xmlns:a16="http://schemas.microsoft.com/office/drawing/2014/main" id="{345E2926-29E5-432E-4CAA-8824FCD06026}"/>
              </a:ext>
            </a:extLst>
          </p:cNvPr>
          <p:cNvSpPr txBox="1"/>
          <p:nvPr/>
        </p:nvSpPr>
        <p:spPr>
          <a:xfrm>
            <a:off x="630936" y="2807208"/>
            <a:ext cx="3429000" cy="3410712"/>
          </a:xfrm>
          <a:prstGeom prst="rect">
            <a:avLst/>
          </a:prstGeom>
        </p:spPr>
        <p:txBody>
          <a:bodyPr vert="horz" lIns="91440" tIns="45720" rIns="91440" bIns="45720" rtlCol="0" anchor="t">
            <a:normAutofit/>
          </a:bodyPr>
          <a:lstStyle/>
          <a:p>
            <a:pPr indent="-228600">
              <a:lnSpc>
                <a:spcPct val="90000"/>
              </a:lnSpc>
              <a:spcAft>
                <a:spcPts val="600"/>
              </a:spcAft>
              <a:buFont typeface="Arial" panose="020B0604020202020204" pitchFamily="34" charset="0"/>
              <a:buChar char="•"/>
            </a:pPr>
            <a:r>
              <a:rPr lang="en-US" sz="2000" b="1" dirty="0"/>
              <a:t>49 métiers </a:t>
            </a:r>
            <a:r>
              <a:rPr lang="fr-BE" sz="2000" dirty="0"/>
              <a:t>identifiés comme fonctions critiques, parmi ceux-ci :</a:t>
            </a:r>
          </a:p>
          <a:p>
            <a:pPr indent="-228600">
              <a:lnSpc>
                <a:spcPct val="90000"/>
              </a:lnSpc>
              <a:spcAft>
                <a:spcPts val="600"/>
              </a:spcAft>
              <a:buFont typeface="Arial" panose="020B0604020202020204" pitchFamily="34" charset="0"/>
              <a:buChar char="•"/>
            </a:pPr>
            <a:endParaRPr lang="fr-BE" sz="2000" dirty="0"/>
          </a:p>
          <a:p>
            <a:pPr marL="400050" indent="-228600">
              <a:lnSpc>
                <a:spcPct val="90000"/>
              </a:lnSpc>
              <a:spcAft>
                <a:spcPts val="600"/>
              </a:spcAft>
              <a:buFont typeface="Arial" panose="020B0604020202020204" pitchFamily="34" charset="0"/>
              <a:buChar char="•"/>
            </a:pPr>
            <a:r>
              <a:rPr lang="fr-BE" sz="2000" b="1" dirty="0"/>
              <a:t> 31 en pénurie </a:t>
            </a:r>
            <a:r>
              <a:rPr lang="fr-BE" sz="2000" dirty="0"/>
              <a:t>de main d’œuvre</a:t>
            </a:r>
          </a:p>
          <a:p>
            <a:pPr marL="400050" indent="-228600">
              <a:lnSpc>
                <a:spcPct val="90000"/>
              </a:lnSpc>
              <a:spcAft>
                <a:spcPts val="600"/>
              </a:spcAft>
              <a:buFont typeface="Arial" panose="020B0604020202020204" pitchFamily="34" charset="0"/>
              <a:buChar char="•"/>
            </a:pPr>
            <a:r>
              <a:rPr lang="fr-BE" sz="2000" b="1" dirty="0"/>
              <a:t>18 en difficulté de recrutement </a:t>
            </a:r>
            <a:r>
              <a:rPr lang="fr-BE" sz="2000" dirty="0"/>
              <a:t>liées à des critères de profils candidats et/ou pénibilité du métier</a:t>
            </a:r>
            <a:endParaRPr lang="fr-BE" sz="2000" b="1" dirty="0"/>
          </a:p>
        </p:txBody>
      </p:sp>
    </p:spTree>
    <p:extLst>
      <p:ext uri="{BB962C8B-B14F-4D97-AF65-F5344CB8AC3E}">
        <p14:creationId xmlns:p14="http://schemas.microsoft.com/office/powerpoint/2010/main" val="316838898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A39B5D90-46C2-4E87-84D0-CEC41D745391}"/>
              </a:ext>
            </a:extLst>
          </p:cNvPr>
          <p:cNvSpPr txBox="1">
            <a:spLocks/>
          </p:cNvSpPr>
          <p:nvPr/>
        </p:nvSpPr>
        <p:spPr>
          <a:xfrm>
            <a:off x="630936" y="639520"/>
            <a:ext cx="3429000" cy="1719072"/>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4200" b="1" kern="1200">
                <a:solidFill>
                  <a:schemeClr val="tx1"/>
                </a:solidFill>
                <a:latin typeface="+mj-lt"/>
                <a:ea typeface="+mj-ea"/>
                <a:cs typeface="+mj-cs"/>
              </a:rPr>
              <a:t>Les fonctions critiques 2023</a:t>
            </a:r>
          </a:p>
        </p:txBody>
      </p:sp>
      <p:sp>
        <p:nvSpPr>
          <p:cNvPr id="24"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ZoneTexte 6">
            <a:extLst>
              <a:ext uri="{FF2B5EF4-FFF2-40B4-BE49-F238E27FC236}">
                <a16:creationId xmlns:a16="http://schemas.microsoft.com/office/drawing/2014/main" id="{03A93EAA-7451-DE44-FB8B-86D67989B50D}"/>
              </a:ext>
            </a:extLst>
          </p:cNvPr>
          <p:cNvSpPr txBox="1"/>
          <p:nvPr/>
        </p:nvSpPr>
        <p:spPr>
          <a:xfrm>
            <a:off x="630936" y="2807208"/>
            <a:ext cx="3429000" cy="3410712"/>
          </a:xfrm>
          <a:prstGeom prst="rect">
            <a:avLst/>
          </a:prstGeom>
        </p:spPr>
        <p:txBody>
          <a:bodyPr vert="horz" lIns="91440" tIns="45720" rIns="91440" bIns="45720" rtlCol="0" anchor="t">
            <a:normAutofit/>
          </a:bodyPr>
          <a:lstStyle/>
          <a:p>
            <a:pPr indent="-228600">
              <a:lnSpc>
                <a:spcPct val="90000"/>
              </a:lnSpc>
              <a:spcAft>
                <a:spcPts val="600"/>
              </a:spcAft>
              <a:buFont typeface="Arial" panose="020B0604020202020204" pitchFamily="34" charset="0"/>
              <a:buChar char="•"/>
            </a:pPr>
            <a:r>
              <a:rPr lang="fr-BE" sz="2000" b="1"/>
              <a:t>49 métiers </a:t>
            </a:r>
            <a:r>
              <a:rPr lang="fr-BE" sz="2000"/>
              <a:t>identifiés comme fonctions critiques, parmi ceux-ci :</a:t>
            </a:r>
          </a:p>
          <a:p>
            <a:pPr indent="-228600">
              <a:lnSpc>
                <a:spcPct val="90000"/>
              </a:lnSpc>
              <a:spcAft>
                <a:spcPts val="600"/>
              </a:spcAft>
              <a:buFont typeface="Arial" panose="020B0604020202020204" pitchFamily="34" charset="0"/>
              <a:buChar char="•"/>
            </a:pPr>
            <a:endParaRPr lang="fr-BE" sz="2000" dirty="0"/>
          </a:p>
          <a:p>
            <a:pPr marL="400050" indent="-228600">
              <a:lnSpc>
                <a:spcPct val="90000"/>
              </a:lnSpc>
              <a:spcAft>
                <a:spcPts val="600"/>
              </a:spcAft>
              <a:buFont typeface="Arial" panose="020B0604020202020204" pitchFamily="34" charset="0"/>
              <a:buChar char="•"/>
            </a:pPr>
            <a:r>
              <a:rPr lang="fr-BE" sz="2000" b="1" dirty="0"/>
              <a:t> 31 en pénurie </a:t>
            </a:r>
            <a:r>
              <a:rPr lang="fr-BE" sz="2000" dirty="0"/>
              <a:t>de main d’œuvre</a:t>
            </a:r>
          </a:p>
          <a:p>
            <a:pPr marL="400050" indent="-228600">
              <a:lnSpc>
                <a:spcPct val="90000"/>
              </a:lnSpc>
              <a:spcAft>
                <a:spcPts val="600"/>
              </a:spcAft>
              <a:buFont typeface="Arial" panose="020B0604020202020204" pitchFamily="34" charset="0"/>
              <a:buChar char="•"/>
            </a:pPr>
            <a:r>
              <a:rPr lang="fr-BE" sz="2000" b="1" dirty="0"/>
              <a:t>18 en difficulté de recrutement </a:t>
            </a:r>
            <a:r>
              <a:rPr lang="fr-BE" sz="2000" dirty="0"/>
              <a:t>liées à des critères de profils candidats et/ou pénibilité du métier</a:t>
            </a:r>
            <a:endParaRPr lang="fr-BE" sz="2000" b="1" dirty="0"/>
          </a:p>
        </p:txBody>
      </p:sp>
      <p:graphicFrame>
        <p:nvGraphicFramePr>
          <p:cNvPr id="3" name="Tableau 2">
            <a:extLst>
              <a:ext uri="{FF2B5EF4-FFF2-40B4-BE49-F238E27FC236}">
                <a16:creationId xmlns:a16="http://schemas.microsoft.com/office/drawing/2014/main" id="{AC3AAB7C-D979-A57E-BE24-033F08A4613F}"/>
              </a:ext>
            </a:extLst>
          </p:cNvPr>
          <p:cNvGraphicFramePr>
            <a:graphicFrameLocks noGrp="1"/>
          </p:cNvGraphicFramePr>
          <p:nvPr>
            <p:extLst>
              <p:ext uri="{D42A27DB-BD31-4B8C-83A1-F6EECF244321}">
                <p14:modId xmlns:p14="http://schemas.microsoft.com/office/powerpoint/2010/main" val="1615526783"/>
              </p:ext>
            </p:extLst>
          </p:nvPr>
        </p:nvGraphicFramePr>
        <p:xfrm>
          <a:off x="5214796" y="331799"/>
          <a:ext cx="6246892" cy="6067343"/>
        </p:xfrm>
        <a:graphic>
          <a:graphicData uri="http://schemas.openxmlformats.org/drawingml/2006/table">
            <a:tbl>
              <a:tblPr firstRow="1">
                <a:tableStyleId>{21E4AEA4-8DFA-4A89-87EB-49C32662AFE0}</a:tableStyleId>
              </a:tblPr>
              <a:tblGrid>
                <a:gridCol w="4707616">
                  <a:extLst>
                    <a:ext uri="{9D8B030D-6E8A-4147-A177-3AD203B41FA5}">
                      <a16:colId xmlns:a16="http://schemas.microsoft.com/office/drawing/2014/main" val="2308832453"/>
                    </a:ext>
                  </a:extLst>
                </a:gridCol>
                <a:gridCol w="769638">
                  <a:extLst>
                    <a:ext uri="{9D8B030D-6E8A-4147-A177-3AD203B41FA5}">
                      <a16:colId xmlns:a16="http://schemas.microsoft.com/office/drawing/2014/main" val="211027879"/>
                    </a:ext>
                  </a:extLst>
                </a:gridCol>
                <a:gridCol w="769638">
                  <a:extLst>
                    <a:ext uri="{9D8B030D-6E8A-4147-A177-3AD203B41FA5}">
                      <a16:colId xmlns:a16="http://schemas.microsoft.com/office/drawing/2014/main" val="3517280263"/>
                    </a:ext>
                  </a:extLst>
                </a:gridCol>
              </a:tblGrid>
              <a:tr h="312535">
                <a:tc>
                  <a:txBody>
                    <a:bodyPr/>
                    <a:lstStyle/>
                    <a:p>
                      <a:pPr algn="l" fontAlgn="b"/>
                      <a:r>
                        <a:rPr lang="fr-BE" sz="1100" u="none" strike="noStrike" dirty="0">
                          <a:effectLst/>
                        </a:rPr>
                        <a:t>Intitulés métiers</a:t>
                      </a:r>
                      <a:endParaRPr lang="fr-BE" sz="1100" b="0" i="0" u="none" strike="noStrike" dirty="0">
                        <a:solidFill>
                          <a:srgbClr val="000000"/>
                        </a:solidFill>
                        <a:effectLst/>
                        <a:latin typeface="Calibri" panose="020F0502020204030204" pitchFamily="34" charset="0"/>
                      </a:endParaRPr>
                    </a:p>
                  </a:txBody>
                  <a:tcPr marL="4185" marR="4185" marT="4185" marB="0" anchor="ctr">
                    <a:solidFill>
                      <a:schemeClr val="tx2">
                        <a:lumMod val="60000"/>
                        <a:lumOff val="40000"/>
                      </a:schemeClr>
                    </a:solidFill>
                  </a:tcPr>
                </a:tc>
                <a:tc>
                  <a:txBody>
                    <a:bodyPr/>
                    <a:lstStyle/>
                    <a:p>
                      <a:pPr algn="l" fontAlgn="b"/>
                      <a:r>
                        <a:rPr lang="fr-BE" sz="1100" u="none" strike="noStrike">
                          <a:effectLst/>
                        </a:rPr>
                        <a:t>Pénurie</a:t>
                      </a:r>
                      <a:endParaRPr lang="fr-BE" sz="1100" b="0" i="0" u="none" strike="noStrike">
                        <a:solidFill>
                          <a:srgbClr val="000000"/>
                        </a:solidFill>
                        <a:effectLst/>
                        <a:latin typeface="Calibri" panose="020F0502020204030204" pitchFamily="34" charset="0"/>
                      </a:endParaRPr>
                    </a:p>
                  </a:txBody>
                  <a:tcPr marL="4185" marR="4185" marT="4185" marB="0" anchor="ctr">
                    <a:solidFill>
                      <a:schemeClr val="tx2">
                        <a:lumMod val="60000"/>
                        <a:lumOff val="40000"/>
                      </a:schemeClr>
                    </a:solidFill>
                  </a:tcPr>
                </a:tc>
                <a:tc>
                  <a:txBody>
                    <a:bodyPr/>
                    <a:lstStyle/>
                    <a:p>
                      <a:pPr algn="l" fontAlgn="b"/>
                      <a:r>
                        <a:rPr lang="fr-BE" sz="1100" u="none" strike="noStrike">
                          <a:effectLst/>
                        </a:rPr>
                        <a:t>Fonction critique</a:t>
                      </a:r>
                      <a:endParaRPr lang="fr-BE" sz="1100" b="0" i="0" u="none" strike="noStrike">
                        <a:solidFill>
                          <a:srgbClr val="000000"/>
                        </a:solidFill>
                        <a:effectLst/>
                        <a:latin typeface="Calibri" panose="020F0502020204030204" pitchFamily="34" charset="0"/>
                      </a:endParaRPr>
                    </a:p>
                  </a:txBody>
                  <a:tcPr marL="4185" marR="4185" marT="4185" marB="0" anchor="ctr">
                    <a:solidFill>
                      <a:schemeClr val="tx2">
                        <a:lumMod val="60000"/>
                        <a:lumOff val="40000"/>
                      </a:schemeClr>
                    </a:solidFill>
                  </a:tcPr>
                </a:tc>
                <a:extLst>
                  <a:ext uri="{0D108BD9-81ED-4DB2-BD59-A6C34878D82A}">
                    <a16:rowId xmlns:a16="http://schemas.microsoft.com/office/drawing/2014/main" val="1690354079"/>
                  </a:ext>
                </a:extLst>
              </a:tr>
              <a:tr h="168467">
                <a:tc>
                  <a:txBody>
                    <a:bodyPr/>
                    <a:lstStyle/>
                    <a:p>
                      <a:pPr algn="l" fontAlgn="b"/>
                      <a:r>
                        <a:rPr lang="fr-BE" sz="1000" u="none" strike="noStrike">
                          <a:effectLst/>
                        </a:rPr>
                        <a:t>Second œuvre</a:t>
                      </a:r>
                      <a:endParaRPr lang="fr-BE" sz="1000" b="0" i="0" u="none" strike="noStrike">
                        <a:solidFill>
                          <a:srgbClr val="000000"/>
                        </a:solidFill>
                        <a:effectLst/>
                        <a:latin typeface="Calibri" panose="020F0502020204030204" pitchFamily="34" charset="0"/>
                      </a:endParaRPr>
                    </a:p>
                  </a:txBody>
                  <a:tcPr marL="4185" marR="4185" marT="4185" marB="0" anchor="b">
                    <a:solidFill>
                      <a:schemeClr val="accent2">
                        <a:lumMod val="60000"/>
                        <a:lumOff val="40000"/>
                      </a:schemeClr>
                    </a:solidFill>
                  </a:tcPr>
                </a:tc>
                <a:tc>
                  <a:txBody>
                    <a:bodyPr/>
                    <a:lstStyle/>
                    <a:p>
                      <a:pPr algn="l" fontAlgn="b"/>
                      <a:endParaRPr lang="fr-BE" sz="1000" b="0" i="0" u="none" strike="noStrike">
                        <a:solidFill>
                          <a:srgbClr val="000000"/>
                        </a:solidFill>
                        <a:effectLst/>
                        <a:latin typeface="Calibri" panose="020F0502020204030204" pitchFamily="34" charset="0"/>
                      </a:endParaRPr>
                    </a:p>
                  </a:txBody>
                  <a:tcPr marL="4185" marR="4185" marT="4185" marB="0" anchor="b">
                    <a:solidFill>
                      <a:schemeClr val="accent2">
                        <a:lumMod val="60000"/>
                        <a:lumOff val="40000"/>
                      </a:schemeClr>
                    </a:solidFill>
                  </a:tcPr>
                </a:tc>
                <a:tc>
                  <a:txBody>
                    <a:bodyPr/>
                    <a:lstStyle/>
                    <a:p>
                      <a:pPr algn="l" fontAlgn="b"/>
                      <a:endParaRPr lang="fr-BE" sz="1000" b="0" i="0" u="none" strike="noStrike">
                        <a:solidFill>
                          <a:srgbClr val="000000"/>
                        </a:solidFill>
                        <a:effectLst/>
                        <a:latin typeface="Calibri" panose="020F0502020204030204" pitchFamily="34" charset="0"/>
                      </a:endParaRPr>
                    </a:p>
                  </a:txBody>
                  <a:tcPr marL="4185" marR="4185" marT="4185" marB="0" anchor="b">
                    <a:solidFill>
                      <a:schemeClr val="accent2">
                        <a:lumMod val="60000"/>
                        <a:lumOff val="40000"/>
                      </a:schemeClr>
                    </a:solidFill>
                  </a:tcPr>
                </a:tc>
                <a:extLst>
                  <a:ext uri="{0D108BD9-81ED-4DB2-BD59-A6C34878D82A}">
                    <a16:rowId xmlns:a16="http://schemas.microsoft.com/office/drawing/2014/main" val="97203681"/>
                  </a:ext>
                </a:extLst>
              </a:tr>
              <a:tr h="168467">
                <a:tc>
                  <a:txBody>
                    <a:bodyPr/>
                    <a:lstStyle/>
                    <a:p>
                      <a:pPr algn="l" fontAlgn="b"/>
                      <a:r>
                        <a:rPr lang="fr-BE" sz="1000" u="none" strike="noStrike">
                          <a:effectLst/>
                        </a:rPr>
                        <a:t>Plafonneur / Plafonneuse</a:t>
                      </a:r>
                      <a:endParaRPr lang="fr-BE" sz="1000" b="0" i="0" u="none" strike="noStrike">
                        <a:solidFill>
                          <a:srgbClr val="000000"/>
                        </a:solidFill>
                        <a:effectLst/>
                        <a:latin typeface="Calibri" panose="020F0502020204030204" pitchFamily="34" charset="0"/>
                      </a:endParaRPr>
                    </a:p>
                  </a:txBody>
                  <a:tcPr marL="4185" marR="4185" marT="4185" marB="0" anchor="b"/>
                </a:tc>
                <a:tc>
                  <a:txBody>
                    <a:bodyPr/>
                    <a:lstStyle/>
                    <a:p>
                      <a:pPr algn="l" fontAlgn="b"/>
                      <a:r>
                        <a:rPr lang="fr-BE" sz="1000" u="none" strike="noStrike">
                          <a:effectLst/>
                        </a:rPr>
                        <a:t>x</a:t>
                      </a:r>
                      <a:endParaRPr lang="fr-BE" sz="1000" b="0" i="0" u="none" strike="noStrike">
                        <a:solidFill>
                          <a:srgbClr val="000000"/>
                        </a:solidFill>
                        <a:effectLst/>
                        <a:latin typeface="Calibri" panose="020F0502020204030204" pitchFamily="34" charset="0"/>
                      </a:endParaRPr>
                    </a:p>
                  </a:txBody>
                  <a:tcPr marL="4185" marR="4185" marT="4185" marB="0" anchor="b"/>
                </a:tc>
                <a:tc>
                  <a:txBody>
                    <a:bodyPr/>
                    <a:lstStyle/>
                    <a:p>
                      <a:pPr algn="l" fontAlgn="b"/>
                      <a:endParaRPr lang="fr-BE" sz="1000" b="0" i="0" u="none" strike="noStrike">
                        <a:solidFill>
                          <a:srgbClr val="000000"/>
                        </a:solidFill>
                        <a:effectLst/>
                        <a:latin typeface="Calibri" panose="020F0502020204030204" pitchFamily="34" charset="0"/>
                      </a:endParaRPr>
                    </a:p>
                  </a:txBody>
                  <a:tcPr marL="4185" marR="4185" marT="4185" marB="0" anchor="b"/>
                </a:tc>
                <a:extLst>
                  <a:ext uri="{0D108BD9-81ED-4DB2-BD59-A6C34878D82A}">
                    <a16:rowId xmlns:a16="http://schemas.microsoft.com/office/drawing/2014/main" val="3454331349"/>
                  </a:ext>
                </a:extLst>
              </a:tr>
              <a:tr h="168467">
                <a:tc>
                  <a:txBody>
                    <a:bodyPr/>
                    <a:lstStyle/>
                    <a:p>
                      <a:pPr algn="l" fontAlgn="b"/>
                      <a:r>
                        <a:rPr lang="fr-BE" sz="1000" u="none" strike="noStrike">
                          <a:effectLst/>
                        </a:rPr>
                        <a:t>Plafonneur / Plafonneuse - construction sèche</a:t>
                      </a:r>
                      <a:endParaRPr lang="fr-BE" sz="1000" b="0" i="0" u="none" strike="noStrike">
                        <a:solidFill>
                          <a:srgbClr val="000000"/>
                        </a:solidFill>
                        <a:effectLst/>
                        <a:latin typeface="Calibri" panose="020F0502020204030204" pitchFamily="34" charset="0"/>
                      </a:endParaRPr>
                    </a:p>
                  </a:txBody>
                  <a:tcPr marL="4185" marR="4185" marT="4185" marB="0" anchor="b"/>
                </a:tc>
                <a:tc>
                  <a:txBody>
                    <a:bodyPr/>
                    <a:lstStyle/>
                    <a:p>
                      <a:pPr algn="l" fontAlgn="b"/>
                      <a:endParaRPr lang="fr-BE" sz="1000" b="0" i="0" u="none" strike="noStrike">
                        <a:solidFill>
                          <a:srgbClr val="000000"/>
                        </a:solidFill>
                        <a:effectLst/>
                        <a:latin typeface="Calibri" panose="020F0502020204030204" pitchFamily="34" charset="0"/>
                      </a:endParaRPr>
                    </a:p>
                  </a:txBody>
                  <a:tcPr marL="4185" marR="4185" marT="4185" marB="0" anchor="b"/>
                </a:tc>
                <a:tc>
                  <a:txBody>
                    <a:bodyPr/>
                    <a:lstStyle/>
                    <a:p>
                      <a:pPr algn="l" fontAlgn="b"/>
                      <a:r>
                        <a:rPr lang="fr-BE" sz="1000" u="none" strike="noStrike">
                          <a:effectLst/>
                        </a:rPr>
                        <a:t>x</a:t>
                      </a:r>
                      <a:endParaRPr lang="fr-BE" sz="1000" b="0" i="0" u="none" strike="noStrike">
                        <a:solidFill>
                          <a:srgbClr val="000000"/>
                        </a:solidFill>
                        <a:effectLst/>
                        <a:latin typeface="Calibri" panose="020F0502020204030204" pitchFamily="34" charset="0"/>
                      </a:endParaRPr>
                    </a:p>
                  </a:txBody>
                  <a:tcPr marL="4185" marR="4185" marT="4185" marB="0" anchor="b"/>
                </a:tc>
                <a:extLst>
                  <a:ext uri="{0D108BD9-81ED-4DB2-BD59-A6C34878D82A}">
                    <a16:rowId xmlns:a16="http://schemas.microsoft.com/office/drawing/2014/main" val="1798882024"/>
                  </a:ext>
                </a:extLst>
              </a:tr>
              <a:tr h="168467">
                <a:tc>
                  <a:txBody>
                    <a:bodyPr/>
                    <a:lstStyle/>
                    <a:p>
                      <a:pPr algn="l" fontAlgn="b"/>
                      <a:r>
                        <a:rPr lang="fr-BE" sz="1000" u="none" strike="noStrike" dirty="0">
                          <a:effectLst/>
                        </a:rPr>
                        <a:t>Electricien installateur résidentiel / Electricienne installatrice résidentielle</a:t>
                      </a:r>
                      <a:endParaRPr lang="fr-BE" sz="1000" b="0" i="0" u="none" strike="noStrike" dirty="0">
                        <a:solidFill>
                          <a:srgbClr val="000000"/>
                        </a:solidFill>
                        <a:effectLst/>
                        <a:latin typeface="Calibri" panose="020F0502020204030204" pitchFamily="34" charset="0"/>
                      </a:endParaRPr>
                    </a:p>
                  </a:txBody>
                  <a:tcPr marL="4185" marR="4185" marT="4185" marB="0" anchor="b"/>
                </a:tc>
                <a:tc>
                  <a:txBody>
                    <a:bodyPr/>
                    <a:lstStyle/>
                    <a:p>
                      <a:pPr algn="l" fontAlgn="b"/>
                      <a:r>
                        <a:rPr lang="fr-BE" sz="1000" u="none" strike="noStrike">
                          <a:effectLst/>
                        </a:rPr>
                        <a:t>x</a:t>
                      </a:r>
                      <a:endParaRPr lang="fr-BE" sz="1000" b="0" i="0" u="none" strike="noStrike">
                        <a:solidFill>
                          <a:srgbClr val="000000"/>
                        </a:solidFill>
                        <a:effectLst/>
                        <a:latin typeface="Calibri" panose="020F0502020204030204" pitchFamily="34" charset="0"/>
                      </a:endParaRPr>
                    </a:p>
                  </a:txBody>
                  <a:tcPr marL="4185" marR="4185" marT="4185" marB="0" anchor="b"/>
                </a:tc>
                <a:tc>
                  <a:txBody>
                    <a:bodyPr/>
                    <a:lstStyle/>
                    <a:p>
                      <a:pPr algn="l" fontAlgn="b"/>
                      <a:endParaRPr lang="fr-BE" sz="1000" b="0" i="0" u="none" strike="noStrike">
                        <a:solidFill>
                          <a:srgbClr val="000000"/>
                        </a:solidFill>
                        <a:effectLst/>
                        <a:latin typeface="Calibri" panose="020F0502020204030204" pitchFamily="34" charset="0"/>
                      </a:endParaRPr>
                    </a:p>
                  </a:txBody>
                  <a:tcPr marL="4185" marR="4185" marT="4185" marB="0" anchor="b"/>
                </a:tc>
                <a:extLst>
                  <a:ext uri="{0D108BD9-81ED-4DB2-BD59-A6C34878D82A}">
                    <a16:rowId xmlns:a16="http://schemas.microsoft.com/office/drawing/2014/main" val="879448521"/>
                  </a:ext>
                </a:extLst>
              </a:tr>
              <a:tr h="168467">
                <a:tc>
                  <a:txBody>
                    <a:bodyPr/>
                    <a:lstStyle/>
                    <a:p>
                      <a:pPr algn="l" fontAlgn="b"/>
                      <a:r>
                        <a:rPr lang="fr-BE" sz="1000" u="none" strike="noStrike">
                          <a:effectLst/>
                        </a:rPr>
                        <a:t>Installateur / Installatrice de réseaux de communication de données</a:t>
                      </a:r>
                      <a:endParaRPr lang="fr-BE" sz="1000" b="0" i="0" u="none" strike="noStrike">
                        <a:solidFill>
                          <a:srgbClr val="000000"/>
                        </a:solidFill>
                        <a:effectLst/>
                        <a:latin typeface="Calibri" panose="020F0502020204030204" pitchFamily="34" charset="0"/>
                      </a:endParaRPr>
                    </a:p>
                  </a:txBody>
                  <a:tcPr marL="4185" marR="4185" marT="4185" marB="0" anchor="b"/>
                </a:tc>
                <a:tc>
                  <a:txBody>
                    <a:bodyPr/>
                    <a:lstStyle/>
                    <a:p>
                      <a:pPr algn="l" fontAlgn="b"/>
                      <a:endParaRPr lang="fr-BE" sz="1000" b="0" i="0" u="none" strike="noStrike">
                        <a:solidFill>
                          <a:srgbClr val="000000"/>
                        </a:solidFill>
                        <a:effectLst/>
                        <a:latin typeface="Calibri" panose="020F0502020204030204" pitchFamily="34" charset="0"/>
                      </a:endParaRPr>
                    </a:p>
                  </a:txBody>
                  <a:tcPr marL="4185" marR="4185" marT="4185" marB="0" anchor="b"/>
                </a:tc>
                <a:tc>
                  <a:txBody>
                    <a:bodyPr/>
                    <a:lstStyle/>
                    <a:p>
                      <a:pPr algn="l" fontAlgn="b"/>
                      <a:r>
                        <a:rPr lang="fr-BE" sz="1000" u="none" strike="noStrike">
                          <a:effectLst/>
                        </a:rPr>
                        <a:t>x</a:t>
                      </a:r>
                      <a:endParaRPr lang="fr-BE" sz="1000" b="0" i="0" u="none" strike="noStrike">
                        <a:solidFill>
                          <a:srgbClr val="000000"/>
                        </a:solidFill>
                        <a:effectLst/>
                        <a:latin typeface="Calibri" panose="020F0502020204030204" pitchFamily="34" charset="0"/>
                      </a:endParaRPr>
                    </a:p>
                  </a:txBody>
                  <a:tcPr marL="4185" marR="4185" marT="4185" marB="0" anchor="b"/>
                </a:tc>
                <a:extLst>
                  <a:ext uri="{0D108BD9-81ED-4DB2-BD59-A6C34878D82A}">
                    <a16:rowId xmlns:a16="http://schemas.microsoft.com/office/drawing/2014/main" val="3742948170"/>
                  </a:ext>
                </a:extLst>
              </a:tr>
              <a:tr h="168467">
                <a:tc>
                  <a:txBody>
                    <a:bodyPr/>
                    <a:lstStyle/>
                    <a:p>
                      <a:pPr algn="l" fontAlgn="b"/>
                      <a:r>
                        <a:rPr lang="fr-BE" sz="1000" u="none" strike="noStrike">
                          <a:effectLst/>
                        </a:rPr>
                        <a:t>Installateur / Installatrice sanitaire</a:t>
                      </a:r>
                      <a:endParaRPr lang="fr-BE" sz="1000" b="0" i="0" u="none" strike="noStrike">
                        <a:solidFill>
                          <a:srgbClr val="000000"/>
                        </a:solidFill>
                        <a:effectLst/>
                        <a:latin typeface="Calibri" panose="020F0502020204030204" pitchFamily="34" charset="0"/>
                      </a:endParaRPr>
                    </a:p>
                  </a:txBody>
                  <a:tcPr marL="4185" marR="4185" marT="4185" marB="0" anchor="b"/>
                </a:tc>
                <a:tc>
                  <a:txBody>
                    <a:bodyPr/>
                    <a:lstStyle/>
                    <a:p>
                      <a:pPr algn="l" fontAlgn="b"/>
                      <a:r>
                        <a:rPr lang="fr-BE" sz="1000" u="none" strike="noStrike">
                          <a:effectLst/>
                        </a:rPr>
                        <a:t>x</a:t>
                      </a:r>
                      <a:endParaRPr lang="fr-BE" sz="1000" b="0" i="0" u="none" strike="noStrike">
                        <a:solidFill>
                          <a:srgbClr val="000000"/>
                        </a:solidFill>
                        <a:effectLst/>
                        <a:latin typeface="Calibri" panose="020F0502020204030204" pitchFamily="34" charset="0"/>
                      </a:endParaRPr>
                    </a:p>
                  </a:txBody>
                  <a:tcPr marL="4185" marR="4185" marT="4185" marB="0" anchor="b"/>
                </a:tc>
                <a:tc>
                  <a:txBody>
                    <a:bodyPr/>
                    <a:lstStyle/>
                    <a:p>
                      <a:pPr algn="l" fontAlgn="b"/>
                      <a:endParaRPr lang="fr-BE" sz="1000" b="0" i="0" u="none" strike="noStrike">
                        <a:solidFill>
                          <a:srgbClr val="000000"/>
                        </a:solidFill>
                        <a:effectLst/>
                        <a:latin typeface="Calibri" panose="020F0502020204030204" pitchFamily="34" charset="0"/>
                      </a:endParaRPr>
                    </a:p>
                  </a:txBody>
                  <a:tcPr marL="4185" marR="4185" marT="4185" marB="0" anchor="b"/>
                </a:tc>
                <a:extLst>
                  <a:ext uri="{0D108BD9-81ED-4DB2-BD59-A6C34878D82A}">
                    <a16:rowId xmlns:a16="http://schemas.microsoft.com/office/drawing/2014/main" val="3367891737"/>
                  </a:ext>
                </a:extLst>
              </a:tr>
              <a:tr h="168467">
                <a:tc>
                  <a:txBody>
                    <a:bodyPr/>
                    <a:lstStyle/>
                    <a:p>
                      <a:pPr algn="l" fontAlgn="b"/>
                      <a:r>
                        <a:rPr lang="fr-BE" sz="1000" u="none" strike="noStrike">
                          <a:effectLst/>
                        </a:rPr>
                        <a:t>Monteur / Monteuse d'installations de chauffage central</a:t>
                      </a:r>
                      <a:endParaRPr lang="fr-BE" sz="1000" b="0" i="0" u="none" strike="noStrike">
                        <a:solidFill>
                          <a:srgbClr val="000000"/>
                        </a:solidFill>
                        <a:effectLst/>
                        <a:latin typeface="Calibri" panose="020F0502020204030204" pitchFamily="34" charset="0"/>
                      </a:endParaRPr>
                    </a:p>
                  </a:txBody>
                  <a:tcPr marL="4185" marR="4185" marT="4185" marB="0" anchor="b"/>
                </a:tc>
                <a:tc>
                  <a:txBody>
                    <a:bodyPr/>
                    <a:lstStyle/>
                    <a:p>
                      <a:pPr algn="l" fontAlgn="b"/>
                      <a:r>
                        <a:rPr lang="fr-BE" sz="1000" u="none" strike="noStrike">
                          <a:effectLst/>
                        </a:rPr>
                        <a:t>x</a:t>
                      </a:r>
                      <a:endParaRPr lang="fr-BE" sz="1000" b="0" i="0" u="none" strike="noStrike">
                        <a:solidFill>
                          <a:srgbClr val="000000"/>
                        </a:solidFill>
                        <a:effectLst/>
                        <a:latin typeface="Calibri" panose="020F0502020204030204" pitchFamily="34" charset="0"/>
                      </a:endParaRPr>
                    </a:p>
                  </a:txBody>
                  <a:tcPr marL="4185" marR="4185" marT="4185" marB="0" anchor="b"/>
                </a:tc>
                <a:tc>
                  <a:txBody>
                    <a:bodyPr/>
                    <a:lstStyle/>
                    <a:p>
                      <a:pPr algn="l" fontAlgn="b"/>
                      <a:endParaRPr lang="fr-BE" sz="1000" b="0" i="0" u="none" strike="noStrike">
                        <a:solidFill>
                          <a:srgbClr val="000000"/>
                        </a:solidFill>
                        <a:effectLst/>
                        <a:latin typeface="Calibri" panose="020F0502020204030204" pitchFamily="34" charset="0"/>
                      </a:endParaRPr>
                    </a:p>
                  </a:txBody>
                  <a:tcPr marL="4185" marR="4185" marT="4185" marB="0" anchor="b"/>
                </a:tc>
                <a:extLst>
                  <a:ext uri="{0D108BD9-81ED-4DB2-BD59-A6C34878D82A}">
                    <a16:rowId xmlns:a16="http://schemas.microsoft.com/office/drawing/2014/main" val="3817346864"/>
                  </a:ext>
                </a:extLst>
              </a:tr>
              <a:tr h="168467">
                <a:tc>
                  <a:txBody>
                    <a:bodyPr/>
                    <a:lstStyle/>
                    <a:p>
                      <a:pPr algn="l" fontAlgn="b"/>
                      <a:r>
                        <a:rPr lang="fr-BE" sz="1000" u="none" strike="noStrike">
                          <a:effectLst/>
                        </a:rPr>
                        <a:t>Technicien / Technicienne de maintenance de brûleurs</a:t>
                      </a:r>
                      <a:endParaRPr lang="fr-BE" sz="1000" b="0" i="0" u="none" strike="noStrike">
                        <a:solidFill>
                          <a:srgbClr val="000000"/>
                        </a:solidFill>
                        <a:effectLst/>
                        <a:latin typeface="Calibri" panose="020F0502020204030204" pitchFamily="34" charset="0"/>
                      </a:endParaRPr>
                    </a:p>
                  </a:txBody>
                  <a:tcPr marL="4185" marR="4185" marT="4185" marB="0" anchor="b"/>
                </a:tc>
                <a:tc>
                  <a:txBody>
                    <a:bodyPr/>
                    <a:lstStyle/>
                    <a:p>
                      <a:pPr algn="l" fontAlgn="b"/>
                      <a:r>
                        <a:rPr lang="fr-BE" sz="1000" u="none" strike="noStrike">
                          <a:effectLst/>
                        </a:rPr>
                        <a:t>x</a:t>
                      </a:r>
                      <a:endParaRPr lang="fr-BE" sz="1000" b="0" i="0" u="none" strike="noStrike">
                        <a:solidFill>
                          <a:srgbClr val="000000"/>
                        </a:solidFill>
                        <a:effectLst/>
                        <a:latin typeface="Calibri" panose="020F0502020204030204" pitchFamily="34" charset="0"/>
                      </a:endParaRPr>
                    </a:p>
                  </a:txBody>
                  <a:tcPr marL="4185" marR="4185" marT="4185" marB="0" anchor="b"/>
                </a:tc>
                <a:tc>
                  <a:txBody>
                    <a:bodyPr/>
                    <a:lstStyle/>
                    <a:p>
                      <a:pPr algn="l" fontAlgn="b"/>
                      <a:endParaRPr lang="fr-BE" sz="1000" b="0" i="0" u="none" strike="noStrike">
                        <a:solidFill>
                          <a:srgbClr val="000000"/>
                        </a:solidFill>
                        <a:effectLst/>
                        <a:latin typeface="Calibri" panose="020F0502020204030204" pitchFamily="34" charset="0"/>
                      </a:endParaRPr>
                    </a:p>
                  </a:txBody>
                  <a:tcPr marL="4185" marR="4185" marT="4185" marB="0" anchor="b"/>
                </a:tc>
                <a:extLst>
                  <a:ext uri="{0D108BD9-81ED-4DB2-BD59-A6C34878D82A}">
                    <a16:rowId xmlns:a16="http://schemas.microsoft.com/office/drawing/2014/main" val="3940926509"/>
                  </a:ext>
                </a:extLst>
              </a:tr>
              <a:tr h="168467">
                <a:tc>
                  <a:txBody>
                    <a:bodyPr/>
                    <a:lstStyle/>
                    <a:p>
                      <a:pPr algn="l" fontAlgn="b"/>
                      <a:r>
                        <a:rPr lang="fr-BE" sz="1000" u="none" strike="noStrike">
                          <a:effectLst/>
                        </a:rPr>
                        <a:t>Poseur / Poseuse de dispositifs de ventilation</a:t>
                      </a:r>
                      <a:endParaRPr lang="fr-BE" sz="1000" b="0" i="0" u="none" strike="noStrike">
                        <a:solidFill>
                          <a:srgbClr val="000000"/>
                        </a:solidFill>
                        <a:effectLst/>
                        <a:latin typeface="Calibri" panose="020F0502020204030204" pitchFamily="34" charset="0"/>
                      </a:endParaRPr>
                    </a:p>
                  </a:txBody>
                  <a:tcPr marL="4185" marR="4185" marT="4185" marB="0" anchor="b"/>
                </a:tc>
                <a:tc>
                  <a:txBody>
                    <a:bodyPr/>
                    <a:lstStyle/>
                    <a:p>
                      <a:pPr algn="l" fontAlgn="b"/>
                      <a:r>
                        <a:rPr lang="fr-BE" sz="1000" u="none" strike="noStrike">
                          <a:effectLst/>
                        </a:rPr>
                        <a:t>x</a:t>
                      </a:r>
                      <a:endParaRPr lang="fr-BE" sz="1000" b="0" i="0" u="none" strike="noStrike">
                        <a:solidFill>
                          <a:srgbClr val="000000"/>
                        </a:solidFill>
                        <a:effectLst/>
                        <a:latin typeface="Calibri" panose="020F0502020204030204" pitchFamily="34" charset="0"/>
                      </a:endParaRPr>
                    </a:p>
                  </a:txBody>
                  <a:tcPr marL="4185" marR="4185" marT="4185" marB="0" anchor="b"/>
                </a:tc>
                <a:tc>
                  <a:txBody>
                    <a:bodyPr/>
                    <a:lstStyle/>
                    <a:p>
                      <a:pPr algn="l" fontAlgn="b"/>
                      <a:endParaRPr lang="fr-BE" sz="1000" b="0" i="0" u="none" strike="noStrike">
                        <a:solidFill>
                          <a:srgbClr val="000000"/>
                        </a:solidFill>
                        <a:effectLst/>
                        <a:latin typeface="Calibri" panose="020F0502020204030204" pitchFamily="34" charset="0"/>
                      </a:endParaRPr>
                    </a:p>
                  </a:txBody>
                  <a:tcPr marL="4185" marR="4185" marT="4185" marB="0" anchor="b"/>
                </a:tc>
                <a:extLst>
                  <a:ext uri="{0D108BD9-81ED-4DB2-BD59-A6C34878D82A}">
                    <a16:rowId xmlns:a16="http://schemas.microsoft.com/office/drawing/2014/main" val="1167751593"/>
                  </a:ext>
                </a:extLst>
              </a:tr>
              <a:tr h="168467">
                <a:tc>
                  <a:txBody>
                    <a:bodyPr/>
                    <a:lstStyle/>
                    <a:p>
                      <a:pPr algn="l" fontAlgn="b"/>
                      <a:r>
                        <a:rPr lang="fr-BE" sz="1000" u="none" strike="noStrike">
                          <a:effectLst/>
                        </a:rPr>
                        <a:t>Monteur / Monteuse d'aménagement intérieur</a:t>
                      </a:r>
                      <a:endParaRPr lang="fr-BE" sz="1000" b="0" i="0" u="none" strike="noStrike">
                        <a:solidFill>
                          <a:srgbClr val="000000"/>
                        </a:solidFill>
                        <a:effectLst/>
                        <a:latin typeface="Calibri" panose="020F0502020204030204" pitchFamily="34" charset="0"/>
                      </a:endParaRPr>
                    </a:p>
                  </a:txBody>
                  <a:tcPr marL="4185" marR="4185" marT="4185" marB="0" anchor="b"/>
                </a:tc>
                <a:tc>
                  <a:txBody>
                    <a:bodyPr/>
                    <a:lstStyle/>
                    <a:p>
                      <a:pPr algn="l" fontAlgn="b"/>
                      <a:r>
                        <a:rPr lang="fr-BE" sz="1000" u="none" strike="noStrike">
                          <a:effectLst/>
                        </a:rPr>
                        <a:t>x</a:t>
                      </a:r>
                      <a:endParaRPr lang="fr-BE" sz="1000" b="0" i="0" u="none" strike="noStrike">
                        <a:solidFill>
                          <a:srgbClr val="000000"/>
                        </a:solidFill>
                        <a:effectLst/>
                        <a:latin typeface="Calibri" panose="020F0502020204030204" pitchFamily="34" charset="0"/>
                      </a:endParaRPr>
                    </a:p>
                  </a:txBody>
                  <a:tcPr marL="4185" marR="4185" marT="4185" marB="0" anchor="b"/>
                </a:tc>
                <a:tc>
                  <a:txBody>
                    <a:bodyPr/>
                    <a:lstStyle/>
                    <a:p>
                      <a:pPr algn="l" fontAlgn="b"/>
                      <a:endParaRPr lang="fr-BE" sz="1000" b="0" i="0" u="none" strike="noStrike">
                        <a:solidFill>
                          <a:srgbClr val="000000"/>
                        </a:solidFill>
                        <a:effectLst/>
                        <a:latin typeface="Calibri" panose="020F0502020204030204" pitchFamily="34" charset="0"/>
                      </a:endParaRPr>
                    </a:p>
                  </a:txBody>
                  <a:tcPr marL="4185" marR="4185" marT="4185" marB="0" anchor="b"/>
                </a:tc>
                <a:extLst>
                  <a:ext uri="{0D108BD9-81ED-4DB2-BD59-A6C34878D82A}">
                    <a16:rowId xmlns:a16="http://schemas.microsoft.com/office/drawing/2014/main" val="1972815303"/>
                  </a:ext>
                </a:extLst>
              </a:tr>
              <a:tr h="168467">
                <a:tc>
                  <a:txBody>
                    <a:bodyPr/>
                    <a:lstStyle/>
                    <a:p>
                      <a:pPr algn="l" fontAlgn="b"/>
                      <a:r>
                        <a:rPr lang="fr-BE" sz="1000" u="none" strike="noStrike">
                          <a:effectLst/>
                        </a:rPr>
                        <a:t>Monteur / Monteuse de câbles et de conduits aériens et souterrains</a:t>
                      </a:r>
                      <a:endParaRPr lang="fr-BE" sz="1000" b="0" i="0" u="none" strike="noStrike">
                        <a:solidFill>
                          <a:srgbClr val="000000"/>
                        </a:solidFill>
                        <a:effectLst/>
                        <a:latin typeface="Calibri" panose="020F0502020204030204" pitchFamily="34" charset="0"/>
                      </a:endParaRPr>
                    </a:p>
                  </a:txBody>
                  <a:tcPr marL="4185" marR="4185" marT="4185" marB="0" anchor="b"/>
                </a:tc>
                <a:tc>
                  <a:txBody>
                    <a:bodyPr/>
                    <a:lstStyle/>
                    <a:p>
                      <a:pPr algn="l" fontAlgn="b"/>
                      <a:r>
                        <a:rPr lang="fr-BE" sz="1000" u="none" strike="noStrike">
                          <a:effectLst/>
                        </a:rPr>
                        <a:t>x</a:t>
                      </a:r>
                      <a:endParaRPr lang="fr-BE" sz="1000" b="0" i="0" u="none" strike="noStrike">
                        <a:solidFill>
                          <a:srgbClr val="000000"/>
                        </a:solidFill>
                        <a:effectLst/>
                        <a:latin typeface="Calibri" panose="020F0502020204030204" pitchFamily="34" charset="0"/>
                      </a:endParaRPr>
                    </a:p>
                  </a:txBody>
                  <a:tcPr marL="4185" marR="4185" marT="4185" marB="0" anchor="b"/>
                </a:tc>
                <a:tc>
                  <a:txBody>
                    <a:bodyPr/>
                    <a:lstStyle/>
                    <a:p>
                      <a:pPr algn="l" fontAlgn="b"/>
                      <a:endParaRPr lang="fr-BE" sz="1000" b="0" i="0" u="none" strike="noStrike">
                        <a:solidFill>
                          <a:srgbClr val="000000"/>
                        </a:solidFill>
                        <a:effectLst/>
                        <a:latin typeface="Calibri" panose="020F0502020204030204" pitchFamily="34" charset="0"/>
                      </a:endParaRPr>
                    </a:p>
                  </a:txBody>
                  <a:tcPr marL="4185" marR="4185" marT="4185" marB="0" anchor="b"/>
                </a:tc>
                <a:extLst>
                  <a:ext uri="{0D108BD9-81ED-4DB2-BD59-A6C34878D82A}">
                    <a16:rowId xmlns:a16="http://schemas.microsoft.com/office/drawing/2014/main" val="2377802340"/>
                  </a:ext>
                </a:extLst>
              </a:tr>
              <a:tr h="168467">
                <a:tc>
                  <a:txBody>
                    <a:bodyPr/>
                    <a:lstStyle/>
                    <a:p>
                      <a:pPr algn="l" fontAlgn="b"/>
                      <a:r>
                        <a:rPr lang="fr-BE" sz="1000" u="none" strike="noStrike">
                          <a:effectLst/>
                        </a:rPr>
                        <a:t>Peintre-décorateur / décoratrice </a:t>
                      </a:r>
                      <a:endParaRPr lang="fr-BE" sz="1000" b="0" i="0" u="none" strike="noStrike">
                        <a:solidFill>
                          <a:srgbClr val="000000"/>
                        </a:solidFill>
                        <a:effectLst/>
                        <a:latin typeface="Calibri" panose="020F0502020204030204" pitchFamily="34" charset="0"/>
                      </a:endParaRPr>
                    </a:p>
                  </a:txBody>
                  <a:tcPr marL="4185" marR="4185" marT="4185" marB="0" anchor="b"/>
                </a:tc>
                <a:tc>
                  <a:txBody>
                    <a:bodyPr/>
                    <a:lstStyle/>
                    <a:p>
                      <a:pPr algn="l" fontAlgn="b"/>
                      <a:endParaRPr lang="fr-BE" sz="1000" b="0" i="0" u="none" strike="noStrike">
                        <a:solidFill>
                          <a:srgbClr val="000000"/>
                        </a:solidFill>
                        <a:effectLst/>
                        <a:latin typeface="Calibri" panose="020F0502020204030204" pitchFamily="34" charset="0"/>
                      </a:endParaRPr>
                    </a:p>
                  </a:txBody>
                  <a:tcPr marL="4185" marR="4185" marT="4185" marB="0" anchor="b"/>
                </a:tc>
                <a:tc>
                  <a:txBody>
                    <a:bodyPr/>
                    <a:lstStyle/>
                    <a:p>
                      <a:pPr algn="l" fontAlgn="b"/>
                      <a:r>
                        <a:rPr lang="fr-BE" sz="1000" u="none" strike="noStrike">
                          <a:effectLst/>
                        </a:rPr>
                        <a:t>x</a:t>
                      </a:r>
                      <a:endParaRPr lang="fr-BE" sz="1000" b="0" i="0" u="none" strike="noStrike">
                        <a:solidFill>
                          <a:srgbClr val="000000"/>
                        </a:solidFill>
                        <a:effectLst/>
                        <a:latin typeface="Calibri" panose="020F0502020204030204" pitchFamily="34" charset="0"/>
                      </a:endParaRPr>
                    </a:p>
                  </a:txBody>
                  <a:tcPr marL="4185" marR="4185" marT="4185" marB="0" anchor="b"/>
                </a:tc>
                <a:extLst>
                  <a:ext uri="{0D108BD9-81ED-4DB2-BD59-A6C34878D82A}">
                    <a16:rowId xmlns:a16="http://schemas.microsoft.com/office/drawing/2014/main" val="3977289506"/>
                  </a:ext>
                </a:extLst>
              </a:tr>
              <a:tr h="168467">
                <a:tc>
                  <a:txBody>
                    <a:bodyPr/>
                    <a:lstStyle/>
                    <a:p>
                      <a:pPr algn="l" fontAlgn="b"/>
                      <a:r>
                        <a:rPr lang="fr-BE" sz="1000" u="none" strike="noStrike">
                          <a:effectLst/>
                        </a:rPr>
                        <a:t>Menuisier / Menuisière de chantier d'extérieur</a:t>
                      </a:r>
                      <a:endParaRPr lang="fr-BE" sz="1000" b="0" i="0" u="none" strike="noStrike">
                        <a:solidFill>
                          <a:srgbClr val="000000"/>
                        </a:solidFill>
                        <a:effectLst/>
                        <a:latin typeface="Calibri" panose="020F0502020204030204" pitchFamily="34" charset="0"/>
                      </a:endParaRPr>
                    </a:p>
                  </a:txBody>
                  <a:tcPr marL="4185" marR="4185" marT="4185" marB="0" anchor="b"/>
                </a:tc>
                <a:tc>
                  <a:txBody>
                    <a:bodyPr/>
                    <a:lstStyle/>
                    <a:p>
                      <a:pPr algn="l" fontAlgn="b"/>
                      <a:endParaRPr lang="fr-BE" sz="1000" b="0" i="0" u="none" strike="noStrike">
                        <a:solidFill>
                          <a:srgbClr val="000000"/>
                        </a:solidFill>
                        <a:effectLst/>
                        <a:latin typeface="Calibri" panose="020F0502020204030204" pitchFamily="34" charset="0"/>
                      </a:endParaRPr>
                    </a:p>
                  </a:txBody>
                  <a:tcPr marL="4185" marR="4185" marT="4185" marB="0" anchor="b"/>
                </a:tc>
                <a:tc>
                  <a:txBody>
                    <a:bodyPr/>
                    <a:lstStyle/>
                    <a:p>
                      <a:pPr algn="l" fontAlgn="b"/>
                      <a:r>
                        <a:rPr lang="fr-BE" sz="1000" u="none" strike="noStrike">
                          <a:effectLst/>
                        </a:rPr>
                        <a:t>x</a:t>
                      </a:r>
                      <a:endParaRPr lang="fr-BE" sz="1000" b="0" i="0" u="none" strike="noStrike">
                        <a:solidFill>
                          <a:srgbClr val="000000"/>
                        </a:solidFill>
                        <a:effectLst/>
                        <a:latin typeface="Calibri" panose="020F0502020204030204" pitchFamily="34" charset="0"/>
                      </a:endParaRPr>
                    </a:p>
                  </a:txBody>
                  <a:tcPr marL="4185" marR="4185" marT="4185" marB="0" anchor="b"/>
                </a:tc>
                <a:extLst>
                  <a:ext uri="{0D108BD9-81ED-4DB2-BD59-A6C34878D82A}">
                    <a16:rowId xmlns:a16="http://schemas.microsoft.com/office/drawing/2014/main" val="2747267095"/>
                  </a:ext>
                </a:extLst>
              </a:tr>
              <a:tr h="168467">
                <a:tc>
                  <a:txBody>
                    <a:bodyPr/>
                    <a:lstStyle/>
                    <a:p>
                      <a:pPr algn="l" fontAlgn="b"/>
                      <a:r>
                        <a:rPr lang="fr-BE" sz="1000" u="none" strike="noStrike">
                          <a:effectLst/>
                        </a:rPr>
                        <a:t>Menuisier / Menuisière de chantier d'intérieur</a:t>
                      </a:r>
                      <a:endParaRPr lang="fr-BE" sz="1000" b="0" i="0" u="none" strike="noStrike">
                        <a:solidFill>
                          <a:srgbClr val="000000"/>
                        </a:solidFill>
                        <a:effectLst/>
                        <a:latin typeface="Calibri" panose="020F0502020204030204" pitchFamily="34" charset="0"/>
                      </a:endParaRPr>
                    </a:p>
                  </a:txBody>
                  <a:tcPr marL="4185" marR="4185" marT="4185" marB="0" anchor="b"/>
                </a:tc>
                <a:tc>
                  <a:txBody>
                    <a:bodyPr/>
                    <a:lstStyle/>
                    <a:p>
                      <a:pPr algn="l" fontAlgn="b"/>
                      <a:r>
                        <a:rPr lang="fr-BE" sz="1000" u="none" strike="noStrike">
                          <a:effectLst/>
                        </a:rPr>
                        <a:t>x</a:t>
                      </a:r>
                      <a:endParaRPr lang="fr-BE" sz="1000" b="0" i="0" u="none" strike="noStrike">
                        <a:solidFill>
                          <a:srgbClr val="000000"/>
                        </a:solidFill>
                        <a:effectLst/>
                        <a:latin typeface="Calibri" panose="020F0502020204030204" pitchFamily="34" charset="0"/>
                      </a:endParaRPr>
                    </a:p>
                  </a:txBody>
                  <a:tcPr marL="4185" marR="4185" marT="4185" marB="0" anchor="b"/>
                </a:tc>
                <a:tc>
                  <a:txBody>
                    <a:bodyPr/>
                    <a:lstStyle/>
                    <a:p>
                      <a:pPr algn="l" fontAlgn="b"/>
                      <a:endParaRPr lang="fr-BE" sz="1000" b="0" i="0" u="none" strike="noStrike">
                        <a:solidFill>
                          <a:srgbClr val="000000"/>
                        </a:solidFill>
                        <a:effectLst/>
                        <a:latin typeface="Calibri" panose="020F0502020204030204" pitchFamily="34" charset="0"/>
                      </a:endParaRPr>
                    </a:p>
                  </a:txBody>
                  <a:tcPr marL="4185" marR="4185" marT="4185" marB="0" anchor="b"/>
                </a:tc>
                <a:extLst>
                  <a:ext uri="{0D108BD9-81ED-4DB2-BD59-A6C34878D82A}">
                    <a16:rowId xmlns:a16="http://schemas.microsoft.com/office/drawing/2014/main" val="4013574336"/>
                  </a:ext>
                </a:extLst>
              </a:tr>
              <a:tr h="168467">
                <a:tc>
                  <a:txBody>
                    <a:bodyPr/>
                    <a:lstStyle/>
                    <a:p>
                      <a:pPr algn="l" fontAlgn="b"/>
                      <a:r>
                        <a:rPr lang="fr-BE" sz="1000" u="none" strike="noStrike">
                          <a:effectLst/>
                        </a:rPr>
                        <a:t>Vitrier / Vitrière </a:t>
                      </a:r>
                      <a:endParaRPr lang="fr-BE" sz="1000" b="0" i="0" u="none" strike="noStrike">
                        <a:solidFill>
                          <a:srgbClr val="000000"/>
                        </a:solidFill>
                        <a:effectLst/>
                        <a:latin typeface="Calibri" panose="020F0502020204030204" pitchFamily="34" charset="0"/>
                      </a:endParaRPr>
                    </a:p>
                  </a:txBody>
                  <a:tcPr marL="4185" marR="4185" marT="4185" marB="0" anchor="b"/>
                </a:tc>
                <a:tc>
                  <a:txBody>
                    <a:bodyPr/>
                    <a:lstStyle/>
                    <a:p>
                      <a:pPr algn="l" fontAlgn="b"/>
                      <a:r>
                        <a:rPr lang="fr-BE" sz="1000" u="none" strike="noStrike">
                          <a:effectLst/>
                        </a:rPr>
                        <a:t>x</a:t>
                      </a:r>
                      <a:endParaRPr lang="fr-BE" sz="1000" b="0" i="0" u="none" strike="noStrike">
                        <a:solidFill>
                          <a:srgbClr val="000000"/>
                        </a:solidFill>
                        <a:effectLst/>
                        <a:latin typeface="Calibri" panose="020F0502020204030204" pitchFamily="34" charset="0"/>
                      </a:endParaRPr>
                    </a:p>
                  </a:txBody>
                  <a:tcPr marL="4185" marR="4185" marT="4185" marB="0" anchor="b"/>
                </a:tc>
                <a:tc>
                  <a:txBody>
                    <a:bodyPr/>
                    <a:lstStyle/>
                    <a:p>
                      <a:pPr algn="l" fontAlgn="b"/>
                      <a:endParaRPr lang="fr-BE" sz="1000" b="0" i="0" u="none" strike="noStrike">
                        <a:solidFill>
                          <a:srgbClr val="000000"/>
                        </a:solidFill>
                        <a:effectLst/>
                        <a:latin typeface="Calibri" panose="020F0502020204030204" pitchFamily="34" charset="0"/>
                      </a:endParaRPr>
                    </a:p>
                  </a:txBody>
                  <a:tcPr marL="4185" marR="4185" marT="4185" marB="0" anchor="b"/>
                </a:tc>
                <a:extLst>
                  <a:ext uri="{0D108BD9-81ED-4DB2-BD59-A6C34878D82A}">
                    <a16:rowId xmlns:a16="http://schemas.microsoft.com/office/drawing/2014/main" val="268039694"/>
                  </a:ext>
                </a:extLst>
              </a:tr>
              <a:tr h="168467">
                <a:tc>
                  <a:txBody>
                    <a:bodyPr/>
                    <a:lstStyle/>
                    <a:p>
                      <a:pPr algn="l" fontAlgn="b"/>
                      <a:r>
                        <a:rPr lang="fr-BE" sz="1000" u="none" strike="noStrike">
                          <a:effectLst/>
                        </a:rPr>
                        <a:t>Carreleur / Carreleuse</a:t>
                      </a:r>
                      <a:endParaRPr lang="fr-BE" sz="1000" b="0" i="0" u="none" strike="noStrike">
                        <a:solidFill>
                          <a:srgbClr val="000000"/>
                        </a:solidFill>
                        <a:effectLst/>
                        <a:latin typeface="Calibri" panose="020F0502020204030204" pitchFamily="34" charset="0"/>
                      </a:endParaRPr>
                    </a:p>
                  </a:txBody>
                  <a:tcPr marL="4185" marR="4185" marT="4185" marB="0" anchor="b"/>
                </a:tc>
                <a:tc>
                  <a:txBody>
                    <a:bodyPr/>
                    <a:lstStyle/>
                    <a:p>
                      <a:pPr algn="l" fontAlgn="b"/>
                      <a:r>
                        <a:rPr lang="fr-BE" sz="1000" u="none" strike="noStrike">
                          <a:effectLst/>
                        </a:rPr>
                        <a:t>x</a:t>
                      </a:r>
                      <a:endParaRPr lang="fr-BE" sz="1000" b="0" i="0" u="none" strike="noStrike">
                        <a:solidFill>
                          <a:srgbClr val="000000"/>
                        </a:solidFill>
                        <a:effectLst/>
                        <a:latin typeface="Calibri" panose="020F0502020204030204" pitchFamily="34" charset="0"/>
                      </a:endParaRPr>
                    </a:p>
                  </a:txBody>
                  <a:tcPr marL="4185" marR="4185" marT="4185" marB="0" anchor="b"/>
                </a:tc>
                <a:tc>
                  <a:txBody>
                    <a:bodyPr/>
                    <a:lstStyle/>
                    <a:p>
                      <a:pPr algn="l" fontAlgn="b"/>
                      <a:endParaRPr lang="fr-BE" sz="1000" b="0" i="0" u="none" strike="noStrike">
                        <a:solidFill>
                          <a:srgbClr val="000000"/>
                        </a:solidFill>
                        <a:effectLst/>
                        <a:latin typeface="Calibri" panose="020F0502020204030204" pitchFamily="34" charset="0"/>
                      </a:endParaRPr>
                    </a:p>
                  </a:txBody>
                  <a:tcPr marL="4185" marR="4185" marT="4185" marB="0" anchor="b"/>
                </a:tc>
                <a:extLst>
                  <a:ext uri="{0D108BD9-81ED-4DB2-BD59-A6C34878D82A}">
                    <a16:rowId xmlns:a16="http://schemas.microsoft.com/office/drawing/2014/main" val="1134807989"/>
                  </a:ext>
                </a:extLst>
              </a:tr>
              <a:tr h="168467">
                <a:tc>
                  <a:txBody>
                    <a:bodyPr/>
                    <a:lstStyle/>
                    <a:p>
                      <a:pPr algn="l" fontAlgn="b"/>
                      <a:r>
                        <a:rPr lang="fr-BE" sz="1000" u="none" strike="noStrike">
                          <a:effectLst/>
                        </a:rPr>
                        <a:t>Parqueteur / Parqueteuse</a:t>
                      </a:r>
                      <a:endParaRPr lang="fr-BE" sz="1000" b="0" i="0" u="none" strike="noStrike">
                        <a:solidFill>
                          <a:srgbClr val="000000"/>
                        </a:solidFill>
                        <a:effectLst/>
                        <a:latin typeface="Calibri" panose="020F0502020204030204" pitchFamily="34" charset="0"/>
                      </a:endParaRPr>
                    </a:p>
                  </a:txBody>
                  <a:tcPr marL="4185" marR="4185" marT="4185" marB="0" anchor="b"/>
                </a:tc>
                <a:tc>
                  <a:txBody>
                    <a:bodyPr/>
                    <a:lstStyle/>
                    <a:p>
                      <a:pPr algn="l" fontAlgn="b"/>
                      <a:endParaRPr lang="fr-BE" sz="1000" b="0" i="0" u="none" strike="noStrike">
                        <a:solidFill>
                          <a:srgbClr val="000000"/>
                        </a:solidFill>
                        <a:effectLst/>
                        <a:latin typeface="Calibri" panose="020F0502020204030204" pitchFamily="34" charset="0"/>
                      </a:endParaRPr>
                    </a:p>
                  </a:txBody>
                  <a:tcPr marL="4185" marR="4185" marT="4185" marB="0" anchor="b"/>
                </a:tc>
                <a:tc>
                  <a:txBody>
                    <a:bodyPr/>
                    <a:lstStyle/>
                    <a:p>
                      <a:pPr algn="l" fontAlgn="b"/>
                      <a:r>
                        <a:rPr lang="fr-BE" sz="1000" u="none" strike="noStrike">
                          <a:effectLst/>
                        </a:rPr>
                        <a:t>x</a:t>
                      </a:r>
                      <a:endParaRPr lang="fr-BE" sz="1000" b="0" i="0" u="none" strike="noStrike">
                        <a:solidFill>
                          <a:srgbClr val="000000"/>
                        </a:solidFill>
                        <a:effectLst/>
                        <a:latin typeface="Calibri" panose="020F0502020204030204" pitchFamily="34" charset="0"/>
                      </a:endParaRPr>
                    </a:p>
                  </a:txBody>
                  <a:tcPr marL="4185" marR="4185" marT="4185" marB="0" anchor="b"/>
                </a:tc>
                <a:extLst>
                  <a:ext uri="{0D108BD9-81ED-4DB2-BD59-A6C34878D82A}">
                    <a16:rowId xmlns:a16="http://schemas.microsoft.com/office/drawing/2014/main" val="3815014609"/>
                  </a:ext>
                </a:extLst>
              </a:tr>
              <a:tr h="168467">
                <a:tc>
                  <a:txBody>
                    <a:bodyPr/>
                    <a:lstStyle/>
                    <a:p>
                      <a:pPr algn="l" fontAlgn="b"/>
                      <a:r>
                        <a:rPr lang="fr-BE" sz="1000" u="none" strike="noStrike">
                          <a:effectLst/>
                        </a:rPr>
                        <a:t>Couvreur / Couvreuse de toits inclinés</a:t>
                      </a:r>
                      <a:endParaRPr lang="fr-BE" sz="1000" b="0" i="0" u="none" strike="noStrike">
                        <a:solidFill>
                          <a:srgbClr val="000000"/>
                        </a:solidFill>
                        <a:effectLst/>
                        <a:latin typeface="Calibri" panose="020F0502020204030204" pitchFamily="34" charset="0"/>
                      </a:endParaRPr>
                    </a:p>
                  </a:txBody>
                  <a:tcPr marL="4185" marR="4185" marT="4185" marB="0" anchor="b"/>
                </a:tc>
                <a:tc>
                  <a:txBody>
                    <a:bodyPr/>
                    <a:lstStyle/>
                    <a:p>
                      <a:pPr algn="l" fontAlgn="b"/>
                      <a:r>
                        <a:rPr lang="fr-BE" sz="1000" u="none" strike="noStrike">
                          <a:effectLst/>
                        </a:rPr>
                        <a:t>x</a:t>
                      </a:r>
                      <a:endParaRPr lang="fr-BE" sz="1000" b="0" i="0" u="none" strike="noStrike">
                        <a:solidFill>
                          <a:srgbClr val="000000"/>
                        </a:solidFill>
                        <a:effectLst/>
                        <a:latin typeface="Calibri" panose="020F0502020204030204" pitchFamily="34" charset="0"/>
                      </a:endParaRPr>
                    </a:p>
                  </a:txBody>
                  <a:tcPr marL="4185" marR="4185" marT="4185" marB="0" anchor="b"/>
                </a:tc>
                <a:tc>
                  <a:txBody>
                    <a:bodyPr/>
                    <a:lstStyle/>
                    <a:p>
                      <a:pPr algn="l" fontAlgn="b"/>
                      <a:endParaRPr lang="fr-BE" sz="1000" b="0" i="0" u="none" strike="noStrike">
                        <a:solidFill>
                          <a:srgbClr val="000000"/>
                        </a:solidFill>
                        <a:effectLst/>
                        <a:latin typeface="Calibri" panose="020F0502020204030204" pitchFamily="34" charset="0"/>
                      </a:endParaRPr>
                    </a:p>
                  </a:txBody>
                  <a:tcPr marL="4185" marR="4185" marT="4185" marB="0" anchor="b"/>
                </a:tc>
                <a:extLst>
                  <a:ext uri="{0D108BD9-81ED-4DB2-BD59-A6C34878D82A}">
                    <a16:rowId xmlns:a16="http://schemas.microsoft.com/office/drawing/2014/main" val="3230300641"/>
                  </a:ext>
                </a:extLst>
              </a:tr>
              <a:tr h="168467">
                <a:tc>
                  <a:txBody>
                    <a:bodyPr/>
                    <a:lstStyle/>
                    <a:p>
                      <a:pPr algn="l" fontAlgn="b"/>
                      <a:r>
                        <a:rPr lang="fr-BE" sz="1000" u="none" strike="noStrike">
                          <a:effectLst/>
                        </a:rPr>
                        <a:t>Couvreur / Couvreuse de toits plats</a:t>
                      </a:r>
                      <a:endParaRPr lang="fr-BE" sz="1000" b="0" i="0" u="none" strike="noStrike">
                        <a:solidFill>
                          <a:srgbClr val="000000"/>
                        </a:solidFill>
                        <a:effectLst/>
                        <a:latin typeface="Calibri" panose="020F0502020204030204" pitchFamily="34" charset="0"/>
                      </a:endParaRPr>
                    </a:p>
                  </a:txBody>
                  <a:tcPr marL="4185" marR="4185" marT="4185" marB="0" anchor="b"/>
                </a:tc>
                <a:tc>
                  <a:txBody>
                    <a:bodyPr/>
                    <a:lstStyle/>
                    <a:p>
                      <a:pPr algn="l" fontAlgn="b"/>
                      <a:endParaRPr lang="fr-BE" sz="1000" b="0" i="0" u="none" strike="noStrike">
                        <a:solidFill>
                          <a:srgbClr val="000000"/>
                        </a:solidFill>
                        <a:effectLst/>
                        <a:latin typeface="Calibri" panose="020F0502020204030204" pitchFamily="34" charset="0"/>
                      </a:endParaRPr>
                    </a:p>
                  </a:txBody>
                  <a:tcPr marL="4185" marR="4185" marT="4185" marB="0" anchor="b"/>
                </a:tc>
                <a:tc>
                  <a:txBody>
                    <a:bodyPr/>
                    <a:lstStyle/>
                    <a:p>
                      <a:pPr algn="l" fontAlgn="b"/>
                      <a:r>
                        <a:rPr lang="fr-BE" sz="1000" u="none" strike="noStrike">
                          <a:effectLst/>
                        </a:rPr>
                        <a:t>x</a:t>
                      </a:r>
                      <a:endParaRPr lang="fr-BE" sz="1000" b="0" i="0" u="none" strike="noStrike">
                        <a:solidFill>
                          <a:srgbClr val="000000"/>
                        </a:solidFill>
                        <a:effectLst/>
                        <a:latin typeface="Calibri" panose="020F0502020204030204" pitchFamily="34" charset="0"/>
                      </a:endParaRPr>
                    </a:p>
                  </a:txBody>
                  <a:tcPr marL="4185" marR="4185" marT="4185" marB="0" anchor="b"/>
                </a:tc>
                <a:extLst>
                  <a:ext uri="{0D108BD9-81ED-4DB2-BD59-A6C34878D82A}">
                    <a16:rowId xmlns:a16="http://schemas.microsoft.com/office/drawing/2014/main" val="759557875"/>
                  </a:ext>
                </a:extLst>
              </a:tr>
              <a:tr h="168467">
                <a:tc>
                  <a:txBody>
                    <a:bodyPr/>
                    <a:lstStyle/>
                    <a:p>
                      <a:pPr algn="l" fontAlgn="b"/>
                      <a:r>
                        <a:rPr lang="fr-BE" sz="1000" u="none" strike="noStrike">
                          <a:effectLst/>
                        </a:rPr>
                        <a:t>Monteur / Monteuse d'éléments de façade et de toit en métal</a:t>
                      </a:r>
                      <a:endParaRPr lang="fr-BE" sz="1000" b="0" i="0" u="none" strike="noStrike">
                        <a:solidFill>
                          <a:srgbClr val="000000"/>
                        </a:solidFill>
                        <a:effectLst/>
                        <a:latin typeface="Calibri" panose="020F0502020204030204" pitchFamily="34" charset="0"/>
                      </a:endParaRPr>
                    </a:p>
                  </a:txBody>
                  <a:tcPr marL="4185" marR="4185" marT="4185" marB="0" anchor="b"/>
                </a:tc>
                <a:tc>
                  <a:txBody>
                    <a:bodyPr/>
                    <a:lstStyle/>
                    <a:p>
                      <a:pPr algn="l" fontAlgn="b"/>
                      <a:endParaRPr lang="fr-BE" sz="1000" b="0" i="0" u="none" strike="noStrike">
                        <a:solidFill>
                          <a:srgbClr val="000000"/>
                        </a:solidFill>
                        <a:effectLst/>
                        <a:latin typeface="Calibri" panose="020F0502020204030204" pitchFamily="34" charset="0"/>
                      </a:endParaRPr>
                    </a:p>
                  </a:txBody>
                  <a:tcPr marL="4185" marR="4185" marT="4185" marB="0" anchor="b"/>
                </a:tc>
                <a:tc>
                  <a:txBody>
                    <a:bodyPr/>
                    <a:lstStyle/>
                    <a:p>
                      <a:pPr algn="l" fontAlgn="b"/>
                      <a:r>
                        <a:rPr lang="fr-BE" sz="1000" u="none" strike="noStrike">
                          <a:effectLst/>
                        </a:rPr>
                        <a:t>x</a:t>
                      </a:r>
                      <a:endParaRPr lang="fr-BE" sz="1000" b="0" i="0" u="none" strike="noStrike">
                        <a:solidFill>
                          <a:srgbClr val="000000"/>
                        </a:solidFill>
                        <a:effectLst/>
                        <a:latin typeface="Calibri" panose="020F0502020204030204" pitchFamily="34" charset="0"/>
                      </a:endParaRPr>
                    </a:p>
                  </a:txBody>
                  <a:tcPr marL="4185" marR="4185" marT="4185" marB="0" anchor="b"/>
                </a:tc>
                <a:extLst>
                  <a:ext uri="{0D108BD9-81ED-4DB2-BD59-A6C34878D82A}">
                    <a16:rowId xmlns:a16="http://schemas.microsoft.com/office/drawing/2014/main" val="562504809"/>
                  </a:ext>
                </a:extLst>
              </a:tr>
              <a:tr h="168467">
                <a:tc>
                  <a:txBody>
                    <a:bodyPr/>
                    <a:lstStyle/>
                    <a:p>
                      <a:pPr algn="l" fontAlgn="b"/>
                      <a:r>
                        <a:rPr lang="fr-BE" sz="1000" u="none" strike="noStrike">
                          <a:effectLst/>
                        </a:rPr>
                        <a:t>Rénovateur / Rénovatrice de façades-Réparateur / Réparatrice de béton</a:t>
                      </a:r>
                      <a:endParaRPr lang="fr-BE" sz="1000" b="0" i="0" u="none" strike="noStrike">
                        <a:solidFill>
                          <a:srgbClr val="000000"/>
                        </a:solidFill>
                        <a:effectLst/>
                        <a:latin typeface="Calibri" panose="020F0502020204030204" pitchFamily="34" charset="0"/>
                      </a:endParaRPr>
                    </a:p>
                  </a:txBody>
                  <a:tcPr marL="4185" marR="4185" marT="4185" marB="0" anchor="b"/>
                </a:tc>
                <a:tc>
                  <a:txBody>
                    <a:bodyPr/>
                    <a:lstStyle/>
                    <a:p>
                      <a:pPr algn="l" fontAlgn="b"/>
                      <a:endParaRPr lang="fr-BE" sz="1000" b="0" i="0" u="none" strike="noStrike">
                        <a:solidFill>
                          <a:srgbClr val="000000"/>
                        </a:solidFill>
                        <a:effectLst/>
                        <a:latin typeface="Calibri" panose="020F0502020204030204" pitchFamily="34" charset="0"/>
                      </a:endParaRPr>
                    </a:p>
                  </a:txBody>
                  <a:tcPr marL="4185" marR="4185" marT="4185" marB="0" anchor="b"/>
                </a:tc>
                <a:tc>
                  <a:txBody>
                    <a:bodyPr/>
                    <a:lstStyle/>
                    <a:p>
                      <a:pPr algn="l" fontAlgn="b"/>
                      <a:r>
                        <a:rPr lang="fr-BE" sz="1000" u="none" strike="noStrike">
                          <a:effectLst/>
                        </a:rPr>
                        <a:t>x</a:t>
                      </a:r>
                      <a:endParaRPr lang="fr-BE" sz="1000" b="0" i="0" u="none" strike="noStrike">
                        <a:solidFill>
                          <a:srgbClr val="000000"/>
                        </a:solidFill>
                        <a:effectLst/>
                        <a:latin typeface="Calibri" panose="020F0502020204030204" pitchFamily="34" charset="0"/>
                      </a:endParaRPr>
                    </a:p>
                  </a:txBody>
                  <a:tcPr marL="4185" marR="4185" marT="4185" marB="0" anchor="b"/>
                </a:tc>
                <a:extLst>
                  <a:ext uri="{0D108BD9-81ED-4DB2-BD59-A6C34878D82A}">
                    <a16:rowId xmlns:a16="http://schemas.microsoft.com/office/drawing/2014/main" val="1012028605"/>
                  </a:ext>
                </a:extLst>
              </a:tr>
              <a:tr h="168467">
                <a:tc>
                  <a:txBody>
                    <a:bodyPr/>
                    <a:lstStyle/>
                    <a:p>
                      <a:pPr algn="l" fontAlgn="b"/>
                      <a:r>
                        <a:rPr lang="fr-BE" sz="1000" u="none" strike="noStrike">
                          <a:effectLst/>
                        </a:rPr>
                        <a:t>Ravaleur / Ravaleuse de façades</a:t>
                      </a:r>
                      <a:endParaRPr lang="fr-BE" sz="1000" b="0" i="0" u="none" strike="noStrike">
                        <a:solidFill>
                          <a:srgbClr val="000000"/>
                        </a:solidFill>
                        <a:effectLst/>
                        <a:latin typeface="Calibri" panose="020F0502020204030204" pitchFamily="34" charset="0"/>
                      </a:endParaRPr>
                    </a:p>
                  </a:txBody>
                  <a:tcPr marL="4185" marR="4185" marT="4185" marB="0" anchor="b"/>
                </a:tc>
                <a:tc>
                  <a:txBody>
                    <a:bodyPr/>
                    <a:lstStyle/>
                    <a:p>
                      <a:pPr algn="l" fontAlgn="b"/>
                      <a:endParaRPr lang="fr-BE" sz="1000" b="0" i="0" u="none" strike="noStrike">
                        <a:solidFill>
                          <a:srgbClr val="000000"/>
                        </a:solidFill>
                        <a:effectLst/>
                        <a:latin typeface="Calibri" panose="020F0502020204030204" pitchFamily="34" charset="0"/>
                      </a:endParaRPr>
                    </a:p>
                  </a:txBody>
                  <a:tcPr marL="4185" marR="4185" marT="4185" marB="0" anchor="b"/>
                </a:tc>
                <a:tc>
                  <a:txBody>
                    <a:bodyPr/>
                    <a:lstStyle/>
                    <a:p>
                      <a:pPr algn="l" fontAlgn="b"/>
                      <a:r>
                        <a:rPr lang="fr-BE" sz="1000" u="none" strike="noStrike">
                          <a:effectLst/>
                        </a:rPr>
                        <a:t>x</a:t>
                      </a:r>
                      <a:endParaRPr lang="fr-BE" sz="1000" b="0" i="0" u="none" strike="noStrike">
                        <a:solidFill>
                          <a:srgbClr val="000000"/>
                        </a:solidFill>
                        <a:effectLst/>
                        <a:latin typeface="Calibri" panose="020F0502020204030204" pitchFamily="34" charset="0"/>
                      </a:endParaRPr>
                    </a:p>
                  </a:txBody>
                  <a:tcPr marL="4185" marR="4185" marT="4185" marB="0" anchor="b"/>
                </a:tc>
                <a:extLst>
                  <a:ext uri="{0D108BD9-81ED-4DB2-BD59-A6C34878D82A}">
                    <a16:rowId xmlns:a16="http://schemas.microsoft.com/office/drawing/2014/main" val="1566594741"/>
                  </a:ext>
                </a:extLst>
              </a:tr>
              <a:tr h="168467">
                <a:tc>
                  <a:txBody>
                    <a:bodyPr/>
                    <a:lstStyle/>
                    <a:p>
                      <a:pPr algn="l" fontAlgn="b"/>
                      <a:r>
                        <a:rPr lang="fr-BE" sz="1000" u="none" strike="noStrike">
                          <a:effectLst/>
                        </a:rPr>
                        <a:t>Tailleur / Tailleuse de pierre naturelle</a:t>
                      </a:r>
                      <a:endParaRPr lang="fr-BE" sz="1000" b="0" i="0" u="none" strike="noStrike">
                        <a:solidFill>
                          <a:srgbClr val="000000"/>
                        </a:solidFill>
                        <a:effectLst/>
                        <a:latin typeface="Calibri" panose="020F0502020204030204" pitchFamily="34" charset="0"/>
                      </a:endParaRPr>
                    </a:p>
                  </a:txBody>
                  <a:tcPr marL="4185" marR="4185" marT="4185" marB="0" anchor="b"/>
                </a:tc>
                <a:tc>
                  <a:txBody>
                    <a:bodyPr/>
                    <a:lstStyle/>
                    <a:p>
                      <a:pPr algn="l" fontAlgn="b"/>
                      <a:endParaRPr lang="fr-BE" sz="1000" b="0" i="0" u="none" strike="noStrike">
                        <a:solidFill>
                          <a:srgbClr val="000000"/>
                        </a:solidFill>
                        <a:effectLst/>
                        <a:latin typeface="Calibri" panose="020F0502020204030204" pitchFamily="34" charset="0"/>
                      </a:endParaRPr>
                    </a:p>
                  </a:txBody>
                  <a:tcPr marL="4185" marR="4185" marT="4185" marB="0" anchor="b"/>
                </a:tc>
                <a:tc>
                  <a:txBody>
                    <a:bodyPr/>
                    <a:lstStyle/>
                    <a:p>
                      <a:pPr algn="l" fontAlgn="b"/>
                      <a:r>
                        <a:rPr lang="fr-BE" sz="1000" u="none" strike="noStrike">
                          <a:effectLst/>
                        </a:rPr>
                        <a:t>x</a:t>
                      </a:r>
                      <a:endParaRPr lang="fr-BE" sz="1000" b="0" i="0" u="none" strike="noStrike">
                        <a:solidFill>
                          <a:srgbClr val="000000"/>
                        </a:solidFill>
                        <a:effectLst/>
                        <a:latin typeface="Calibri" panose="020F0502020204030204" pitchFamily="34" charset="0"/>
                      </a:endParaRPr>
                    </a:p>
                  </a:txBody>
                  <a:tcPr marL="4185" marR="4185" marT="4185" marB="0" anchor="b"/>
                </a:tc>
                <a:extLst>
                  <a:ext uri="{0D108BD9-81ED-4DB2-BD59-A6C34878D82A}">
                    <a16:rowId xmlns:a16="http://schemas.microsoft.com/office/drawing/2014/main" val="2633939072"/>
                  </a:ext>
                </a:extLst>
              </a:tr>
              <a:tr h="168467">
                <a:tc>
                  <a:txBody>
                    <a:bodyPr/>
                    <a:lstStyle/>
                    <a:p>
                      <a:pPr algn="l" fontAlgn="b"/>
                      <a:r>
                        <a:rPr lang="fr-BE" sz="1000" u="none" strike="noStrike">
                          <a:effectLst/>
                        </a:rPr>
                        <a:t>Isolateur / Isolatrice de gros œuvre et toiture</a:t>
                      </a:r>
                      <a:endParaRPr lang="fr-BE" sz="1000" b="0" i="0" u="none" strike="noStrike">
                        <a:solidFill>
                          <a:srgbClr val="000000"/>
                        </a:solidFill>
                        <a:effectLst/>
                        <a:latin typeface="Calibri" panose="020F0502020204030204" pitchFamily="34" charset="0"/>
                      </a:endParaRPr>
                    </a:p>
                  </a:txBody>
                  <a:tcPr marL="4185" marR="4185" marT="4185" marB="0" anchor="b"/>
                </a:tc>
                <a:tc>
                  <a:txBody>
                    <a:bodyPr/>
                    <a:lstStyle/>
                    <a:p>
                      <a:pPr algn="l" fontAlgn="b"/>
                      <a:r>
                        <a:rPr lang="fr-BE" sz="1000" u="none" strike="noStrike">
                          <a:effectLst/>
                        </a:rPr>
                        <a:t>x</a:t>
                      </a:r>
                      <a:endParaRPr lang="fr-BE" sz="1000" b="0" i="0" u="none" strike="noStrike">
                        <a:solidFill>
                          <a:srgbClr val="000000"/>
                        </a:solidFill>
                        <a:effectLst/>
                        <a:latin typeface="Calibri" panose="020F0502020204030204" pitchFamily="34" charset="0"/>
                      </a:endParaRPr>
                    </a:p>
                  </a:txBody>
                  <a:tcPr marL="4185" marR="4185" marT="4185" marB="0" anchor="b"/>
                </a:tc>
                <a:tc>
                  <a:txBody>
                    <a:bodyPr/>
                    <a:lstStyle/>
                    <a:p>
                      <a:pPr algn="l" fontAlgn="b"/>
                      <a:endParaRPr lang="fr-BE" sz="1000" b="0" i="0" u="none" strike="noStrike">
                        <a:solidFill>
                          <a:srgbClr val="000000"/>
                        </a:solidFill>
                        <a:effectLst/>
                        <a:latin typeface="Calibri" panose="020F0502020204030204" pitchFamily="34" charset="0"/>
                      </a:endParaRPr>
                    </a:p>
                  </a:txBody>
                  <a:tcPr marL="4185" marR="4185" marT="4185" marB="0" anchor="b"/>
                </a:tc>
                <a:extLst>
                  <a:ext uri="{0D108BD9-81ED-4DB2-BD59-A6C34878D82A}">
                    <a16:rowId xmlns:a16="http://schemas.microsoft.com/office/drawing/2014/main" val="2399863287"/>
                  </a:ext>
                </a:extLst>
              </a:tr>
              <a:tr h="168467">
                <a:tc>
                  <a:txBody>
                    <a:bodyPr/>
                    <a:lstStyle/>
                    <a:p>
                      <a:pPr algn="l" fontAlgn="b"/>
                      <a:r>
                        <a:rPr lang="fr-BE" sz="1000" u="none" strike="noStrike">
                          <a:effectLst/>
                        </a:rPr>
                        <a:t>Monteur / Monteuse d'isolation industrielle</a:t>
                      </a:r>
                      <a:endParaRPr lang="fr-BE" sz="1000" b="0" i="0" u="none" strike="noStrike">
                        <a:solidFill>
                          <a:srgbClr val="000000"/>
                        </a:solidFill>
                        <a:effectLst/>
                        <a:latin typeface="Calibri" panose="020F0502020204030204" pitchFamily="34" charset="0"/>
                      </a:endParaRPr>
                    </a:p>
                  </a:txBody>
                  <a:tcPr marL="4185" marR="4185" marT="4185" marB="0" anchor="b"/>
                </a:tc>
                <a:tc>
                  <a:txBody>
                    <a:bodyPr/>
                    <a:lstStyle/>
                    <a:p>
                      <a:pPr algn="l" fontAlgn="b"/>
                      <a:r>
                        <a:rPr lang="fr-BE" sz="1000" u="none" strike="noStrike">
                          <a:effectLst/>
                        </a:rPr>
                        <a:t>x</a:t>
                      </a:r>
                      <a:endParaRPr lang="fr-BE" sz="1000" b="0" i="0" u="none" strike="noStrike">
                        <a:solidFill>
                          <a:srgbClr val="000000"/>
                        </a:solidFill>
                        <a:effectLst/>
                        <a:latin typeface="Calibri" panose="020F0502020204030204" pitchFamily="34" charset="0"/>
                      </a:endParaRPr>
                    </a:p>
                  </a:txBody>
                  <a:tcPr marL="4185" marR="4185" marT="4185" marB="0" anchor="b"/>
                </a:tc>
                <a:tc>
                  <a:txBody>
                    <a:bodyPr/>
                    <a:lstStyle/>
                    <a:p>
                      <a:pPr algn="l" fontAlgn="b"/>
                      <a:endParaRPr lang="fr-BE" sz="1000" b="0" i="0" u="none" strike="noStrike">
                        <a:solidFill>
                          <a:srgbClr val="000000"/>
                        </a:solidFill>
                        <a:effectLst/>
                        <a:latin typeface="Calibri" panose="020F0502020204030204" pitchFamily="34" charset="0"/>
                      </a:endParaRPr>
                    </a:p>
                  </a:txBody>
                  <a:tcPr marL="4185" marR="4185" marT="4185" marB="0" anchor="b"/>
                </a:tc>
                <a:extLst>
                  <a:ext uri="{0D108BD9-81ED-4DB2-BD59-A6C34878D82A}">
                    <a16:rowId xmlns:a16="http://schemas.microsoft.com/office/drawing/2014/main" val="725517734"/>
                  </a:ext>
                </a:extLst>
              </a:tr>
              <a:tr h="168467">
                <a:tc>
                  <a:txBody>
                    <a:bodyPr/>
                    <a:lstStyle/>
                    <a:p>
                      <a:pPr algn="l" fontAlgn="b"/>
                      <a:r>
                        <a:rPr lang="fr-BE" sz="1000" u="none" strike="noStrike">
                          <a:effectLst/>
                        </a:rPr>
                        <a:t>Travaux et gros œuvre</a:t>
                      </a:r>
                      <a:endParaRPr lang="fr-BE" sz="1000" b="0" i="0" u="none" strike="noStrike">
                        <a:solidFill>
                          <a:srgbClr val="000000"/>
                        </a:solidFill>
                        <a:effectLst/>
                        <a:latin typeface="Calibri" panose="020F0502020204030204" pitchFamily="34" charset="0"/>
                      </a:endParaRPr>
                    </a:p>
                  </a:txBody>
                  <a:tcPr marL="4185" marR="4185" marT="4185" marB="0" anchor="b">
                    <a:solidFill>
                      <a:schemeClr val="accent2">
                        <a:lumMod val="60000"/>
                        <a:lumOff val="40000"/>
                      </a:schemeClr>
                    </a:solidFill>
                  </a:tcPr>
                </a:tc>
                <a:tc>
                  <a:txBody>
                    <a:bodyPr/>
                    <a:lstStyle/>
                    <a:p>
                      <a:pPr algn="l" fontAlgn="b"/>
                      <a:endParaRPr lang="fr-BE" sz="1000" b="0" i="0" u="none" strike="noStrike">
                        <a:solidFill>
                          <a:srgbClr val="000000"/>
                        </a:solidFill>
                        <a:effectLst/>
                        <a:latin typeface="Calibri" panose="020F0502020204030204" pitchFamily="34" charset="0"/>
                      </a:endParaRPr>
                    </a:p>
                  </a:txBody>
                  <a:tcPr marL="4185" marR="4185" marT="4185" marB="0" anchor="b">
                    <a:solidFill>
                      <a:schemeClr val="accent2">
                        <a:lumMod val="60000"/>
                        <a:lumOff val="40000"/>
                      </a:schemeClr>
                    </a:solidFill>
                  </a:tcPr>
                </a:tc>
                <a:tc>
                  <a:txBody>
                    <a:bodyPr/>
                    <a:lstStyle/>
                    <a:p>
                      <a:pPr algn="l" fontAlgn="b"/>
                      <a:endParaRPr lang="fr-BE" sz="1000" b="0" i="0" u="none" strike="noStrike">
                        <a:solidFill>
                          <a:srgbClr val="000000"/>
                        </a:solidFill>
                        <a:effectLst/>
                        <a:latin typeface="Calibri" panose="020F0502020204030204" pitchFamily="34" charset="0"/>
                      </a:endParaRPr>
                    </a:p>
                  </a:txBody>
                  <a:tcPr marL="4185" marR="4185" marT="4185" marB="0" anchor="b">
                    <a:solidFill>
                      <a:schemeClr val="accent2">
                        <a:lumMod val="60000"/>
                        <a:lumOff val="40000"/>
                      </a:schemeClr>
                    </a:solidFill>
                  </a:tcPr>
                </a:tc>
                <a:extLst>
                  <a:ext uri="{0D108BD9-81ED-4DB2-BD59-A6C34878D82A}">
                    <a16:rowId xmlns:a16="http://schemas.microsoft.com/office/drawing/2014/main" val="3691986385"/>
                  </a:ext>
                </a:extLst>
              </a:tr>
              <a:tr h="168467">
                <a:tc>
                  <a:txBody>
                    <a:bodyPr/>
                    <a:lstStyle/>
                    <a:p>
                      <a:pPr algn="l" fontAlgn="b"/>
                      <a:r>
                        <a:rPr lang="fr-BE" sz="1000" u="none" strike="noStrike">
                          <a:effectLst/>
                        </a:rPr>
                        <a:t>Coffreur-ferrailleur / Coffreuse-ferrailleuse </a:t>
                      </a:r>
                      <a:endParaRPr lang="fr-BE" sz="1000" b="0" i="0" u="none" strike="noStrike">
                        <a:solidFill>
                          <a:srgbClr val="000000"/>
                        </a:solidFill>
                        <a:effectLst/>
                        <a:latin typeface="Calibri" panose="020F0502020204030204" pitchFamily="34" charset="0"/>
                      </a:endParaRPr>
                    </a:p>
                  </a:txBody>
                  <a:tcPr marL="4185" marR="4185" marT="4185" marB="0" anchor="b"/>
                </a:tc>
                <a:tc>
                  <a:txBody>
                    <a:bodyPr/>
                    <a:lstStyle/>
                    <a:p>
                      <a:pPr algn="l" fontAlgn="b"/>
                      <a:r>
                        <a:rPr lang="fr-BE" sz="1000" u="none" strike="noStrike">
                          <a:effectLst/>
                        </a:rPr>
                        <a:t>x</a:t>
                      </a:r>
                      <a:endParaRPr lang="fr-BE" sz="1000" b="0" i="0" u="none" strike="noStrike">
                        <a:solidFill>
                          <a:srgbClr val="000000"/>
                        </a:solidFill>
                        <a:effectLst/>
                        <a:latin typeface="Calibri" panose="020F0502020204030204" pitchFamily="34" charset="0"/>
                      </a:endParaRPr>
                    </a:p>
                  </a:txBody>
                  <a:tcPr marL="4185" marR="4185" marT="4185" marB="0" anchor="b"/>
                </a:tc>
                <a:tc>
                  <a:txBody>
                    <a:bodyPr/>
                    <a:lstStyle/>
                    <a:p>
                      <a:pPr algn="l" fontAlgn="b"/>
                      <a:endParaRPr lang="fr-BE" sz="1000" b="0" i="0" u="none" strike="noStrike">
                        <a:solidFill>
                          <a:srgbClr val="000000"/>
                        </a:solidFill>
                        <a:effectLst/>
                        <a:latin typeface="Calibri" panose="020F0502020204030204" pitchFamily="34" charset="0"/>
                      </a:endParaRPr>
                    </a:p>
                  </a:txBody>
                  <a:tcPr marL="4185" marR="4185" marT="4185" marB="0" anchor="b"/>
                </a:tc>
                <a:extLst>
                  <a:ext uri="{0D108BD9-81ED-4DB2-BD59-A6C34878D82A}">
                    <a16:rowId xmlns:a16="http://schemas.microsoft.com/office/drawing/2014/main" val="4055832649"/>
                  </a:ext>
                </a:extLst>
              </a:tr>
              <a:tr h="168467">
                <a:tc>
                  <a:txBody>
                    <a:bodyPr/>
                    <a:lstStyle/>
                    <a:p>
                      <a:pPr algn="l" fontAlgn="b"/>
                      <a:r>
                        <a:rPr lang="fr-BE" sz="1000" u="none" strike="noStrike">
                          <a:effectLst/>
                        </a:rPr>
                        <a:t>Ouvrier / Ouvrière de voirie </a:t>
                      </a:r>
                      <a:endParaRPr lang="fr-BE" sz="1000" b="0" i="0" u="none" strike="noStrike">
                        <a:solidFill>
                          <a:srgbClr val="000000"/>
                        </a:solidFill>
                        <a:effectLst/>
                        <a:latin typeface="Calibri" panose="020F0502020204030204" pitchFamily="34" charset="0"/>
                      </a:endParaRPr>
                    </a:p>
                  </a:txBody>
                  <a:tcPr marL="4185" marR="4185" marT="4185" marB="0" anchor="b"/>
                </a:tc>
                <a:tc>
                  <a:txBody>
                    <a:bodyPr/>
                    <a:lstStyle/>
                    <a:p>
                      <a:pPr algn="l" fontAlgn="b"/>
                      <a:r>
                        <a:rPr lang="fr-BE" sz="1000" u="none" strike="noStrike">
                          <a:effectLst/>
                        </a:rPr>
                        <a:t>x</a:t>
                      </a:r>
                      <a:endParaRPr lang="fr-BE" sz="1000" b="0" i="0" u="none" strike="noStrike">
                        <a:solidFill>
                          <a:srgbClr val="000000"/>
                        </a:solidFill>
                        <a:effectLst/>
                        <a:latin typeface="Calibri" panose="020F0502020204030204" pitchFamily="34" charset="0"/>
                      </a:endParaRPr>
                    </a:p>
                  </a:txBody>
                  <a:tcPr marL="4185" marR="4185" marT="4185" marB="0" anchor="b"/>
                </a:tc>
                <a:tc>
                  <a:txBody>
                    <a:bodyPr/>
                    <a:lstStyle/>
                    <a:p>
                      <a:pPr algn="l" fontAlgn="b"/>
                      <a:endParaRPr lang="fr-BE" sz="1000" b="0" i="0" u="none" strike="noStrike">
                        <a:solidFill>
                          <a:srgbClr val="000000"/>
                        </a:solidFill>
                        <a:effectLst/>
                        <a:latin typeface="Calibri" panose="020F0502020204030204" pitchFamily="34" charset="0"/>
                      </a:endParaRPr>
                    </a:p>
                  </a:txBody>
                  <a:tcPr marL="4185" marR="4185" marT="4185" marB="0" anchor="b"/>
                </a:tc>
                <a:extLst>
                  <a:ext uri="{0D108BD9-81ED-4DB2-BD59-A6C34878D82A}">
                    <a16:rowId xmlns:a16="http://schemas.microsoft.com/office/drawing/2014/main" val="2384859752"/>
                  </a:ext>
                </a:extLst>
              </a:tr>
              <a:tr h="168467">
                <a:tc>
                  <a:txBody>
                    <a:bodyPr/>
                    <a:lstStyle/>
                    <a:p>
                      <a:pPr algn="l" fontAlgn="b"/>
                      <a:r>
                        <a:rPr lang="fr-BE" sz="1000" u="none" strike="noStrike">
                          <a:effectLst/>
                        </a:rPr>
                        <a:t>Maçon / Maçonne </a:t>
                      </a:r>
                      <a:endParaRPr lang="fr-BE" sz="1000" b="0" i="0" u="none" strike="noStrike">
                        <a:solidFill>
                          <a:srgbClr val="000000"/>
                        </a:solidFill>
                        <a:effectLst/>
                        <a:latin typeface="Calibri" panose="020F0502020204030204" pitchFamily="34" charset="0"/>
                      </a:endParaRPr>
                    </a:p>
                  </a:txBody>
                  <a:tcPr marL="4185" marR="4185" marT="4185" marB="0" anchor="b"/>
                </a:tc>
                <a:tc>
                  <a:txBody>
                    <a:bodyPr/>
                    <a:lstStyle/>
                    <a:p>
                      <a:pPr algn="l" fontAlgn="b"/>
                      <a:r>
                        <a:rPr lang="fr-BE" sz="1000" u="none" strike="noStrike">
                          <a:effectLst/>
                        </a:rPr>
                        <a:t>x</a:t>
                      </a:r>
                      <a:endParaRPr lang="fr-BE" sz="1000" b="0" i="0" u="none" strike="noStrike">
                        <a:solidFill>
                          <a:srgbClr val="000000"/>
                        </a:solidFill>
                        <a:effectLst/>
                        <a:latin typeface="Calibri" panose="020F0502020204030204" pitchFamily="34" charset="0"/>
                      </a:endParaRPr>
                    </a:p>
                  </a:txBody>
                  <a:tcPr marL="4185" marR="4185" marT="4185" marB="0" anchor="b"/>
                </a:tc>
                <a:tc>
                  <a:txBody>
                    <a:bodyPr/>
                    <a:lstStyle/>
                    <a:p>
                      <a:pPr algn="l" fontAlgn="b"/>
                      <a:endParaRPr lang="fr-BE" sz="1000" b="0" i="0" u="none" strike="noStrike">
                        <a:solidFill>
                          <a:srgbClr val="000000"/>
                        </a:solidFill>
                        <a:effectLst/>
                        <a:latin typeface="Calibri" panose="020F0502020204030204" pitchFamily="34" charset="0"/>
                      </a:endParaRPr>
                    </a:p>
                  </a:txBody>
                  <a:tcPr marL="4185" marR="4185" marT="4185" marB="0" anchor="b"/>
                </a:tc>
                <a:extLst>
                  <a:ext uri="{0D108BD9-81ED-4DB2-BD59-A6C34878D82A}">
                    <a16:rowId xmlns:a16="http://schemas.microsoft.com/office/drawing/2014/main" val="1144232492"/>
                  </a:ext>
                </a:extLst>
              </a:tr>
              <a:tr h="168467">
                <a:tc>
                  <a:txBody>
                    <a:bodyPr/>
                    <a:lstStyle/>
                    <a:p>
                      <a:pPr algn="l" fontAlgn="b"/>
                      <a:r>
                        <a:rPr lang="fr-BE" sz="1000" u="none" strike="noStrike">
                          <a:effectLst/>
                        </a:rPr>
                        <a:t>Jointoyeur / Jointoyeuse </a:t>
                      </a:r>
                      <a:endParaRPr lang="fr-BE" sz="1000" b="0" i="0" u="none" strike="noStrike">
                        <a:solidFill>
                          <a:srgbClr val="000000"/>
                        </a:solidFill>
                        <a:effectLst/>
                        <a:latin typeface="Calibri" panose="020F0502020204030204" pitchFamily="34" charset="0"/>
                      </a:endParaRPr>
                    </a:p>
                  </a:txBody>
                  <a:tcPr marL="4185" marR="4185" marT="4185" marB="0" anchor="b"/>
                </a:tc>
                <a:tc>
                  <a:txBody>
                    <a:bodyPr/>
                    <a:lstStyle/>
                    <a:p>
                      <a:pPr algn="l" fontAlgn="b"/>
                      <a:endParaRPr lang="fr-BE" sz="1000" b="0" i="0" u="none" strike="noStrike">
                        <a:solidFill>
                          <a:srgbClr val="000000"/>
                        </a:solidFill>
                        <a:effectLst/>
                        <a:latin typeface="Calibri" panose="020F0502020204030204" pitchFamily="34" charset="0"/>
                      </a:endParaRPr>
                    </a:p>
                  </a:txBody>
                  <a:tcPr marL="4185" marR="4185" marT="4185" marB="0" anchor="b"/>
                </a:tc>
                <a:tc>
                  <a:txBody>
                    <a:bodyPr/>
                    <a:lstStyle/>
                    <a:p>
                      <a:pPr algn="l" fontAlgn="b"/>
                      <a:r>
                        <a:rPr lang="fr-BE" sz="1000" u="none" strike="noStrike">
                          <a:effectLst/>
                        </a:rPr>
                        <a:t>x</a:t>
                      </a:r>
                      <a:endParaRPr lang="fr-BE" sz="1000" b="0" i="0" u="none" strike="noStrike">
                        <a:solidFill>
                          <a:srgbClr val="000000"/>
                        </a:solidFill>
                        <a:effectLst/>
                        <a:latin typeface="Calibri" panose="020F0502020204030204" pitchFamily="34" charset="0"/>
                      </a:endParaRPr>
                    </a:p>
                  </a:txBody>
                  <a:tcPr marL="4185" marR="4185" marT="4185" marB="0" anchor="b"/>
                </a:tc>
                <a:extLst>
                  <a:ext uri="{0D108BD9-81ED-4DB2-BD59-A6C34878D82A}">
                    <a16:rowId xmlns:a16="http://schemas.microsoft.com/office/drawing/2014/main" val="2806549379"/>
                  </a:ext>
                </a:extLst>
              </a:tr>
              <a:tr h="168467">
                <a:tc>
                  <a:txBody>
                    <a:bodyPr/>
                    <a:lstStyle/>
                    <a:p>
                      <a:pPr algn="l" fontAlgn="b"/>
                      <a:r>
                        <a:rPr lang="fr-BE" sz="1000" u="none" strike="noStrike">
                          <a:effectLst/>
                        </a:rPr>
                        <a:t>Manœuvre en construction</a:t>
                      </a:r>
                      <a:endParaRPr lang="fr-BE" sz="1000" b="0" i="0" u="none" strike="noStrike">
                        <a:solidFill>
                          <a:srgbClr val="000000"/>
                        </a:solidFill>
                        <a:effectLst/>
                        <a:latin typeface="Calibri" panose="020F0502020204030204" pitchFamily="34" charset="0"/>
                      </a:endParaRPr>
                    </a:p>
                  </a:txBody>
                  <a:tcPr marL="4185" marR="4185" marT="4185" marB="0" anchor="b"/>
                </a:tc>
                <a:tc>
                  <a:txBody>
                    <a:bodyPr/>
                    <a:lstStyle/>
                    <a:p>
                      <a:pPr algn="l" fontAlgn="b"/>
                      <a:endParaRPr lang="fr-BE" sz="1000" b="0" i="0" u="none" strike="noStrike">
                        <a:solidFill>
                          <a:srgbClr val="000000"/>
                        </a:solidFill>
                        <a:effectLst/>
                        <a:latin typeface="Calibri" panose="020F0502020204030204" pitchFamily="34" charset="0"/>
                      </a:endParaRPr>
                    </a:p>
                  </a:txBody>
                  <a:tcPr marL="4185" marR="4185" marT="4185" marB="0" anchor="b"/>
                </a:tc>
                <a:tc>
                  <a:txBody>
                    <a:bodyPr/>
                    <a:lstStyle/>
                    <a:p>
                      <a:pPr algn="l" fontAlgn="b"/>
                      <a:r>
                        <a:rPr lang="fr-BE" sz="1000" u="none" strike="noStrike">
                          <a:effectLst/>
                        </a:rPr>
                        <a:t>x</a:t>
                      </a:r>
                      <a:endParaRPr lang="fr-BE" sz="1000" b="0" i="0" u="none" strike="noStrike">
                        <a:solidFill>
                          <a:srgbClr val="000000"/>
                        </a:solidFill>
                        <a:effectLst/>
                        <a:latin typeface="Calibri" panose="020F0502020204030204" pitchFamily="34" charset="0"/>
                      </a:endParaRPr>
                    </a:p>
                  </a:txBody>
                  <a:tcPr marL="4185" marR="4185" marT="4185" marB="0" anchor="b"/>
                </a:tc>
                <a:extLst>
                  <a:ext uri="{0D108BD9-81ED-4DB2-BD59-A6C34878D82A}">
                    <a16:rowId xmlns:a16="http://schemas.microsoft.com/office/drawing/2014/main" val="2455835015"/>
                  </a:ext>
                </a:extLst>
              </a:tr>
              <a:tr h="168467">
                <a:tc>
                  <a:txBody>
                    <a:bodyPr/>
                    <a:lstStyle/>
                    <a:p>
                      <a:pPr algn="l" fontAlgn="b"/>
                      <a:r>
                        <a:rPr lang="fr-BE" sz="1000" u="none" strike="noStrike">
                          <a:effectLst/>
                        </a:rPr>
                        <a:t>Poseur / Poseuse de conduites d'eaux</a:t>
                      </a:r>
                      <a:endParaRPr lang="fr-BE" sz="1000" b="0" i="0" u="none" strike="noStrike">
                        <a:solidFill>
                          <a:srgbClr val="000000"/>
                        </a:solidFill>
                        <a:effectLst/>
                        <a:latin typeface="Calibri" panose="020F0502020204030204" pitchFamily="34" charset="0"/>
                      </a:endParaRPr>
                    </a:p>
                  </a:txBody>
                  <a:tcPr marL="4185" marR="4185" marT="4185" marB="0" anchor="b"/>
                </a:tc>
                <a:tc>
                  <a:txBody>
                    <a:bodyPr/>
                    <a:lstStyle/>
                    <a:p>
                      <a:pPr algn="l" fontAlgn="b"/>
                      <a:r>
                        <a:rPr lang="fr-BE" sz="1000" u="none" strike="noStrike">
                          <a:effectLst/>
                        </a:rPr>
                        <a:t>x</a:t>
                      </a:r>
                      <a:endParaRPr lang="fr-BE" sz="1000" b="0" i="0" u="none" strike="noStrike">
                        <a:solidFill>
                          <a:srgbClr val="000000"/>
                        </a:solidFill>
                        <a:effectLst/>
                        <a:latin typeface="Calibri" panose="020F0502020204030204" pitchFamily="34" charset="0"/>
                      </a:endParaRPr>
                    </a:p>
                  </a:txBody>
                  <a:tcPr marL="4185" marR="4185" marT="4185" marB="0" anchor="b"/>
                </a:tc>
                <a:tc>
                  <a:txBody>
                    <a:bodyPr/>
                    <a:lstStyle/>
                    <a:p>
                      <a:pPr algn="l" fontAlgn="b"/>
                      <a:endParaRPr lang="fr-BE" sz="1000" b="0" i="0" u="none" strike="noStrike">
                        <a:solidFill>
                          <a:srgbClr val="000000"/>
                        </a:solidFill>
                        <a:effectLst/>
                        <a:latin typeface="Calibri" panose="020F0502020204030204" pitchFamily="34" charset="0"/>
                      </a:endParaRPr>
                    </a:p>
                  </a:txBody>
                  <a:tcPr marL="4185" marR="4185" marT="4185" marB="0" anchor="b"/>
                </a:tc>
                <a:extLst>
                  <a:ext uri="{0D108BD9-81ED-4DB2-BD59-A6C34878D82A}">
                    <a16:rowId xmlns:a16="http://schemas.microsoft.com/office/drawing/2014/main" val="1852851839"/>
                  </a:ext>
                </a:extLst>
              </a:tr>
              <a:tr h="168467">
                <a:tc>
                  <a:txBody>
                    <a:bodyPr/>
                    <a:lstStyle/>
                    <a:p>
                      <a:pPr algn="l" fontAlgn="b"/>
                      <a:r>
                        <a:rPr lang="fr-BE" sz="1000" u="none" strike="noStrike">
                          <a:effectLst/>
                        </a:rPr>
                        <a:t>Poseur / Poseuse de canalisations</a:t>
                      </a:r>
                      <a:endParaRPr lang="fr-BE" sz="1000" b="0" i="0" u="none" strike="noStrike">
                        <a:solidFill>
                          <a:srgbClr val="000000"/>
                        </a:solidFill>
                        <a:effectLst/>
                        <a:latin typeface="Calibri" panose="020F0502020204030204" pitchFamily="34" charset="0"/>
                      </a:endParaRPr>
                    </a:p>
                  </a:txBody>
                  <a:tcPr marL="4185" marR="4185" marT="4185" marB="0" anchor="b"/>
                </a:tc>
                <a:tc>
                  <a:txBody>
                    <a:bodyPr/>
                    <a:lstStyle/>
                    <a:p>
                      <a:pPr algn="l" fontAlgn="b"/>
                      <a:r>
                        <a:rPr lang="fr-BE" sz="1000" u="none" strike="noStrike">
                          <a:effectLst/>
                        </a:rPr>
                        <a:t>x</a:t>
                      </a:r>
                      <a:endParaRPr lang="fr-BE" sz="1000" b="0" i="0" u="none" strike="noStrike">
                        <a:solidFill>
                          <a:srgbClr val="000000"/>
                        </a:solidFill>
                        <a:effectLst/>
                        <a:latin typeface="Calibri" panose="020F0502020204030204" pitchFamily="34" charset="0"/>
                      </a:endParaRPr>
                    </a:p>
                  </a:txBody>
                  <a:tcPr marL="4185" marR="4185" marT="4185" marB="0" anchor="b"/>
                </a:tc>
                <a:tc>
                  <a:txBody>
                    <a:bodyPr/>
                    <a:lstStyle/>
                    <a:p>
                      <a:pPr algn="l" fontAlgn="b"/>
                      <a:endParaRPr lang="fr-BE" sz="1000" b="0" i="0" u="none" strike="noStrike">
                        <a:solidFill>
                          <a:srgbClr val="000000"/>
                        </a:solidFill>
                        <a:effectLst/>
                        <a:latin typeface="Calibri" panose="020F0502020204030204" pitchFamily="34" charset="0"/>
                      </a:endParaRPr>
                    </a:p>
                  </a:txBody>
                  <a:tcPr marL="4185" marR="4185" marT="4185" marB="0" anchor="b"/>
                </a:tc>
                <a:extLst>
                  <a:ext uri="{0D108BD9-81ED-4DB2-BD59-A6C34878D82A}">
                    <a16:rowId xmlns:a16="http://schemas.microsoft.com/office/drawing/2014/main" val="2572586106"/>
                  </a:ext>
                </a:extLst>
              </a:tr>
              <a:tr h="168467">
                <a:tc>
                  <a:txBody>
                    <a:bodyPr/>
                    <a:lstStyle/>
                    <a:p>
                      <a:pPr algn="l" fontAlgn="b"/>
                      <a:r>
                        <a:rPr lang="fr-BE" sz="1000" u="none" strike="noStrike">
                          <a:effectLst/>
                        </a:rPr>
                        <a:t>Agent / Agente de fabrication de l'industrie du béton</a:t>
                      </a:r>
                      <a:endParaRPr lang="fr-BE" sz="1000" b="0" i="0" u="none" strike="noStrike">
                        <a:solidFill>
                          <a:srgbClr val="000000"/>
                        </a:solidFill>
                        <a:effectLst/>
                        <a:latin typeface="Calibri" panose="020F0502020204030204" pitchFamily="34" charset="0"/>
                      </a:endParaRPr>
                    </a:p>
                  </a:txBody>
                  <a:tcPr marL="4185" marR="4185" marT="4185" marB="0" anchor="b"/>
                </a:tc>
                <a:tc>
                  <a:txBody>
                    <a:bodyPr/>
                    <a:lstStyle/>
                    <a:p>
                      <a:pPr algn="l" fontAlgn="b"/>
                      <a:endParaRPr lang="fr-BE" sz="1000" b="0" i="0" u="none" strike="noStrike">
                        <a:solidFill>
                          <a:srgbClr val="000000"/>
                        </a:solidFill>
                        <a:effectLst/>
                        <a:latin typeface="Calibri" panose="020F0502020204030204" pitchFamily="34" charset="0"/>
                      </a:endParaRPr>
                    </a:p>
                  </a:txBody>
                  <a:tcPr marL="4185" marR="4185" marT="4185" marB="0" anchor="b"/>
                </a:tc>
                <a:tc>
                  <a:txBody>
                    <a:bodyPr/>
                    <a:lstStyle/>
                    <a:p>
                      <a:pPr algn="l" fontAlgn="b"/>
                      <a:r>
                        <a:rPr lang="fr-BE" sz="1000" u="none" strike="noStrike">
                          <a:effectLst/>
                        </a:rPr>
                        <a:t>x</a:t>
                      </a:r>
                      <a:endParaRPr lang="fr-BE" sz="1000" b="0" i="0" u="none" strike="noStrike">
                        <a:solidFill>
                          <a:srgbClr val="000000"/>
                        </a:solidFill>
                        <a:effectLst/>
                        <a:latin typeface="Calibri" panose="020F0502020204030204" pitchFamily="34" charset="0"/>
                      </a:endParaRPr>
                    </a:p>
                  </a:txBody>
                  <a:tcPr marL="4185" marR="4185" marT="4185" marB="0" anchor="b"/>
                </a:tc>
                <a:extLst>
                  <a:ext uri="{0D108BD9-81ED-4DB2-BD59-A6C34878D82A}">
                    <a16:rowId xmlns:a16="http://schemas.microsoft.com/office/drawing/2014/main" val="2244026143"/>
                  </a:ext>
                </a:extLst>
              </a:tr>
            </a:tbl>
          </a:graphicData>
        </a:graphic>
      </p:graphicFrame>
    </p:spTree>
    <p:extLst>
      <p:ext uri="{BB962C8B-B14F-4D97-AF65-F5344CB8AC3E}">
        <p14:creationId xmlns:p14="http://schemas.microsoft.com/office/powerpoint/2010/main" val="162732565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F0087D53-9295-4463-AAE4-D5C626046E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5E076650-8170-4C9E-8526-08B8D8EA3ACD}"/>
              </a:ext>
            </a:extLst>
          </p:cNvPr>
          <p:cNvSpPr>
            <a:spLocks noGrp="1"/>
          </p:cNvSpPr>
          <p:nvPr>
            <p:ph type="title"/>
          </p:nvPr>
        </p:nvSpPr>
        <p:spPr>
          <a:xfrm>
            <a:off x="638881" y="3988165"/>
            <a:ext cx="10909640" cy="1420802"/>
          </a:xfrm>
        </p:spPr>
        <p:txBody>
          <a:bodyPr vert="horz" lIns="91440" tIns="45720" rIns="91440" bIns="45720" rtlCol="0" anchor="ctr">
            <a:noAutofit/>
          </a:bodyPr>
          <a:lstStyle/>
          <a:p>
            <a:pPr algn="ctr"/>
            <a:r>
              <a:rPr lang="fr-BE" sz="4000" b="1" dirty="0">
                <a:solidFill>
                  <a:srgbClr val="000000"/>
                </a:solidFill>
              </a:rPr>
              <a:t>O</a:t>
            </a:r>
            <a:r>
              <a:rPr lang="fr-BE" sz="4000" b="1" kern="1200" dirty="0">
                <a:solidFill>
                  <a:srgbClr val="000000"/>
                </a:solidFill>
                <a:latin typeface="+mj-lt"/>
                <a:ea typeface="+mj-ea"/>
                <a:cs typeface="+mj-cs"/>
              </a:rPr>
              <a:t>ffre de formation/</a:t>
            </a:r>
            <a:r>
              <a:rPr lang="fr-BE" sz="4000" b="1" dirty="0">
                <a:solidFill>
                  <a:srgbClr val="000000"/>
                </a:solidFill>
              </a:rPr>
              <a:t>enseignement </a:t>
            </a:r>
            <a:br>
              <a:rPr lang="fr-BE" sz="4000" b="1" dirty="0">
                <a:solidFill>
                  <a:srgbClr val="000000"/>
                </a:solidFill>
              </a:rPr>
            </a:br>
            <a:r>
              <a:rPr lang="fr-BE" sz="4000" b="1" dirty="0">
                <a:solidFill>
                  <a:srgbClr val="000000"/>
                </a:solidFill>
              </a:rPr>
              <a:t>&amp; Métiers Prioritaires </a:t>
            </a:r>
            <a:br>
              <a:rPr lang="fr-BE" sz="4000" b="1" dirty="0">
                <a:solidFill>
                  <a:srgbClr val="000000"/>
                </a:solidFill>
              </a:rPr>
            </a:br>
            <a:r>
              <a:rPr lang="fr-BE" sz="4000" b="1" dirty="0">
                <a:solidFill>
                  <a:srgbClr val="000000"/>
                </a:solidFill>
              </a:rPr>
              <a:t>de l’IBEFE Hainaut-Centre</a:t>
            </a:r>
            <a:endParaRPr lang="fr-BE" sz="4000" b="1" dirty="0"/>
          </a:p>
        </p:txBody>
      </p:sp>
      <p:sp>
        <p:nvSpPr>
          <p:cNvPr id="3" name="Espace réservé du texte 2">
            <a:extLst>
              <a:ext uri="{FF2B5EF4-FFF2-40B4-BE49-F238E27FC236}">
                <a16:creationId xmlns:a16="http://schemas.microsoft.com/office/drawing/2014/main" id="{9509DF2D-DE75-499F-A512-076D9D44EA4D}"/>
              </a:ext>
            </a:extLst>
          </p:cNvPr>
          <p:cNvSpPr>
            <a:spLocks noGrp="1"/>
          </p:cNvSpPr>
          <p:nvPr>
            <p:ph type="body" idx="1"/>
          </p:nvPr>
        </p:nvSpPr>
        <p:spPr>
          <a:xfrm>
            <a:off x="638881" y="5647503"/>
            <a:ext cx="10909643" cy="552659"/>
          </a:xfrm>
        </p:spPr>
        <p:txBody>
          <a:bodyPr vert="horz" lIns="91440" tIns="45720" rIns="91440" bIns="45720" rtlCol="0" anchor="ctr">
            <a:normAutofit/>
          </a:bodyPr>
          <a:lstStyle/>
          <a:p>
            <a:pPr algn="ctr"/>
            <a:r>
              <a:rPr lang="en-US" b="1">
                <a:solidFill>
                  <a:schemeClr val="tx1"/>
                </a:solidFill>
              </a:rPr>
              <a:t>Construction</a:t>
            </a:r>
          </a:p>
        </p:txBody>
      </p:sp>
      <p:pic>
        <p:nvPicPr>
          <p:cNvPr id="20" name="Image 19">
            <a:extLst>
              <a:ext uri="{FF2B5EF4-FFF2-40B4-BE49-F238E27FC236}">
                <a16:creationId xmlns:a16="http://schemas.microsoft.com/office/drawing/2014/main" id="{E7E0702A-183E-40BA-8BCF-35F24CB12B60}"/>
              </a:ext>
            </a:extLst>
          </p:cNvPr>
          <p:cNvPicPr>
            <a:picLocks noChangeAspect="1"/>
          </p:cNvPicPr>
          <p:nvPr/>
        </p:nvPicPr>
        <p:blipFill rotWithShape="1">
          <a:blip r:embed="rId2"/>
          <a:srcRect t="12867" b="46493"/>
          <a:stretch/>
        </p:blipFill>
        <p:spPr>
          <a:xfrm>
            <a:off x="320040" y="915743"/>
            <a:ext cx="5614416" cy="2703937"/>
          </a:xfrm>
          <a:prstGeom prst="rect">
            <a:avLst/>
          </a:prstGeom>
        </p:spPr>
      </p:pic>
      <p:pic>
        <p:nvPicPr>
          <p:cNvPr id="5" name="Image 4" descr="Barres d’échafaudage en nuances de gris">
            <a:extLst>
              <a:ext uri="{FF2B5EF4-FFF2-40B4-BE49-F238E27FC236}">
                <a16:creationId xmlns:a16="http://schemas.microsoft.com/office/drawing/2014/main" id="{4632D177-C452-96BD-F09B-D0B54BA77DB6}"/>
              </a:ext>
            </a:extLst>
          </p:cNvPr>
          <p:cNvPicPr>
            <a:picLocks noChangeAspect="1"/>
          </p:cNvPicPr>
          <p:nvPr/>
        </p:nvPicPr>
        <p:blipFill>
          <a:blip r:embed="rId3">
            <a:extLst>
              <a:ext uri="{28A0092B-C50C-407E-A947-70E740481C1C}">
                <a14:useLocalDpi xmlns:a14="http://schemas.microsoft.com/office/drawing/2010/main" val="0"/>
              </a:ext>
            </a:extLst>
          </a:blip>
          <a:srcRect t="18879" b="18879"/>
          <a:stretch/>
        </p:blipFill>
        <p:spPr>
          <a:xfrm>
            <a:off x="6254496" y="1101134"/>
            <a:ext cx="5614416" cy="2333155"/>
          </a:xfrm>
          <a:prstGeom prst="rect">
            <a:avLst/>
          </a:prstGeom>
        </p:spPr>
      </p:pic>
      <p:sp>
        <p:nvSpPr>
          <p:cNvPr id="27" name="sketch line">
            <a:extLst>
              <a:ext uri="{FF2B5EF4-FFF2-40B4-BE49-F238E27FC236}">
                <a16:creationId xmlns:a16="http://schemas.microsoft.com/office/drawing/2014/main" id="{D6A9C53F-5F90-40A5-8C85-5412D39C8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50080" y="5594358"/>
            <a:ext cx="3291840" cy="18288"/>
          </a:xfrm>
          <a:custGeom>
            <a:avLst/>
            <a:gdLst>
              <a:gd name="connsiteX0" fmla="*/ 0 w 3291840"/>
              <a:gd name="connsiteY0" fmla="*/ 0 h 18288"/>
              <a:gd name="connsiteX1" fmla="*/ 658368 w 3291840"/>
              <a:gd name="connsiteY1" fmla="*/ 0 h 18288"/>
              <a:gd name="connsiteX2" fmla="*/ 1283818 w 3291840"/>
              <a:gd name="connsiteY2" fmla="*/ 0 h 18288"/>
              <a:gd name="connsiteX3" fmla="*/ 1909267 w 3291840"/>
              <a:gd name="connsiteY3" fmla="*/ 0 h 18288"/>
              <a:gd name="connsiteX4" fmla="*/ 2633472 w 3291840"/>
              <a:gd name="connsiteY4" fmla="*/ 0 h 18288"/>
              <a:gd name="connsiteX5" fmla="*/ 3291840 w 3291840"/>
              <a:gd name="connsiteY5" fmla="*/ 0 h 18288"/>
              <a:gd name="connsiteX6" fmla="*/ 3291840 w 3291840"/>
              <a:gd name="connsiteY6" fmla="*/ 18288 h 18288"/>
              <a:gd name="connsiteX7" fmla="*/ 2633472 w 3291840"/>
              <a:gd name="connsiteY7" fmla="*/ 18288 h 18288"/>
              <a:gd name="connsiteX8" fmla="*/ 2073859 w 3291840"/>
              <a:gd name="connsiteY8" fmla="*/ 18288 h 18288"/>
              <a:gd name="connsiteX9" fmla="*/ 1448410 w 3291840"/>
              <a:gd name="connsiteY9" fmla="*/ 18288 h 18288"/>
              <a:gd name="connsiteX10" fmla="*/ 822960 w 3291840"/>
              <a:gd name="connsiteY10" fmla="*/ 18288 h 18288"/>
              <a:gd name="connsiteX11" fmla="*/ 0 w 3291840"/>
              <a:gd name="connsiteY11" fmla="*/ 18288 h 18288"/>
              <a:gd name="connsiteX12" fmla="*/ 0 w 329184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91840" h="18288" fill="none" extrusionOk="0">
                <a:moveTo>
                  <a:pt x="0" y="0"/>
                </a:moveTo>
                <a:cubicBezTo>
                  <a:pt x="173077" y="-20031"/>
                  <a:pt x="443104" y="6424"/>
                  <a:pt x="658368" y="0"/>
                </a:cubicBezTo>
                <a:cubicBezTo>
                  <a:pt x="873632" y="-6424"/>
                  <a:pt x="1034028" y="11764"/>
                  <a:pt x="1283818" y="0"/>
                </a:cubicBezTo>
                <a:cubicBezTo>
                  <a:pt x="1533608" y="-11764"/>
                  <a:pt x="1691227" y="-30112"/>
                  <a:pt x="1909267" y="0"/>
                </a:cubicBezTo>
                <a:cubicBezTo>
                  <a:pt x="2127307" y="30112"/>
                  <a:pt x="2272465" y="-18735"/>
                  <a:pt x="2633472" y="0"/>
                </a:cubicBezTo>
                <a:cubicBezTo>
                  <a:pt x="2994479" y="18735"/>
                  <a:pt x="3023324" y="-32030"/>
                  <a:pt x="3291840" y="0"/>
                </a:cubicBezTo>
                <a:cubicBezTo>
                  <a:pt x="3291406" y="7551"/>
                  <a:pt x="3291373" y="9822"/>
                  <a:pt x="3291840" y="18288"/>
                </a:cubicBezTo>
                <a:cubicBezTo>
                  <a:pt x="3048445" y="38989"/>
                  <a:pt x="2846548" y="-14400"/>
                  <a:pt x="2633472" y="18288"/>
                </a:cubicBezTo>
                <a:cubicBezTo>
                  <a:pt x="2420396" y="50976"/>
                  <a:pt x="2304099" y="6336"/>
                  <a:pt x="2073859" y="18288"/>
                </a:cubicBezTo>
                <a:cubicBezTo>
                  <a:pt x="1843619" y="30240"/>
                  <a:pt x="1706926" y="10778"/>
                  <a:pt x="1448410" y="18288"/>
                </a:cubicBezTo>
                <a:cubicBezTo>
                  <a:pt x="1189894" y="25798"/>
                  <a:pt x="1002278" y="8992"/>
                  <a:pt x="822960" y="18288"/>
                </a:cubicBezTo>
                <a:cubicBezTo>
                  <a:pt x="643642" y="27585"/>
                  <a:pt x="307039" y="38051"/>
                  <a:pt x="0" y="18288"/>
                </a:cubicBezTo>
                <a:cubicBezTo>
                  <a:pt x="60" y="11696"/>
                  <a:pt x="66" y="3758"/>
                  <a:pt x="0" y="0"/>
                </a:cubicBezTo>
                <a:close/>
              </a:path>
              <a:path w="3291840" h="18288" stroke="0" extrusionOk="0">
                <a:moveTo>
                  <a:pt x="0" y="0"/>
                </a:moveTo>
                <a:cubicBezTo>
                  <a:pt x="195850" y="28018"/>
                  <a:pt x="434891" y="17390"/>
                  <a:pt x="592531" y="0"/>
                </a:cubicBezTo>
                <a:cubicBezTo>
                  <a:pt x="750171" y="-17390"/>
                  <a:pt x="1018709" y="32200"/>
                  <a:pt x="1316736" y="0"/>
                </a:cubicBezTo>
                <a:cubicBezTo>
                  <a:pt x="1614763" y="-32200"/>
                  <a:pt x="1696480" y="-11367"/>
                  <a:pt x="1876349" y="0"/>
                </a:cubicBezTo>
                <a:cubicBezTo>
                  <a:pt x="2056218" y="11367"/>
                  <a:pt x="2193364" y="13433"/>
                  <a:pt x="2435962" y="0"/>
                </a:cubicBezTo>
                <a:cubicBezTo>
                  <a:pt x="2678560" y="-13433"/>
                  <a:pt x="3010901" y="-42367"/>
                  <a:pt x="3291840" y="0"/>
                </a:cubicBezTo>
                <a:cubicBezTo>
                  <a:pt x="3291758" y="4406"/>
                  <a:pt x="3291751" y="9982"/>
                  <a:pt x="3291840" y="18288"/>
                </a:cubicBezTo>
                <a:cubicBezTo>
                  <a:pt x="3108993" y="14228"/>
                  <a:pt x="2952658" y="46900"/>
                  <a:pt x="2666390" y="18288"/>
                </a:cubicBezTo>
                <a:cubicBezTo>
                  <a:pt x="2380122" y="-10324"/>
                  <a:pt x="2263855" y="41055"/>
                  <a:pt x="2040941" y="18288"/>
                </a:cubicBezTo>
                <a:cubicBezTo>
                  <a:pt x="1818027" y="-4479"/>
                  <a:pt x="1675097" y="6509"/>
                  <a:pt x="1415491" y="18288"/>
                </a:cubicBezTo>
                <a:cubicBezTo>
                  <a:pt x="1155885" y="30068"/>
                  <a:pt x="852976" y="36210"/>
                  <a:pt x="691286" y="18288"/>
                </a:cubicBezTo>
                <a:cubicBezTo>
                  <a:pt x="529596" y="366"/>
                  <a:pt x="187183" y="13912"/>
                  <a:pt x="0" y="18288"/>
                </a:cubicBezTo>
                <a:cubicBezTo>
                  <a:pt x="189" y="14288"/>
                  <a:pt x="-703" y="3747"/>
                  <a:pt x="0" y="0"/>
                </a:cubicBezTo>
                <a:close/>
              </a:path>
            </a:pathLst>
          </a:custGeom>
          <a:solidFill>
            <a:schemeClr val="accent2">
              <a:lumMod val="50000"/>
            </a:schemeClr>
          </a:solidFill>
          <a:ln w="41275"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960112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89DEFD06-80D3-4838-A19D-67029CA4FC9B}"/>
              </a:ext>
            </a:extLst>
          </p:cNvPr>
          <p:cNvSpPr>
            <a:spLocks noGrp="1"/>
          </p:cNvSpPr>
          <p:nvPr>
            <p:ph type="title"/>
          </p:nvPr>
        </p:nvSpPr>
        <p:spPr>
          <a:xfrm>
            <a:off x="643278" y="190321"/>
            <a:ext cx="3429000" cy="1719072"/>
          </a:xfrm>
        </p:spPr>
        <p:txBody>
          <a:bodyPr vert="horz" lIns="91440" tIns="45720" rIns="91440" bIns="45720" rtlCol="0" anchor="b">
            <a:normAutofit/>
          </a:bodyPr>
          <a:lstStyle/>
          <a:p>
            <a:r>
              <a:rPr lang="en-US" sz="5400" kern="1200" dirty="0">
                <a:solidFill>
                  <a:schemeClr val="tx1"/>
                </a:solidFill>
                <a:latin typeface="+mj-lt"/>
                <a:ea typeface="+mj-ea"/>
                <a:cs typeface="+mj-cs"/>
              </a:rPr>
              <a:t>Aperçu des </a:t>
            </a:r>
            <a:r>
              <a:rPr lang="fr-BE" sz="5400" kern="1200" dirty="0">
                <a:solidFill>
                  <a:schemeClr val="tx1"/>
                </a:solidFill>
                <a:latin typeface="+mj-lt"/>
                <a:ea typeface="+mj-ea"/>
                <a:cs typeface="+mj-cs"/>
              </a:rPr>
              <a:t>opérateurs</a:t>
            </a:r>
          </a:p>
        </p:txBody>
      </p:sp>
      <p:sp>
        <p:nvSpPr>
          <p:cNvPr id="20"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re 3">
            <a:extLst>
              <a:ext uri="{FF2B5EF4-FFF2-40B4-BE49-F238E27FC236}">
                <a16:creationId xmlns:a16="http://schemas.microsoft.com/office/drawing/2014/main" id="{87733EEF-8DE4-4578-9770-D518C56DED35}"/>
              </a:ext>
            </a:extLst>
          </p:cNvPr>
          <p:cNvSpPr txBox="1">
            <a:spLocks/>
          </p:cNvSpPr>
          <p:nvPr/>
        </p:nvSpPr>
        <p:spPr>
          <a:xfrm>
            <a:off x="533391" y="1845192"/>
            <a:ext cx="3429000" cy="621792"/>
          </a:xfrm>
          <a:prstGeom prst="rect">
            <a:avLst/>
          </a:prstGeom>
        </p:spPr>
        <p:txBody>
          <a:bodyPr vert="horz" lIns="91440" tIns="45720" rIns="91440" bIns="45720" rtlCol="0" anchor="t">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Aft>
                <a:spcPts val="600"/>
              </a:spcAft>
            </a:pPr>
            <a:r>
              <a:rPr lang="en-US" sz="3200" b="1">
                <a:solidFill>
                  <a:schemeClr val="accent5">
                    <a:lumMod val="50000"/>
                  </a:schemeClr>
                </a:solidFill>
                <a:latin typeface="+mn-lt"/>
                <a:ea typeface="+mn-ea"/>
                <a:cs typeface="+mn-cs"/>
              </a:rPr>
              <a:t>Construction</a:t>
            </a:r>
          </a:p>
        </p:txBody>
      </p:sp>
      <p:grpSp>
        <p:nvGrpSpPr>
          <p:cNvPr id="3" name="Groupe 2">
            <a:extLst>
              <a:ext uri="{FF2B5EF4-FFF2-40B4-BE49-F238E27FC236}">
                <a16:creationId xmlns:a16="http://schemas.microsoft.com/office/drawing/2014/main" id="{51ED04F0-8943-4370-AAC2-1EE2E18D4312}"/>
              </a:ext>
            </a:extLst>
          </p:cNvPr>
          <p:cNvGrpSpPr/>
          <p:nvPr/>
        </p:nvGrpSpPr>
        <p:grpSpPr>
          <a:xfrm>
            <a:off x="4777751" y="14070"/>
            <a:ext cx="6903720" cy="5415554"/>
            <a:chOff x="0" y="2047784"/>
            <a:chExt cx="5865377" cy="4601036"/>
          </a:xfrm>
        </p:grpSpPr>
        <p:pic>
          <p:nvPicPr>
            <p:cNvPr id="4" name="Espace réservé pour une image  7">
              <a:extLst>
                <a:ext uri="{FF2B5EF4-FFF2-40B4-BE49-F238E27FC236}">
                  <a16:creationId xmlns:a16="http://schemas.microsoft.com/office/drawing/2014/main" id="{C9C91BDD-8A25-445B-8EEF-121D2EDBC6CB}"/>
                </a:ext>
              </a:extLst>
            </p:cNvPr>
            <p:cNvPicPr>
              <a:picLocks noChangeAspect="1"/>
            </p:cNvPicPr>
            <p:nvPr/>
          </p:nvPicPr>
          <p:blipFill rotWithShape="1">
            <a:blip r:embed="rId3">
              <a:alphaModFix amt="70000"/>
              <a:extLst>
                <a:ext uri="{BEBA8EAE-BF5A-486C-A8C5-ECC9F3942E4B}">
                  <a14:imgProps xmlns:a14="http://schemas.microsoft.com/office/drawing/2010/main">
                    <a14:imgLayer r:embed="rId4">
                      <a14:imgEffect>
                        <a14:backgroundRemoval t="5566" b="93537" l="3055" r="97267">
                          <a14:foregroundMark x1="5466" y1="59425" x2="5466" y2="59425"/>
                          <a14:foregroundMark x1="9646" y1="93716" x2="9646" y2="93716"/>
                          <a14:foregroundMark x1="4341" y1="79174" x2="4341" y2="79174"/>
                          <a14:foregroundMark x1="3376" y1="57092" x2="3376" y2="57092"/>
                          <a14:foregroundMark x1="3215" y1="77199" x2="3215" y2="77199"/>
                          <a14:foregroundMark x1="93569" y1="60323" x2="93569" y2="60323"/>
                          <a14:foregroundMark x1="97267" y1="31418" x2="97267" y2="31418"/>
                          <a14:foregroundMark x1="75723" y1="8977" x2="75723" y2="8977"/>
                          <a14:foregroundMark x1="63666" y1="8079" x2="63666" y2="8079"/>
                          <a14:foregroundMark x1="76527" y1="7181" x2="76527" y2="7181"/>
                          <a14:foregroundMark x1="64469" y1="5566" x2="64469" y2="5566"/>
                        </a14:backgroundRemoval>
                      </a14:imgEffect>
                    </a14:imgLayer>
                  </a14:imgProps>
                </a:ext>
                <a:ext uri="{28A0092B-C50C-407E-A947-70E740481C1C}">
                  <a14:useLocalDpi xmlns:a14="http://schemas.microsoft.com/office/drawing/2010/main" val="0"/>
                </a:ext>
              </a:extLst>
            </a:blip>
            <a:stretch/>
          </p:blipFill>
          <p:spPr>
            <a:xfrm>
              <a:off x="0" y="2047784"/>
              <a:ext cx="5865377" cy="4601036"/>
            </a:xfrm>
            <a:prstGeom prst="rect">
              <a:avLst/>
            </a:prstGeom>
          </p:spPr>
        </p:pic>
        <p:sp>
          <p:nvSpPr>
            <p:cNvPr id="5" name="ZoneTexte 4">
              <a:extLst>
                <a:ext uri="{FF2B5EF4-FFF2-40B4-BE49-F238E27FC236}">
                  <a16:creationId xmlns:a16="http://schemas.microsoft.com/office/drawing/2014/main" id="{F91AF216-BA9C-4140-922B-E0699D6472EC}"/>
                </a:ext>
              </a:extLst>
            </p:cNvPr>
            <p:cNvSpPr txBox="1"/>
            <p:nvPr/>
          </p:nvSpPr>
          <p:spPr>
            <a:xfrm>
              <a:off x="2651029" y="4244323"/>
              <a:ext cx="1434688" cy="584775"/>
            </a:xfrm>
            <a:prstGeom prst="rect">
              <a:avLst/>
            </a:prstGeom>
            <a:noFill/>
          </p:spPr>
          <p:txBody>
            <a:bodyPr wrap="none" rtlCol="0">
              <a:normAutofit/>
            </a:bodyPr>
            <a:lstStyle/>
            <a:p>
              <a:pPr algn="ctr">
                <a:lnSpc>
                  <a:spcPct val="90000"/>
                </a:lnSpc>
                <a:spcAft>
                  <a:spcPts val="600"/>
                </a:spcAft>
              </a:pPr>
              <a:r>
                <a:rPr lang="fr-BE" sz="1600" b="1">
                  <a:solidFill>
                    <a:schemeClr val="accent1"/>
                  </a:solidFill>
                </a:rPr>
                <a:t>Enseignement </a:t>
              </a:r>
            </a:p>
            <a:p>
              <a:pPr algn="ctr">
                <a:lnSpc>
                  <a:spcPct val="90000"/>
                </a:lnSpc>
                <a:spcAft>
                  <a:spcPts val="600"/>
                </a:spcAft>
              </a:pPr>
              <a:r>
                <a:rPr lang="fr-BE" sz="1600" b="1">
                  <a:solidFill>
                    <a:schemeClr val="accent1"/>
                  </a:solidFill>
                </a:rPr>
                <a:t>qualifiant</a:t>
              </a:r>
            </a:p>
          </p:txBody>
        </p:sp>
        <p:sp>
          <p:nvSpPr>
            <p:cNvPr id="6" name="ZoneTexte 5">
              <a:extLst>
                <a:ext uri="{FF2B5EF4-FFF2-40B4-BE49-F238E27FC236}">
                  <a16:creationId xmlns:a16="http://schemas.microsoft.com/office/drawing/2014/main" id="{DA907577-E829-4492-BE60-06063E9F4CA2}"/>
                </a:ext>
              </a:extLst>
            </p:cNvPr>
            <p:cNvSpPr txBox="1"/>
            <p:nvPr/>
          </p:nvSpPr>
          <p:spPr>
            <a:xfrm>
              <a:off x="2967893" y="4973141"/>
              <a:ext cx="1588383" cy="584775"/>
            </a:xfrm>
            <a:prstGeom prst="rect">
              <a:avLst/>
            </a:prstGeom>
            <a:noFill/>
          </p:spPr>
          <p:txBody>
            <a:bodyPr wrap="square" rtlCol="0">
              <a:normAutofit/>
            </a:bodyPr>
            <a:lstStyle/>
            <a:p>
              <a:pPr algn="ctr">
                <a:lnSpc>
                  <a:spcPct val="90000"/>
                </a:lnSpc>
                <a:spcAft>
                  <a:spcPts val="600"/>
                </a:spcAft>
              </a:pPr>
              <a:r>
                <a:rPr lang="fr-BE" sz="2000" b="1">
                  <a:solidFill>
                    <a:schemeClr val="accent1"/>
                  </a:solidFill>
                </a:rPr>
                <a:t>Enseignement spécialisé</a:t>
              </a:r>
            </a:p>
          </p:txBody>
        </p:sp>
        <p:sp>
          <p:nvSpPr>
            <p:cNvPr id="7" name="ZoneTexte 6">
              <a:extLst>
                <a:ext uri="{FF2B5EF4-FFF2-40B4-BE49-F238E27FC236}">
                  <a16:creationId xmlns:a16="http://schemas.microsoft.com/office/drawing/2014/main" id="{1640A9FD-4F6E-4B31-89CF-DBEA01E63C2C}"/>
                </a:ext>
              </a:extLst>
            </p:cNvPr>
            <p:cNvSpPr txBox="1"/>
            <p:nvPr/>
          </p:nvSpPr>
          <p:spPr>
            <a:xfrm>
              <a:off x="1265756" y="4067166"/>
              <a:ext cx="835100" cy="338554"/>
            </a:xfrm>
            <a:prstGeom prst="rect">
              <a:avLst/>
            </a:prstGeom>
            <a:noFill/>
          </p:spPr>
          <p:txBody>
            <a:bodyPr wrap="none" rtlCol="0">
              <a:normAutofit/>
            </a:bodyPr>
            <a:lstStyle/>
            <a:p>
              <a:pPr>
                <a:lnSpc>
                  <a:spcPct val="90000"/>
                </a:lnSpc>
                <a:spcAft>
                  <a:spcPts val="600"/>
                </a:spcAft>
              </a:pPr>
              <a:r>
                <a:rPr lang="fr-BE" sz="2000" b="1">
                  <a:solidFill>
                    <a:schemeClr val="accent1"/>
                  </a:solidFill>
                </a:rPr>
                <a:t>IFAPME</a:t>
              </a:r>
            </a:p>
          </p:txBody>
        </p:sp>
        <p:sp>
          <p:nvSpPr>
            <p:cNvPr id="8" name="ZoneTexte 7">
              <a:extLst>
                <a:ext uri="{FF2B5EF4-FFF2-40B4-BE49-F238E27FC236}">
                  <a16:creationId xmlns:a16="http://schemas.microsoft.com/office/drawing/2014/main" id="{8CD0BE92-5EE1-49F5-9F31-5DC162A42664}"/>
                </a:ext>
              </a:extLst>
            </p:cNvPr>
            <p:cNvSpPr txBox="1"/>
            <p:nvPr/>
          </p:nvSpPr>
          <p:spPr>
            <a:xfrm>
              <a:off x="3183355" y="2954839"/>
              <a:ext cx="811569" cy="338554"/>
            </a:xfrm>
            <a:prstGeom prst="rect">
              <a:avLst/>
            </a:prstGeom>
            <a:noFill/>
          </p:spPr>
          <p:txBody>
            <a:bodyPr wrap="none" rtlCol="0">
              <a:normAutofit/>
            </a:bodyPr>
            <a:lstStyle/>
            <a:p>
              <a:pPr>
                <a:lnSpc>
                  <a:spcPct val="90000"/>
                </a:lnSpc>
                <a:spcAft>
                  <a:spcPts val="600"/>
                </a:spcAft>
              </a:pPr>
              <a:r>
                <a:rPr lang="fr-BE" sz="2000" b="1">
                  <a:solidFill>
                    <a:schemeClr val="accent1"/>
                  </a:solidFill>
                </a:rPr>
                <a:t>FOREM</a:t>
              </a:r>
            </a:p>
          </p:txBody>
        </p:sp>
        <p:sp>
          <p:nvSpPr>
            <p:cNvPr id="9" name="ZoneTexte 8">
              <a:extLst>
                <a:ext uri="{FF2B5EF4-FFF2-40B4-BE49-F238E27FC236}">
                  <a16:creationId xmlns:a16="http://schemas.microsoft.com/office/drawing/2014/main" id="{426EF82E-B3E8-4178-AD46-DAB9B098E366}"/>
                </a:ext>
              </a:extLst>
            </p:cNvPr>
            <p:cNvSpPr txBox="1"/>
            <p:nvPr/>
          </p:nvSpPr>
          <p:spPr>
            <a:xfrm>
              <a:off x="2282155" y="3479636"/>
              <a:ext cx="1094274" cy="584775"/>
            </a:xfrm>
            <a:prstGeom prst="rect">
              <a:avLst/>
            </a:prstGeom>
            <a:noFill/>
          </p:spPr>
          <p:txBody>
            <a:bodyPr wrap="none" rtlCol="0">
              <a:normAutofit/>
            </a:bodyPr>
            <a:lstStyle/>
            <a:p>
              <a:pPr algn="ctr">
                <a:lnSpc>
                  <a:spcPct val="90000"/>
                </a:lnSpc>
                <a:spcAft>
                  <a:spcPts val="600"/>
                </a:spcAft>
              </a:pPr>
              <a:r>
                <a:rPr lang="fr-BE" sz="1600" b="1">
                  <a:solidFill>
                    <a:schemeClr val="accent1"/>
                  </a:solidFill>
                </a:rPr>
                <a:t>Promotion</a:t>
              </a:r>
            </a:p>
            <a:p>
              <a:pPr algn="ctr">
                <a:lnSpc>
                  <a:spcPct val="90000"/>
                </a:lnSpc>
                <a:spcAft>
                  <a:spcPts val="600"/>
                </a:spcAft>
              </a:pPr>
              <a:r>
                <a:rPr lang="fr-BE" sz="1600" b="1">
                  <a:solidFill>
                    <a:schemeClr val="accent1"/>
                  </a:solidFill>
                </a:rPr>
                <a:t> sociale</a:t>
              </a:r>
            </a:p>
          </p:txBody>
        </p:sp>
        <p:sp>
          <p:nvSpPr>
            <p:cNvPr id="10" name="ZoneTexte 9">
              <a:extLst>
                <a:ext uri="{FF2B5EF4-FFF2-40B4-BE49-F238E27FC236}">
                  <a16:creationId xmlns:a16="http://schemas.microsoft.com/office/drawing/2014/main" id="{5427F38E-6124-468D-8BE2-A13BF650FE1A}"/>
                </a:ext>
              </a:extLst>
            </p:cNvPr>
            <p:cNvSpPr txBox="1"/>
            <p:nvPr/>
          </p:nvSpPr>
          <p:spPr>
            <a:xfrm>
              <a:off x="1178573" y="4718377"/>
              <a:ext cx="1434560" cy="584775"/>
            </a:xfrm>
            <a:prstGeom prst="rect">
              <a:avLst/>
            </a:prstGeom>
            <a:noFill/>
          </p:spPr>
          <p:txBody>
            <a:bodyPr wrap="none" rtlCol="0">
              <a:normAutofit/>
            </a:bodyPr>
            <a:lstStyle/>
            <a:p>
              <a:pPr>
                <a:lnSpc>
                  <a:spcPct val="90000"/>
                </a:lnSpc>
                <a:spcAft>
                  <a:spcPts val="600"/>
                </a:spcAft>
              </a:pPr>
              <a:r>
                <a:rPr lang="fr-BE" sz="1600" b="1">
                  <a:solidFill>
                    <a:schemeClr val="accent1"/>
                  </a:solidFill>
                </a:rPr>
                <a:t>Validation des </a:t>
              </a:r>
            </a:p>
            <a:p>
              <a:pPr>
                <a:lnSpc>
                  <a:spcPct val="90000"/>
                </a:lnSpc>
                <a:spcAft>
                  <a:spcPts val="600"/>
                </a:spcAft>
              </a:pPr>
              <a:r>
                <a:rPr lang="fr-BE" sz="1600" b="1">
                  <a:solidFill>
                    <a:schemeClr val="accent1"/>
                  </a:solidFill>
                </a:rPr>
                <a:t>compétences</a:t>
              </a:r>
            </a:p>
          </p:txBody>
        </p:sp>
        <p:sp>
          <p:nvSpPr>
            <p:cNvPr id="11" name="ZoneTexte 10">
              <a:extLst>
                <a:ext uri="{FF2B5EF4-FFF2-40B4-BE49-F238E27FC236}">
                  <a16:creationId xmlns:a16="http://schemas.microsoft.com/office/drawing/2014/main" id="{07637CC1-29D7-42A7-A7B1-C0DDC3D50C6A}"/>
                </a:ext>
              </a:extLst>
            </p:cNvPr>
            <p:cNvSpPr txBox="1"/>
            <p:nvPr/>
          </p:nvSpPr>
          <p:spPr>
            <a:xfrm>
              <a:off x="4406187" y="5056537"/>
              <a:ext cx="585417" cy="338554"/>
            </a:xfrm>
            <a:prstGeom prst="rect">
              <a:avLst/>
            </a:prstGeom>
            <a:noFill/>
          </p:spPr>
          <p:txBody>
            <a:bodyPr wrap="none" rtlCol="0">
              <a:normAutofit/>
            </a:bodyPr>
            <a:lstStyle/>
            <a:p>
              <a:pPr>
                <a:lnSpc>
                  <a:spcPct val="90000"/>
                </a:lnSpc>
                <a:spcAft>
                  <a:spcPts val="600"/>
                </a:spcAft>
              </a:pPr>
              <a:r>
                <a:rPr lang="fr-BE" sz="2000" b="1">
                  <a:solidFill>
                    <a:schemeClr val="accent1"/>
                  </a:solidFill>
                </a:rPr>
                <a:t>OISP</a:t>
              </a:r>
            </a:p>
          </p:txBody>
        </p:sp>
        <p:sp>
          <p:nvSpPr>
            <p:cNvPr id="12" name="ZoneTexte 11">
              <a:extLst>
                <a:ext uri="{FF2B5EF4-FFF2-40B4-BE49-F238E27FC236}">
                  <a16:creationId xmlns:a16="http://schemas.microsoft.com/office/drawing/2014/main" id="{DABD7AF2-E4C7-47DB-87B8-BFDF8804A786}"/>
                </a:ext>
              </a:extLst>
            </p:cNvPr>
            <p:cNvSpPr txBox="1"/>
            <p:nvPr/>
          </p:nvSpPr>
          <p:spPr>
            <a:xfrm>
              <a:off x="4267933" y="3717679"/>
              <a:ext cx="551048" cy="338554"/>
            </a:xfrm>
            <a:prstGeom prst="rect">
              <a:avLst/>
            </a:prstGeom>
            <a:noFill/>
          </p:spPr>
          <p:txBody>
            <a:bodyPr wrap="none" rtlCol="0">
              <a:normAutofit/>
            </a:bodyPr>
            <a:lstStyle/>
            <a:p>
              <a:pPr>
                <a:lnSpc>
                  <a:spcPct val="90000"/>
                </a:lnSpc>
                <a:spcAft>
                  <a:spcPts val="600"/>
                </a:spcAft>
              </a:pPr>
              <a:r>
                <a:rPr lang="fr-BE" sz="2000" b="1">
                  <a:solidFill>
                    <a:schemeClr val="accent1"/>
                  </a:solidFill>
                </a:rPr>
                <a:t>CTA </a:t>
              </a:r>
            </a:p>
          </p:txBody>
        </p:sp>
      </p:grpSp>
      <p:pic>
        <p:nvPicPr>
          <p:cNvPr id="17" name="Image 16">
            <a:extLst>
              <a:ext uri="{FF2B5EF4-FFF2-40B4-BE49-F238E27FC236}">
                <a16:creationId xmlns:a16="http://schemas.microsoft.com/office/drawing/2014/main" id="{35F4471F-0150-4AB6-A535-30D02B7447C2}"/>
              </a:ext>
            </a:extLst>
          </p:cNvPr>
          <p:cNvPicPr>
            <a:picLocks noChangeAspect="1"/>
          </p:cNvPicPr>
          <p:nvPr/>
        </p:nvPicPr>
        <p:blipFill>
          <a:blip r:embed="rId5"/>
          <a:stretch>
            <a:fillRect/>
          </a:stretch>
        </p:blipFill>
        <p:spPr>
          <a:xfrm>
            <a:off x="813742" y="2913233"/>
            <a:ext cx="2914165" cy="3390125"/>
          </a:xfrm>
          <a:prstGeom prst="rect">
            <a:avLst/>
          </a:prstGeom>
        </p:spPr>
      </p:pic>
      <p:graphicFrame>
        <p:nvGraphicFramePr>
          <p:cNvPr id="14" name="Tableau 13">
            <a:extLst>
              <a:ext uri="{FF2B5EF4-FFF2-40B4-BE49-F238E27FC236}">
                <a16:creationId xmlns:a16="http://schemas.microsoft.com/office/drawing/2014/main" id="{A0525783-4411-4178-8ED4-D16F2CDAB26D}"/>
              </a:ext>
            </a:extLst>
          </p:cNvPr>
          <p:cNvGraphicFramePr>
            <a:graphicFrameLocks noGrp="1"/>
          </p:cNvGraphicFramePr>
          <p:nvPr>
            <p:extLst>
              <p:ext uri="{D42A27DB-BD31-4B8C-83A1-F6EECF244321}">
                <p14:modId xmlns:p14="http://schemas.microsoft.com/office/powerpoint/2010/main" val="3729117509"/>
              </p:ext>
            </p:extLst>
          </p:nvPr>
        </p:nvGraphicFramePr>
        <p:xfrm>
          <a:off x="7853485" y="5139976"/>
          <a:ext cx="3578747" cy="1482534"/>
        </p:xfrm>
        <a:graphic>
          <a:graphicData uri="http://schemas.openxmlformats.org/drawingml/2006/table">
            <a:tbl>
              <a:tblPr>
                <a:tableStyleId>{5C22544A-7EE6-4342-B048-85BDC9FD1C3A}</a:tableStyleId>
              </a:tblPr>
              <a:tblGrid>
                <a:gridCol w="180754">
                  <a:extLst>
                    <a:ext uri="{9D8B030D-6E8A-4147-A177-3AD203B41FA5}">
                      <a16:colId xmlns:a16="http://schemas.microsoft.com/office/drawing/2014/main" val="1349089487"/>
                    </a:ext>
                  </a:extLst>
                </a:gridCol>
                <a:gridCol w="1275907">
                  <a:extLst>
                    <a:ext uri="{9D8B030D-6E8A-4147-A177-3AD203B41FA5}">
                      <a16:colId xmlns:a16="http://schemas.microsoft.com/office/drawing/2014/main" val="858679692"/>
                    </a:ext>
                  </a:extLst>
                </a:gridCol>
                <a:gridCol w="2122086">
                  <a:extLst>
                    <a:ext uri="{9D8B030D-6E8A-4147-A177-3AD203B41FA5}">
                      <a16:colId xmlns:a16="http://schemas.microsoft.com/office/drawing/2014/main" val="3102730117"/>
                    </a:ext>
                  </a:extLst>
                </a:gridCol>
              </a:tblGrid>
              <a:tr h="288734">
                <a:tc>
                  <a:txBody>
                    <a:bodyPr/>
                    <a:lstStyle/>
                    <a:p>
                      <a:pPr algn="l" fontAlgn="b"/>
                      <a:endParaRPr lang="fr-BE" sz="900" b="0" i="0" u="none" strike="noStrike" dirty="0">
                        <a:solidFill>
                          <a:srgbClr val="000000"/>
                        </a:solidFill>
                        <a:effectLst/>
                        <a:latin typeface="Calibri" panose="020F0502020204030204" pitchFamily="34" charset="0"/>
                      </a:endParaRPr>
                    </a:p>
                  </a:txBody>
                  <a:tcPr marL="6350" marR="6350" marT="6350" marB="0" anchor="b">
                    <a:noFill/>
                  </a:tcPr>
                </a:tc>
                <a:tc>
                  <a:txBody>
                    <a:bodyPr/>
                    <a:lstStyle/>
                    <a:p>
                      <a:pPr algn="l" fontAlgn="b"/>
                      <a:r>
                        <a:rPr lang="fr-BE" sz="900" b="0" i="0" u="none" strike="noStrike" dirty="0">
                          <a:solidFill>
                            <a:srgbClr val="000000"/>
                          </a:solidFill>
                          <a:effectLst/>
                          <a:latin typeface="Calibri" panose="020F0502020204030204" pitchFamily="34" charset="0"/>
                        </a:rPr>
                        <a:t>Opérateurs</a:t>
                      </a:r>
                    </a:p>
                  </a:txBody>
                  <a:tcPr marL="6350" marR="6350" marT="6350" marB="0" anchor="b">
                    <a:solidFill>
                      <a:schemeClr val="accent1">
                        <a:lumMod val="60000"/>
                        <a:lumOff val="40000"/>
                      </a:schemeClr>
                    </a:solidFill>
                  </a:tcPr>
                </a:tc>
                <a:tc>
                  <a:txBody>
                    <a:bodyPr/>
                    <a:lstStyle/>
                    <a:p>
                      <a:pPr algn="l" fontAlgn="b"/>
                      <a:r>
                        <a:rPr lang="fr-BE" sz="900" b="0" i="0" u="none" strike="noStrike">
                          <a:solidFill>
                            <a:srgbClr val="000000"/>
                          </a:solidFill>
                          <a:effectLst/>
                          <a:latin typeface="Calibri" panose="020F0502020204030204" pitchFamily="34" charset="0"/>
                        </a:rPr>
                        <a:t>Unités de comptage 2023</a:t>
                      </a:r>
                    </a:p>
                  </a:txBody>
                  <a:tcPr marL="6350" marR="6350" marT="6350" marB="0" anchor="b">
                    <a:solidFill>
                      <a:schemeClr val="accent1">
                        <a:lumMod val="60000"/>
                        <a:lumOff val="40000"/>
                      </a:schemeClr>
                    </a:solidFill>
                  </a:tcPr>
                </a:tc>
                <a:extLst>
                  <a:ext uri="{0D108BD9-81ED-4DB2-BD59-A6C34878D82A}">
                    <a16:rowId xmlns:a16="http://schemas.microsoft.com/office/drawing/2014/main" val="3256139696"/>
                  </a:ext>
                </a:extLst>
              </a:tr>
              <a:tr h="123580">
                <a:tc>
                  <a:txBody>
                    <a:bodyPr/>
                    <a:lstStyle/>
                    <a:p>
                      <a:pPr algn="l" fontAlgn="b"/>
                      <a:endParaRPr lang="fr-BE" sz="900" b="0" i="0" u="none" strike="noStrike" dirty="0">
                        <a:solidFill>
                          <a:srgbClr val="000000"/>
                        </a:solidFill>
                        <a:effectLst/>
                        <a:latin typeface="Calibri" panose="020F0502020204030204" pitchFamily="34" charset="0"/>
                      </a:endParaRPr>
                    </a:p>
                  </a:txBody>
                  <a:tcPr marL="6350" marR="6350" marT="6350" marB="0" anchor="b">
                    <a:solidFill>
                      <a:schemeClr val="accent4">
                        <a:lumMod val="40000"/>
                        <a:lumOff val="60000"/>
                      </a:schemeClr>
                    </a:solidFill>
                  </a:tcPr>
                </a:tc>
                <a:tc>
                  <a:txBody>
                    <a:bodyPr/>
                    <a:lstStyle/>
                    <a:p>
                      <a:pPr algn="l" fontAlgn="b"/>
                      <a:r>
                        <a:rPr lang="fr-BE" sz="900" u="none" strike="noStrike" dirty="0">
                          <a:effectLst/>
                        </a:rPr>
                        <a:t>Enseignement PE</a:t>
                      </a:r>
                      <a:endParaRPr lang="fr-BE" sz="900" b="0" i="0" u="none" strike="noStrike" dirty="0">
                        <a:solidFill>
                          <a:srgbClr val="000000"/>
                        </a:solidFill>
                        <a:effectLst/>
                        <a:latin typeface="Calibri" panose="020F0502020204030204" pitchFamily="34" charset="0"/>
                      </a:endParaRPr>
                    </a:p>
                  </a:txBody>
                  <a:tcPr marL="6350" marR="6350" marT="6350" marB="0" anchor="b"/>
                </a:tc>
                <a:tc>
                  <a:txBody>
                    <a:bodyPr/>
                    <a:lstStyle/>
                    <a:p>
                      <a:pPr algn="l" fontAlgn="b"/>
                      <a:r>
                        <a:rPr lang="fr-BE" sz="900" u="none" strike="noStrike">
                          <a:effectLst/>
                        </a:rPr>
                        <a:t>Inscrits au 15 janvier 2022 (3ème degré)</a:t>
                      </a:r>
                      <a:endParaRPr lang="fr-BE" sz="9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3587213141"/>
                  </a:ext>
                </a:extLst>
              </a:tr>
              <a:tr h="123580">
                <a:tc>
                  <a:txBody>
                    <a:bodyPr/>
                    <a:lstStyle/>
                    <a:p>
                      <a:pPr algn="l" fontAlgn="b"/>
                      <a:endParaRPr lang="fr-BE" sz="900" b="0" i="0" u="none" strike="noStrike" dirty="0">
                        <a:solidFill>
                          <a:srgbClr val="000000"/>
                        </a:solidFill>
                        <a:effectLst/>
                        <a:latin typeface="Calibri" panose="020F0502020204030204" pitchFamily="34" charset="0"/>
                      </a:endParaRPr>
                    </a:p>
                  </a:txBody>
                  <a:tcPr marL="6350" marR="6350" marT="6350" marB="0" anchor="b">
                    <a:solidFill>
                      <a:schemeClr val="accent4">
                        <a:lumMod val="60000"/>
                        <a:lumOff val="40000"/>
                      </a:schemeClr>
                    </a:solidFill>
                  </a:tcPr>
                </a:tc>
                <a:tc>
                  <a:txBody>
                    <a:bodyPr/>
                    <a:lstStyle/>
                    <a:p>
                      <a:pPr algn="l" fontAlgn="b"/>
                      <a:r>
                        <a:rPr lang="fr-BE" sz="900" u="none" strike="noStrike" dirty="0">
                          <a:effectLst/>
                        </a:rPr>
                        <a:t>Enseignement Alt.</a:t>
                      </a:r>
                      <a:endParaRPr lang="fr-BE" sz="900" b="0" i="0" u="none" strike="noStrike" dirty="0">
                        <a:solidFill>
                          <a:srgbClr val="000000"/>
                        </a:solidFill>
                        <a:effectLst/>
                        <a:latin typeface="Calibri" panose="020F0502020204030204" pitchFamily="34" charset="0"/>
                      </a:endParaRPr>
                    </a:p>
                  </a:txBody>
                  <a:tcPr marL="6350" marR="6350" marT="6350" marB="0" anchor="b"/>
                </a:tc>
                <a:tc>
                  <a:txBody>
                    <a:bodyPr/>
                    <a:lstStyle/>
                    <a:p>
                      <a:pPr algn="l" fontAlgn="b"/>
                      <a:r>
                        <a:rPr lang="fr-BE" sz="900" u="none" strike="noStrike" dirty="0">
                          <a:effectLst/>
                        </a:rPr>
                        <a:t>Inscrits au 15 janvier 2022 (3ème degré)</a:t>
                      </a:r>
                      <a:endParaRPr lang="fr-BE" sz="900" b="0" i="0" u="none" strike="noStrike" dirty="0">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1105315614"/>
                  </a:ext>
                </a:extLst>
              </a:tr>
              <a:tr h="83406">
                <a:tc>
                  <a:txBody>
                    <a:bodyPr/>
                    <a:lstStyle/>
                    <a:p>
                      <a:pPr algn="l" fontAlgn="b"/>
                      <a:endParaRPr kumimoji="0" lang="fr-BE" sz="1200" b="0" i="0" u="none" strike="noStrike" kern="0" cap="none" spc="0" normalizeH="0" baseline="0" dirty="0">
                        <a:ln>
                          <a:noFill/>
                        </a:ln>
                        <a:solidFill>
                          <a:prstClr val="white"/>
                        </a:solidFill>
                        <a:effectLst/>
                        <a:uLnTx/>
                        <a:uFillTx/>
                        <a:latin typeface="Calibri" panose="020F0502020204030204"/>
                        <a:cs typeface="Times New Roman" panose="02020603050405020304" pitchFamily="18" charset="0"/>
                      </a:endParaRPr>
                    </a:p>
                  </a:txBody>
                  <a:tcPr marL="6350" marR="6350" marT="6350" marB="0" anchor="b">
                    <a:solidFill>
                      <a:srgbClr val="CC0066"/>
                    </a:solidFill>
                  </a:tcPr>
                </a:tc>
                <a:tc>
                  <a:txBody>
                    <a:bodyPr/>
                    <a:lstStyle/>
                    <a:p>
                      <a:pPr algn="l" fontAlgn="b"/>
                      <a:r>
                        <a:rPr lang="fr-BE" sz="900" u="none" strike="noStrike" dirty="0">
                          <a:effectLst/>
                        </a:rPr>
                        <a:t>Enseignement spécialisé</a:t>
                      </a:r>
                      <a:endParaRPr lang="fr-BE" sz="900" b="0" i="0" u="none" strike="noStrike" dirty="0">
                        <a:solidFill>
                          <a:srgbClr val="000000"/>
                        </a:solidFill>
                        <a:effectLst/>
                        <a:latin typeface="Calibri" panose="020F0502020204030204" pitchFamily="34" charset="0"/>
                      </a:endParaRPr>
                    </a:p>
                  </a:txBody>
                  <a:tcPr marL="6350" marR="6350" marT="6350" marB="0" anchor="b"/>
                </a:tc>
                <a:tc>
                  <a:txBody>
                    <a:bodyPr/>
                    <a:lstStyle/>
                    <a:p>
                      <a:pPr algn="l" fontAlgn="b"/>
                      <a:r>
                        <a:rPr lang="fr-BE" sz="900" u="none" strike="noStrike" dirty="0">
                          <a:effectLst/>
                        </a:rPr>
                        <a:t>Inscrits 2021-22</a:t>
                      </a:r>
                      <a:endParaRPr lang="fr-BE" sz="900" b="0" i="0" u="none" strike="noStrike" dirty="0">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1383311269"/>
                  </a:ext>
                </a:extLst>
              </a:tr>
              <a:tr h="123580">
                <a:tc>
                  <a:txBody>
                    <a:bodyPr/>
                    <a:lstStyle/>
                    <a:p>
                      <a:pPr algn="l" fontAlgn="b"/>
                      <a:endParaRPr lang="fr-BE" sz="900" b="0" i="0" u="none" strike="noStrike" dirty="0">
                        <a:solidFill>
                          <a:srgbClr val="000000"/>
                        </a:solidFill>
                        <a:effectLst/>
                        <a:latin typeface="Calibri" panose="020F0502020204030204" pitchFamily="34" charset="0"/>
                      </a:endParaRPr>
                    </a:p>
                  </a:txBody>
                  <a:tcPr marL="6350" marR="6350" marT="6350" marB="0" anchor="b">
                    <a:solidFill>
                      <a:schemeClr val="accent6">
                        <a:lumMod val="40000"/>
                        <a:lumOff val="60000"/>
                      </a:schemeClr>
                    </a:solidFill>
                  </a:tcPr>
                </a:tc>
                <a:tc>
                  <a:txBody>
                    <a:bodyPr/>
                    <a:lstStyle/>
                    <a:p>
                      <a:pPr algn="l" fontAlgn="b"/>
                      <a:r>
                        <a:rPr lang="fr-BE" sz="900" u="none" strike="noStrike" dirty="0">
                          <a:effectLst/>
                        </a:rPr>
                        <a:t>Forem</a:t>
                      </a:r>
                      <a:endParaRPr lang="fr-BE" sz="900" b="0" i="0" u="none" strike="noStrike" dirty="0">
                        <a:solidFill>
                          <a:srgbClr val="000000"/>
                        </a:solidFill>
                        <a:effectLst/>
                        <a:latin typeface="Calibri" panose="020F0502020204030204" pitchFamily="34" charset="0"/>
                      </a:endParaRPr>
                    </a:p>
                  </a:txBody>
                  <a:tcPr marL="6350" marR="6350" marT="6350" marB="0" anchor="b"/>
                </a:tc>
                <a:tc>
                  <a:txBody>
                    <a:bodyPr/>
                    <a:lstStyle/>
                    <a:p>
                      <a:pPr algn="l" fontAlgn="b"/>
                      <a:r>
                        <a:rPr lang="fr-BE" sz="900" u="none" strike="noStrike" dirty="0">
                          <a:effectLst/>
                        </a:rPr>
                        <a:t>Contrats 2022 (DE, Etudiants, travailleurs)</a:t>
                      </a:r>
                      <a:endParaRPr lang="fr-BE" sz="900" b="0" i="0" u="none" strike="noStrike" dirty="0">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2469590157"/>
                  </a:ext>
                </a:extLst>
              </a:tr>
              <a:tr h="123580">
                <a:tc>
                  <a:txBody>
                    <a:bodyPr/>
                    <a:lstStyle/>
                    <a:p>
                      <a:pPr algn="l" fontAlgn="b"/>
                      <a:endParaRPr lang="fr-BE" sz="900" b="0" i="0" u="none" strike="noStrike" dirty="0">
                        <a:solidFill>
                          <a:srgbClr val="000000"/>
                        </a:solidFill>
                        <a:effectLst/>
                        <a:latin typeface="Calibri" panose="020F0502020204030204" pitchFamily="34" charset="0"/>
                      </a:endParaRPr>
                    </a:p>
                  </a:txBody>
                  <a:tcPr marL="6350" marR="6350" marT="6350" marB="0" anchor="b">
                    <a:solidFill>
                      <a:schemeClr val="accent2">
                        <a:lumMod val="40000"/>
                        <a:lumOff val="60000"/>
                      </a:schemeClr>
                    </a:solidFill>
                  </a:tcPr>
                </a:tc>
                <a:tc>
                  <a:txBody>
                    <a:bodyPr/>
                    <a:lstStyle/>
                    <a:p>
                      <a:pPr algn="l" fontAlgn="b"/>
                      <a:r>
                        <a:rPr lang="fr-BE" sz="900" u="none" strike="noStrike">
                          <a:effectLst/>
                        </a:rPr>
                        <a:t>IFAPME </a:t>
                      </a:r>
                      <a:endParaRPr lang="fr-BE" sz="900" b="0" i="0" u="none" strike="noStrike">
                        <a:solidFill>
                          <a:srgbClr val="000000"/>
                        </a:solidFill>
                        <a:effectLst/>
                        <a:latin typeface="Calibri" panose="020F0502020204030204" pitchFamily="34" charset="0"/>
                      </a:endParaRPr>
                    </a:p>
                  </a:txBody>
                  <a:tcPr marL="6350" marR="6350" marT="6350" marB="0" anchor="b"/>
                </a:tc>
                <a:tc>
                  <a:txBody>
                    <a:bodyPr/>
                    <a:lstStyle/>
                    <a:p>
                      <a:pPr algn="l" fontAlgn="b"/>
                      <a:r>
                        <a:rPr lang="fr-BE" sz="900" u="none" strike="noStrike">
                          <a:effectLst/>
                        </a:rPr>
                        <a:t>Inscrits 2021-22</a:t>
                      </a:r>
                      <a:endParaRPr lang="fr-BE" sz="900" b="0" i="0" u="none" strike="noStrike">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1001897575"/>
                  </a:ext>
                </a:extLst>
              </a:tr>
              <a:tr h="123580">
                <a:tc>
                  <a:txBody>
                    <a:bodyPr/>
                    <a:lstStyle/>
                    <a:p>
                      <a:pPr algn="l" fontAlgn="b"/>
                      <a:endParaRPr lang="fr-BE" sz="900" b="0" i="0" u="none" strike="noStrike" dirty="0">
                        <a:solidFill>
                          <a:srgbClr val="000000"/>
                        </a:solidFill>
                        <a:effectLst/>
                        <a:latin typeface="Calibri" panose="020F0502020204030204" pitchFamily="34" charset="0"/>
                      </a:endParaRPr>
                    </a:p>
                  </a:txBody>
                  <a:tcPr marL="6350" marR="6350" marT="6350" marB="0" anchor="b">
                    <a:solidFill>
                      <a:schemeClr val="accent3">
                        <a:lumMod val="60000"/>
                        <a:lumOff val="40000"/>
                      </a:schemeClr>
                    </a:solidFill>
                  </a:tcPr>
                </a:tc>
                <a:tc>
                  <a:txBody>
                    <a:bodyPr/>
                    <a:lstStyle/>
                    <a:p>
                      <a:pPr algn="l" fontAlgn="b"/>
                      <a:r>
                        <a:rPr lang="fr-BE" sz="900" u="none" strike="noStrike">
                          <a:effectLst/>
                        </a:rPr>
                        <a:t>Promotion sociale</a:t>
                      </a:r>
                      <a:endParaRPr lang="fr-BE" sz="900" b="0" i="0" u="none" strike="noStrike">
                        <a:solidFill>
                          <a:srgbClr val="000000"/>
                        </a:solidFill>
                        <a:effectLst/>
                        <a:latin typeface="Calibri" panose="020F0502020204030204" pitchFamily="34" charset="0"/>
                      </a:endParaRPr>
                    </a:p>
                  </a:txBody>
                  <a:tcPr marL="6350" marR="6350" marT="6350" marB="0" anchor="b"/>
                </a:tc>
                <a:tc>
                  <a:txBody>
                    <a:bodyPr/>
                    <a:lstStyle/>
                    <a:p>
                      <a:pPr algn="l" fontAlgn="b"/>
                      <a:r>
                        <a:rPr lang="fr-BE" sz="900" u="none" strike="noStrike" dirty="0">
                          <a:effectLst/>
                        </a:rPr>
                        <a:t>Données 2020-21</a:t>
                      </a:r>
                      <a:endParaRPr lang="fr-BE" sz="900" b="0" i="0" u="none" strike="noStrike" dirty="0">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3190795048"/>
                  </a:ext>
                </a:extLst>
              </a:tr>
              <a:tr h="123580">
                <a:tc>
                  <a:txBody>
                    <a:bodyPr/>
                    <a:lstStyle/>
                    <a:p>
                      <a:pPr algn="l" fontAlgn="b"/>
                      <a:endParaRPr lang="fr-BE" sz="900" b="0" i="0" u="none" strike="noStrike" dirty="0">
                        <a:solidFill>
                          <a:srgbClr val="000000"/>
                        </a:solidFill>
                        <a:effectLst/>
                        <a:latin typeface="Calibri" panose="020F0502020204030204" pitchFamily="34" charset="0"/>
                      </a:endParaRPr>
                    </a:p>
                  </a:txBody>
                  <a:tcPr marL="6350" marR="6350" marT="6350" marB="0" anchor="b">
                    <a:solidFill>
                      <a:schemeClr val="accent6">
                        <a:lumMod val="75000"/>
                      </a:schemeClr>
                    </a:solidFill>
                  </a:tcPr>
                </a:tc>
                <a:tc>
                  <a:txBody>
                    <a:bodyPr/>
                    <a:lstStyle/>
                    <a:p>
                      <a:pPr algn="l" fontAlgn="b"/>
                      <a:r>
                        <a:rPr lang="fr-BE" sz="900" u="none" strike="noStrike">
                          <a:effectLst/>
                        </a:rPr>
                        <a:t>Centre de compétence</a:t>
                      </a:r>
                      <a:endParaRPr lang="fr-BE" sz="900" b="0" i="0" u="none" strike="noStrike">
                        <a:solidFill>
                          <a:srgbClr val="000000"/>
                        </a:solidFill>
                        <a:effectLst/>
                        <a:latin typeface="Calibri" panose="020F0502020204030204" pitchFamily="34" charset="0"/>
                      </a:endParaRPr>
                    </a:p>
                  </a:txBody>
                  <a:tcPr marL="6350" marR="6350" marT="6350" marB="0" anchor="b"/>
                </a:tc>
                <a:tc>
                  <a:txBody>
                    <a:bodyPr/>
                    <a:lstStyle/>
                    <a:p>
                      <a:pPr algn="l" fontAlgn="b"/>
                      <a:r>
                        <a:rPr lang="fr-BE" sz="900" u="none" strike="noStrike" dirty="0">
                          <a:effectLst/>
                        </a:rPr>
                        <a:t>Contrats 2022 (DE, Etudiants, travailleurs)</a:t>
                      </a:r>
                      <a:endParaRPr lang="fr-BE" sz="900" b="0" i="0" u="none" strike="noStrike" dirty="0">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159745794"/>
                  </a:ext>
                </a:extLst>
              </a:tr>
              <a:tr h="123580">
                <a:tc>
                  <a:txBody>
                    <a:bodyPr/>
                    <a:lstStyle/>
                    <a:p>
                      <a:pPr algn="l" fontAlgn="b"/>
                      <a:endParaRPr lang="fr-BE" sz="900" b="0" i="0" u="none" strike="noStrike" dirty="0">
                        <a:solidFill>
                          <a:srgbClr val="000000"/>
                        </a:solidFill>
                        <a:effectLst/>
                        <a:latin typeface="Calibri" panose="020F0502020204030204" pitchFamily="34" charset="0"/>
                      </a:endParaRPr>
                    </a:p>
                  </a:txBody>
                  <a:tcPr marL="6350" marR="6350" marT="6350" marB="0" anchor="b">
                    <a:solidFill>
                      <a:schemeClr val="accent1">
                        <a:lumMod val="40000"/>
                        <a:lumOff val="60000"/>
                      </a:schemeClr>
                    </a:solidFill>
                  </a:tcPr>
                </a:tc>
                <a:tc>
                  <a:txBody>
                    <a:bodyPr/>
                    <a:lstStyle/>
                    <a:p>
                      <a:pPr algn="l" fontAlgn="b"/>
                      <a:r>
                        <a:rPr lang="fr-BE" sz="900" u="none" strike="noStrike">
                          <a:effectLst/>
                        </a:rPr>
                        <a:t>CISP</a:t>
                      </a:r>
                      <a:endParaRPr lang="fr-BE" sz="900" b="0" i="0" u="none" strike="noStrike">
                        <a:solidFill>
                          <a:srgbClr val="000000"/>
                        </a:solidFill>
                        <a:effectLst/>
                        <a:latin typeface="Calibri" panose="020F0502020204030204" pitchFamily="34" charset="0"/>
                      </a:endParaRPr>
                    </a:p>
                  </a:txBody>
                  <a:tcPr marL="6350" marR="6350" marT="6350" marB="0" anchor="b"/>
                </a:tc>
                <a:tc>
                  <a:txBody>
                    <a:bodyPr/>
                    <a:lstStyle/>
                    <a:p>
                      <a:pPr algn="l" fontAlgn="b"/>
                      <a:r>
                        <a:rPr lang="fr-BE" sz="900" u="none" strike="noStrike" dirty="0">
                          <a:effectLst/>
                        </a:rPr>
                        <a:t>Inscrits 2021</a:t>
                      </a:r>
                      <a:endParaRPr lang="fr-BE" sz="900" b="0" i="0" u="none" strike="noStrike" dirty="0">
                        <a:solidFill>
                          <a:srgbClr val="000000"/>
                        </a:solidFill>
                        <a:effectLst/>
                        <a:latin typeface="Calibri" panose="020F0502020204030204" pitchFamily="34" charset="0"/>
                      </a:endParaRPr>
                    </a:p>
                  </a:txBody>
                  <a:tcPr marL="6350" marR="6350" marT="6350" marB="0" anchor="b"/>
                </a:tc>
                <a:extLst>
                  <a:ext uri="{0D108BD9-81ED-4DB2-BD59-A6C34878D82A}">
                    <a16:rowId xmlns:a16="http://schemas.microsoft.com/office/drawing/2014/main" val="150677759"/>
                  </a:ext>
                </a:extLst>
              </a:tr>
            </a:tbl>
          </a:graphicData>
        </a:graphic>
      </p:graphicFrame>
    </p:spTree>
    <p:extLst>
      <p:ext uri="{BB962C8B-B14F-4D97-AF65-F5344CB8AC3E}">
        <p14:creationId xmlns:p14="http://schemas.microsoft.com/office/powerpoint/2010/main" val="25128995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2F710B65-EDA9-4E73-B369-23EA5C46F987}"/>
              </a:ext>
            </a:extLst>
          </p:cNvPr>
          <p:cNvSpPr>
            <a:spLocks noGrp="1"/>
          </p:cNvSpPr>
          <p:nvPr>
            <p:ph type="title"/>
          </p:nvPr>
        </p:nvSpPr>
        <p:spPr>
          <a:xfrm>
            <a:off x="277424" y="341719"/>
            <a:ext cx="9720072" cy="671421"/>
          </a:xfrm>
        </p:spPr>
        <p:txBody>
          <a:bodyPr>
            <a:noAutofit/>
          </a:bodyPr>
          <a:lstStyle/>
          <a:p>
            <a:pPr algn="l"/>
            <a:br>
              <a:rPr lang="fr-BE" sz="2800" b="1">
                <a:solidFill>
                  <a:srgbClr val="FFC000"/>
                </a:solidFill>
                <a:latin typeface="Tenorite" panose="00000500000000000000" pitchFamily="2" charset="0"/>
              </a:rPr>
            </a:br>
            <a:br>
              <a:rPr lang="fr-BE" sz="2800" b="1">
                <a:solidFill>
                  <a:srgbClr val="FFC000"/>
                </a:solidFill>
                <a:latin typeface="Tenorite" panose="00000500000000000000" pitchFamily="2" charset="0"/>
              </a:rPr>
            </a:br>
            <a:r>
              <a:rPr lang="fr-BE" sz="2800" b="1">
                <a:solidFill>
                  <a:schemeClr val="accent2">
                    <a:lumMod val="75000"/>
                  </a:schemeClr>
                </a:solidFill>
                <a:latin typeface="Tenorite" panose="00000500000000000000" pitchFamily="2" charset="0"/>
              </a:rPr>
              <a:t>F1104 Dessinateur de la construction</a:t>
            </a:r>
            <a:br>
              <a:rPr lang="fr-BE" sz="2800" b="1">
                <a:solidFill>
                  <a:srgbClr val="FFC000"/>
                </a:solidFill>
                <a:latin typeface="Tenorite" panose="00000500000000000000" pitchFamily="2" charset="0"/>
              </a:rPr>
            </a:br>
            <a:br>
              <a:rPr lang="fr-BE" sz="2800" b="1">
                <a:solidFill>
                  <a:srgbClr val="FFC000"/>
                </a:solidFill>
                <a:latin typeface="Tenorite" panose="00000500000000000000" pitchFamily="2" charset="0"/>
              </a:rPr>
            </a:br>
            <a:endParaRPr lang="fr-BE" sz="2800" b="1">
              <a:solidFill>
                <a:srgbClr val="FFC000"/>
              </a:solidFill>
              <a:latin typeface="Tenorite" panose="00000500000000000000" pitchFamily="2" charset="0"/>
            </a:endParaRPr>
          </a:p>
        </p:txBody>
      </p:sp>
      <p:sp>
        <p:nvSpPr>
          <p:cNvPr id="11" name="Espace réservé du contenu 2">
            <a:extLst>
              <a:ext uri="{FF2B5EF4-FFF2-40B4-BE49-F238E27FC236}">
                <a16:creationId xmlns:a16="http://schemas.microsoft.com/office/drawing/2014/main" id="{B3147EEB-0174-4BAC-A89B-F52AD2CE5A5D}"/>
              </a:ext>
            </a:extLst>
          </p:cNvPr>
          <p:cNvSpPr txBox="1">
            <a:spLocks/>
          </p:cNvSpPr>
          <p:nvPr/>
        </p:nvSpPr>
        <p:spPr>
          <a:xfrm>
            <a:off x="230496" y="1435614"/>
            <a:ext cx="5007937" cy="3740685"/>
          </a:xfrm>
          <a:prstGeom prst="rect">
            <a:avLst/>
          </a:prstGeom>
          <a:solidFill>
            <a:schemeClr val="bg1">
              <a:lumMod val="95000"/>
            </a:schemeClr>
          </a:solidFill>
        </p:spPr>
        <p:txBody>
          <a:bodyPr anchor="t">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BE" sz="1700" b="1" u="sng">
              <a:solidFill>
                <a:srgbClr val="014067"/>
              </a:solidFill>
              <a:latin typeface="Tenorite" panose="00000500000000000000" pitchFamily="2" charset="0"/>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BE" sz="1700" b="1" u="sng" strike="noStrike" kern="1200" cap="none" spc="0" normalizeH="0" baseline="0" noProof="0">
                <a:ln>
                  <a:noFill/>
                </a:ln>
                <a:solidFill>
                  <a:schemeClr val="accent5">
                    <a:lumMod val="50000"/>
                  </a:schemeClr>
                </a:solidFill>
                <a:effectLst/>
                <a:uLnTx/>
                <a:uFillTx/>
                <a:latin typeface="Tenorite" panose="00000500000000000000" pitchFamily="2" charset="0"/>
              </a:rPr>
              <a:t>Recommandation 2022 de L’IBEFE Hainaut Centre</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fr-BE" sz="1200" b="1" u="sng" strike="noStrike" kern="1200" cap="none" spc="0" normalizeH="0" baseline="0" noProof="0">
              <a:ln>
                <a:noFill/>
              </a:ln>
              <a:solidFill>
                <a:srgbClr val="014067"/>
              </a:solidFill>
              <a:effectLst/>
              <a:uLnTx/>
              <a:uFillTx/>
              <a:latin typeface="Tenorite" panose="00000500000000000000" pitchFamily="2" charset="0"/>
            </a:endParaRPr>
          </a:p>
          <a:p>
            <a:pPr marL="285750" marR="0" lvl="0" indent="-285750" algn="ctr"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800" b="1" i="0" u="none" strike="noStrike" kern="1200" cap="none" spc="0" normalizeH="0" baseline="0" noProof="0">
                <a:ln>
                  <a:noFill/>
                </a:ln>
                <a:solidFill>
                  <a:schemeClr val="accent2">
                    <a:lumMod val="75000"/>
                  </a:schemeClr>
                </a:solidFill>
                <a:effectLst/>
                <a:uLnTx/>
                <a:uFillTx/>
                <a:latin typeface="Tenorite" panose="00000500000000000000" pitchFamily="2" charset="0"/>
                <a:ea typeface="+mn-ea"/>
                <a:cs typeface="+mn-cs"/>
              </a:rPr>
              <a:t>Création Formation initiale</a:t>
            </a:r>
          </a:p>
          <a:p>
            <a:pPr marL="285750" marR="0" lvl="0" indent="-285750" algn="ctr"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800" b="1" i="0" u="none" strike="noStrike" kern="1200" cap="none" spc="0" normalizeH="0" baseline="0" noProof="0">
                <a:ln>
                  <a:noFill/>
                </a:ln>
                <a:solidFill>
                  <a:schemeClr val="accent2">
                    <a:lumMod val="75000"/>
                  </a:schemeClr>
                </a:solidFill>
                <a:effectLst/>
                <a:uLnTx/>
                <a:uFillTx/>
                <a:latin typeface="Tenorite" panose="00000500000000000000" pitchFamily="2" charset="0"/>
                <a:ea typeface="+mn-ea"/>
                <a:cs typeface="+mn-cs"/>
              </a:rPr>
              <a:t>Création pour adultes </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BE" sz="1200" b="1" u="sng" strike="noStrike" kern="1200" cap="none" spc="0" normalizeH="0" baseline="0" noProof="0">
                <a:ln>
                  <a:noFill/>
                </a:ln>
                <a:solidFill>
                  <a:srgbClr val="014067"/>
                </a:solidFill>
                <a:effectLst/>
                <a:uLnTx/>
                <a:uFillTx/>
                <a:latin typeface="Tenorite" panose="00000500000000000000" pitchFamily="2" charset="0"/>
              </a:rPr>
              <a:t> </a:t>
            </a:r>
            <a:endParaRPr kumimoji="0" lang="fr-BE" sz="1200" b="0" u="sng" strike="noStrike" kern="1200" cap="none" spc="0" normalizeH="0" baseline="0" noProof="0">
              <a:ln>
                <a:noFill/>
              </a:ln>
              <a:solidFill>
                <a:srgbClr val="014067"/>
              </a:solidFill>
              <a:effectLst/>
              <a:uLnTx/>
              <a:uFillTx/>
              <a:latin typeface="Tenorite" panose="00000500000000000000" pitchFamily="2" charset="0"/>
            </a:endParaRPr>
          </a:p>
          <a:p>
            <a:pPr marL="0" indent="0" algn="l">
              <a:buNone/>
            </a:pPr>
            <a:r>
              <a:rPr lang="fr-BE" sz="1800" b="0" i="0" u="none" strike="noStrike" baseline="0">
                <a:solidFill>
                  <a:srgbClr val="212120"/>
                </a:solidFill>
                <a:latin typeface="Calibri" panose="020F0502020204030204" pitchFamily="34" charset="0"/>
              </a:rPr>
              <a:t>Le métier est particulièrement attractif et fait partie de la liste 2023 des métiers en pénurie. La transition écologique et les évolutions technologiques du secteur offrent des perspectives de développement intéressantes pour le métier. Une attention particulière devrait porter sur ces deux points dans la mise en œuvre des profils de formation (BIM, déconstruction, économie circulaire, …). Même si l’offre sur le Bassin a été renforcée récemment, avec l’ouverture de nouvelles sections dans l’enseignement de plein exercice, l’offre de d’enseignement et de formation reste peu fournie sur le Bassin en regard des besoins.</a:t>
            </a:r>
            <a:endParaRPr kumimoji="0" lang="fr-BE" sz="1600" b="0" u="none" strike="noStrike" kern="1200" cap="none" spc="0" normalizeH="0" baseline="0" noProof="0">
              <a:ln>
                <a:noFill/>
              </a:ln>
              <a:solidFill>
                <a:srgbClr val="014067"/>
              </a:solidFill>
              <a:effectLst/>
              <a:uLnTx/>
              <a:uFillTx/>
              <a:latin typeface="Tenorite" panose="00000500000000000000" pitchFamily="2" charset="0"/>
            </a:endParaRPr>
          </a:p>
        </p:txBody>
      </p:sp>
      <p:sp>
        <p:nvSpPr>
          <p:cNvPr id="12" name="Rectangle 11">
            <a:extLst>
              <a:ext uri="{FF2B5EF4-FFF2-40B4-BE49-F238E27FC236}">
                <a16:creationId xmlns:a16="http://schemas.microsoft.com/office/drawing/2014/main" id="{FD954D56-598F-49B4-8957-7E5BCEC2EAAE}"/>
              </a:ext>
            </a:extLst>
          </p:cNvPr>
          <p:cNvSpPr/>
          <p:nvPr/>
        </p:nvSpPr>
        <p:spPr>
          <a:xfrm>
            <a:off x="846453" y="916362"/>
            <a:ext cx="2816990" cy="1792287"/>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2800" b="1" i="0" u="none" strike="noStrike" kern="1200" cap="none" spc="0" normalizeH="0" baseline="0" noProof="0">
              <a:ln>
                <a:noFill/>
              </a:ln>
              <a:solidFill>
                <a:prstClr val="white"/>
              </a:solidFill>
              <a:effectLst/>
              <a:uLnTx/>
              <a:uFillTx/>
              <a:latin typeface="Calibri Light" panose="020F0302020204030204"/>
              <a:ea typeface="+mn-ea"/>
              <a:cs typeface="+mn-cs"/>
            </a:endParaRPr>
          </a:p>
        </p:txBody>
      </p:sp>
      <p:graphicFrame>
        <p:nvGraphicFramePr>
          <p:cNvPr id="6" name="Diagramme 5">
            <a:extLst>
              <a:ext uri="{FF2B5EF4-FFF2-40B4-BE49-F238E27FC236}">
                <a16:creationId xmlns:a16="http://schemas.microsoft.com/office/drawing/2014/main" id="{8F736C25-7D29-4605-85DA-4D38518D0AB5}"/>
              </a:ext>
            </a:extLst>
          </p:cNvPr>
          <p:cNvGraphicFramePr/>
          <p:nvPr>
            <p:extLst>
              <p:ext uri="{D42A27DB-BD31-4B8C-83A1-F6EECF244321}">
                <p14:modId xmlns:p14="http://schemas.microsoft.com/office/powerpoint/2010/main" val="3995009641"/>
              </p:ext>
            </p:extLst>
          </p:nvPr>
        </p:nvGraphicFramePr>
        <p:xfrm>
          <a:off x="5534212" y="1451006"/>
          <a:ext cx="6427292" cy="374068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20" name="Tableau 20">
            <a:extLst>
              <a:ext uri="{FF2B5EF4-FFF2-40B4-BE49-F238E27FC236}">
                <a16:creationId xmlns:a16="http://schemas.microsoft.com/office/drawing/2014/main" id="{AE271782-7FF1-41E3-B896-7A3A3BAA6151}"/>
              </a:ext>
            </a:extLst>
          </p:cNvPr>
          <p:cNvGraphicFramePr>
            <a:graphicFrameLocks noGrp="1"/>
          </p:cNvGraphicFramePr>
          <p:nvPr>
            <p:extLst>
              <p:ext uri="{D42A27DB-BD31-4B8C-83A1-F6EECF244321}">
                <p14:modId xmlns:p14="http://schemas.microsoft.com/office/powerpoint/2010/main" val="3251592378"/>
              </p:ext>
            </p:extLst>
          </p:nvPr>
        </p:nvGraphicFramePr>
        <p:xfrm>
          <a:off x="560439" y="5438889"/>
          <a:ext cx="11354137" cy="1010920"/>
        </p:xfrm>
        <a:graphic>
          <a:graphicData uri="http://schemas.openxmlformats.org/drawingml/2006/table">
            <a:tbl>
              <a:tblPr firstRow="1" bandRow="1">
                <a:tableStyleId>{327F97BB-C833-4FB7-BDE5-3F7075034690}</a:tableStyleId>
              </a:tblPr>
              <a:tblGrid>
                <a:gridCol w="11354137">
                  <a:extLst>
                    <a:ext uri="{9D8B030D-6E8A-4147-A177-3AD203B41FA5}">
                      <a16:colId xmlns:a16="http://schemas.microsoft.com/office/drawing/2014/main" val="3937705145"/>
                    </a:ext>
                  </a:extLst>
                </a:gridCol>
              </a:tblGrid>
              <a:tr h="370840">
                <a:tc>
                  <a:txBody>
                    <a:bodyPr/>
                    <a:lstStyle/>
                    <a:p>
                      <a:pPr algn="ctr"/>
                      <a:r>
                        <a:rPr lang="fr-BE"/>
                        <a:t>Reconduction 2023 : Création formation initiale et pour adulte</a:t>
                      </a:r>
                    </a:p>
                  </a:txBody>
                  <a:tcPr>
                    <a:solidFill>
                      <a:schemeClr val="accent5">
                        <a:lumMod val="75000"/>
                      </a:schemeClr>
                    </a:solidFill>
                  </a:tcPr>
                </a:tc>
                <a:extLst>
                  <a:ext uri="{0D108BD9-81ED-4DB2-BD59-A6C34878D82A}">
                    <a16:rowId xmlns:a16="http://schemas.microsoft.com/office/drawing/2014/main" val="2809913012"/>
                  </a:ext>
                </a:extLst>
              </a:tr>
              <a:tr h="370840">
                <a:tc>
                  <a:txBody>
                    <a:bodyPr/>
                    <a:lstStyle/>
                    <a:p>
                      <a:r>
                        <a:rPr lang="fr-BE" dirty="0"/>
                        <a:t>Nouvelle offre sur le territoire qui rencontre relativement facilement son public. Etant donné les besoins sur le marché de l’emploi, la filière pourrait continuer à être développée.</a:t>
                      </a:r>
                    </a:p>
                  </a:txBody>
                  <a:tcPr>
                    <a:solidFill>
                      <a:schemeClr val="accent5">
                        <a:lumMod val="75000"/>
                      </a:schemeClr>
                    </a:solidFill>
                  </a:tcPr>
                </a:tc>
                <a:extLst>
                  <a:ext uri="{0D108BD9-81ED-4DB2-BD59-A6C34878D82A}">
                    <a16:rowId xmlns:a16="http://schemas.microsoft.com/office/drawing/2014/main" val="2899318201"/>
                  </a:ext>
                </a:extLst>
              </a:tr>
            </a:tbl>
          </a:graphicData>
        </a:graphic>
      </p:graphicFrame>
      <mc:AlternateContent xmlns:mc="http://schemas.openxmlformats.org/markup-compatibility/2006" xmlns:pslz="http://schemas.microsoft.com/office/powerpoint/2016/slidezoom">
        <mc:Choice Requires="pslz">
          <p:graphicFrame>
            <p:nvGraphicFramePr>
              <p:cNvPr id="5" name="Zoom de diapositive 4">
                <a:extLst>
                  <a:ext uri="{FF2B5EF4-FFF2-40B4-BE49-F238E27FC236}">
                    <a16:creationId xmlns:a16="http://schemas.microsoft.com/office/drawing/2014/main" id="{9C90522B-05D3-D0B2-08A2-0B8C0D0E59B3}"/>
                  </a:ext>
                </a:extLst>
              </p:cNvPr>
              <p:cNvGraphicFramePr>
                <a:graphicFrameLocks noChangeAspect="1"/>
              </p:cNvGraphicFramePr>
              <p:nvPr>
                <p:extLst>
                  <p:ext uri="{D42A27DB-BD31-4B8C-83A1-F6EECF244321}">
                    <p14:modId xmlns:p14="http://schemas.microsoft.com/office/powerpoint/2010/main" val="2294324843"/>
                  </p:ext>
                </p:extLst>
              </p:nvPr>
            </p:nvGraphicFramePr>
            <p:xfrm>
              <a:off x="9864790" y="148005"/>
              <a:ext cx="2096714" cy="1179402"/>
            </p:xfrm>
            <a:graphic>
              <a:graphicData uri="http://schemas.microsoft.com/office/powerpoint/2016/slidezoom">
                <pslz:sldZm>
                  <pslz:sldZmObj sldId="330" cId="1129819390">
                    <pslz:zmPr id="{6E360E03-C715-4F51-BA46-CB62FB569D9D}" returnToParent="0" transitionDur="1000">
                      <p166:blipFill xmlns:p166="http://schemas.microsoft.com/office/powerpoint/2016/6/main">
                        <a:blip r:embed="rId8"/>
                        <a:stretch>
                          <a:fillRect/>
                        </a:stretch>
                      </p166:blipFill>
                      <p166:spPr xmlns:p166="http://schemas.microsoft.com/office/powerpoint/2016/6/main">
                        <a:xfrm>
                          <a:off x="0" y="0"/>
                          <a:ext cx="2096714" cy="1179402"/>
                        </a:xfrm>
                        <a:prstGeom prst="rect">
                          <a:avLst/>
                        </a:prstGeom>
                        <a:ln w="3175">
                          <a:solidFill>
                            <a:prstClr val="ltGray"/>
                          </a:solidFill>
                        </a:ln>
                      </p166:spPr>
                    </pslz:zmPr>
                  </pslz:sldZmObj>
                </pslz:sldZm>
              </a:graphicData>
            </a:graphic>
          </p:graphicFrame>
        </mc:Choice>
        <mc:Fallback xmlns="">
          <p:pic>
            <p:nvPicPr>
              <p:cNvPr id="5" name="Zoom de diapositive 4">
                <a:extLst>
                  <a:ext uri="{FF2B5EF4-FFF2-40B4-BE49-F238E27FC236}">
                    <a16:creationId xmlns:a16="http://schemas.microsoft.com/office/drawing/2014/main" id="{9C90522B-05D3-D0B2-08A2-0B8C0D0E59B3}"/>
                  </a:ext>
                </a:extLst>
              </p:cNvPr>
              <p:cNvPicPr>
                <a:picLocks noGrp="1" noRot="1" noChangeAspect="1" noMove="1" noResize="1" noEditPoints="1" noAdjustHandles="1" noChangeArrowheads="1" noChangeShapeType="1"/>
              </p:cNvPicPr>
              <p:nvPr/>
            </p:nvPicPr>
            <p:blipFill>
              <a:blip r:embed="rId9"/>
              <a:stretch>
                <a:fillRect/>
              </a:stretch>
            </p:blipFill>
            <p:spPr>
              <a:xfrm>
                <a:off x="9864790" y="148005"/>
                <a:ext cx="2096714" cy="1179402"/>
              </a:xfrm>
              <a:prstGeom prst="rect">
                <a:avLst/>
              </a:prstGeom>
              <a:ln w="3175">
                <a:solidFill>
                  <a:prstClr val="ltGray"/>
                </a:solidFill>
              </a:ln>
            </p:spPr>
          </p:pic>
        </mc:Fallback>
      </mc:AlternateContent>
    </p:spTree>
    <p:extLst>
      <p:ext uri="{BB962C8B-B14F-4D97-AF65-F5344CB8AC3E}">
        <p14:creationId xmlns:p14="http://schemas.microsoft.com/office/powerpoint/2010/main" val="19177772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Image 2"/>
          <p:cNvPicPr/>
          <p:nvPr/>
        </p:nvPicPr>
        <p:blipFill>
          <a:blip r:embed="rId3"/>
          <a:srcRect/>
          <a:stretch>
            <a:fillRect/>
          </a:stretch>
        </p:blipFill>
        <p:spPr bwMode="auto">
          <a:xfrm>
            <a:off x="1914013" y="460735"/>
            <a:ext cx="8880763" cy="5195454"/>
          </a:xfrm>
          <a:prstGeom prst="rect">
            <a:avLst/>
          </a:prstGeom>
          <a:noFill/>
          <a:ln w="9525">
            <a:noFill/>
            <a:miter lim="800000"/>
            <a:headEnd/>
            <a:tailEnd/>
          </a:ln>
        </p:spPr>
      </p:pic>
      <p:sp>
        <p:nvSpPr>
          <p:cNvPr id="5" name="Rectangle 2">
            <a:extLst>
              <a:ext uri="{FF2B5EF4-FFF2-40B4-BE49-F238E27FC236}">
                <a16:creationId xmlns:a16="http://schemas.microsoft.com/office/drawing/2014/main" id="{873FF0D8-ED48-4880-8B35-678A1168FA85}"/>
              </a:ext>
            </a:extLst>
          </p:cNvPr>
          <p:cNvSpPr/>
          <p:nvPr/>
        </p:nvSpPr>
        <p:spPr>
          <a:xfrm>
            <a:off x="875845" y="2429690"/>
            <a:ext cx="2076336" cy="680143"/>
          </a:xfrm>
          <a:prstGeom prst="wedgeRectCallout">
            <a:avLst>
              <a:gd name="adj1" fmla="val 82747"/>
              <a:gd name="adj2" fmla="val 157997"/>
            </a:avLst>
          </a:prstGeom>
          <a:gradFill rotWithShape="1">
            <a:gsLst>
              <a:gs pos="0">
                <a:srgbClr val="FFC000">
                  <a:lumMod val="110000"/>
                  <a:satMod val="105000"/>
                  <a:tint val="67000"/>
                </a:srgbClr>
              </a:gs>
              <a:gs pos="50000">
                <a:srgbClr val="FFC000">
                  <a:lumMod val="105000"/>
                  <a:satMod val="103000"/>
                  <a:tint val="73000"/>
                </a:srgbClr>
              </a:gs>
              <a:gs pos="100000">
                <a:srgbClr val="FFC000">
                  <a:lumMod val="105000"/>
                  <a:satMod val="109000"/>
                  <a:tint val="81000"/>
                </a:srgbClr>
              </a:gs>
            </a:gsLst>
            <a:lin ang="5400000" scaled="0"/>
          </a:gradFill>
          <a:ln w="6350" cap="flat" cmpd="sng" algn="ctr">
            <a:solidFill>
              <a:srgbClr val="FFC00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800"/>
              </a:spcAft>
              <a:buClrTx/>
              <a:buSzTx/>
              <a:buFontTx/>
              <a:buNone/>
              <a:tabLst/>
              <a:defRPr/>
            </a:pPr>
            <a:r>
              <a:rPr kumimoji="0" lang="fr-BE" sz="12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Lycée provincial </a:t>
            </a:r>
            <a:r>
              <a:rPr kumimoji="0" lang="fr-BE" sz="1200" b="1" i="0" u="none" strike="noStrike" kern="1200" cap="none" spc="0" normalizeH="0" baseline="0" noProof="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Hornu</a:t>
            </a:r>
            <a:r>
              <a:rPr kumimoji="0" lang="fr-BE" sz="12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-Colfontaine</a:t>
            </a: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Dessinateur en construction</a:t>
            </a:r>
          </a:p>
        </p:txBody>
      </p:sp>
      <p:sp>
        <p:nvSpPr>
          <p:cNvPr id="6" name="Rectangle 2">
            <a:extLst>
              <a:ext uri="{FF2B5EF4-FFF2-40B4-BE49-F238E27FC236}">
                <a16:creationId xmlns:a16="http://schemas.microsoft.com/office/drawing/2014/main" id="{4E66483E-607D-462E-83C5-14385A2A50F9}"/>
              </a:ext>
            </a:extLst>
          </p:cNvPr>
          <p:cNvSpPr/>
          <p:nvPr/>
        </p:nvSpPr>
        <p:spPr>
          <a:xfrm>
            <a:off x="2952181" y="6040243"/>
            <a:ext cx="2261582" cy="611302"/>
          </a:xfrm>
          <a:prstGeom prst="wedgeRectCallout">
            <a:avLst>
              <a:gd name="adj1" fmla="val 6651"/>
              <a:gd name="adj2" fmla="val -352246"/>
            </a:avLst>
          </a:prstGeom>
          <a:solidFill>
            <a:schemeClr val="bg1">
              <a:lumMod val="75000"/>
            </a:schemeClr>
          </a:solidFill>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0"/>
              </a:spcAft>
              <a:buClrTx/>
              <a:buSzTx/>
              <a:buFontTx/>
              <a:buNone/>
              <a:tabLst/>
              <a:defRPr/>
            </a:pPr>
            <a:r>
              <a:rPr lang="fr-BE" sz="1200" b="1">
                <a:solidFill>
                  <a:prstClr val="black"/>
                </a:solidFill>
                <a:latin typeface="Calibri" panose="020F0502020204030204"/>
                <a:ea typeface="Calibri" panose="020F0502020204030204" pitchFamily="34" charset="0"/>
                <a:cs typeface="Times New Roman" panose="02020603050405020304" pitchFamily="18" charset="0"/>
              </a:rPr>
              <a:t>IEPSCF Colfontaine :</a:t>
            </a:r>
            <a:endParaRPr kumimoji="0" lang="fr-BE" sz="1200" b="0" i="0" u="none" strike="noStrike" kern="1200" cap="none" spc="0" normalizeH="0" baseline="0" noProof="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0" i="0" u="none" strike="noStrike" kern="1200" cap="none" spc="0" normalizeH="0" baseline="0" noProof="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Dessinateur en construction</a:t>
            </a:r>
          </a:p>
        </p:txBody>
      </p:sp>
      <p:sp>
        <p:nvSpPr>
          <p:cNvPr id="8" name="Rectangle 4">
            <a:extLst>
              <a:ext uri="{FF2B5EF4-FFF2-40B4-BE49-F238E27FC236}">
                <a16:creationId xmlns:a16="http://schemas.microsoft.com/office/drawing/2014/main" id="{3013B137-A6EB-46B0-8A88-6B190D2DEA69}"/>
              </a:ext>
            </a:extLst>
          </p:cNvPr>
          <p:cNvSpPr/>
          <p:nvPr/>
        </p:nvSpPr>
        <p:spPr>
          <a:xfrm>
            <a:off x="7962626" y="249881"/>
            <a:ext cx="2515149" cy="499110"/>
          </a:xfrm>
          <a:prstGeom prst="wedgeRectCallout">
            <a:avLst>
              <a:gd name="adj1" fmla="val -64503"/>
              <a:gd name="adj2" fmla="val 146897"/>
            </a:avLst>
          </a:prstGeom>
          <a:solidFill>
            <a:schemeClr val="accent2">
              <a:lumMod val="60000"/>
              <a:lumOff val="40000"/>
            </a:schemeClr>
          </a:solidFill>
          <a:ln>
            <a:solidFill>
              <a:schemeClr val="accent2">
                <a:lumMod val="60000"/>
                <a:lumOff val="40000"/>
              </a:schemeClr>
            </a:solidFill>
          </a:ln>
        </p:spPr>
        <p:style>
          <a:lnRef idx="1">
            <a:schemeClr val="accent2"/>
          </a:lnRef>
          <a:fillRef idx="2">
            <a:schemeClr val="accent2"/>
          </a:fillRef>
          <a:effectRef idx="1">
            <a:schemeClr val="accent2"/>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800"/>
              </a:spcAft>
              <a:buClrTx/>
              <a:buSzTx/>
              <a:buFontTx/>
              <a:buNone/>
              <a:tabLst/>
              <a:defRPr/>
            </a:pPr>
            <a:r>
              <a:rPr kumimoji="0" lang="fr-BE" sz="1200" b="1" i="0" u="none" strike="noStrike" kern="1200" cap="none" spc="0" normalizeH="0" baseline="0" noProof="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IFAPME </a:t>
            </a:r>
            <a:r>
              <a:rPr kumimoji="0" lang="fr-BE" sz="1200" b="0" i="0" u="none" strike="noStrike" kern="1200" cap="none" spc="0" normalizeH="0" baseline="0" noProof="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                                                              BIM Coordinateur</a:t>
            </a:r>
          </a:p>
        </p:txBody>
      </p:sp>
      <p:sp>
        <p:nvSpPr>
          <p:cNvPr id="4" name="Rectangle 2">
            <a:extLst>
              <a:ext uri="{FF2B5EF4-FFF2-40B4-BE49-F238E27FC236}">
                <a16:creationId xmlns:a16="http://schemas.microsoft.com/office/drawing/2014/main" id="{635D3B5E-DBCE-63C1-4FC1-C64D436ABDEA}"/>
              </a:ext>
            </a:extLst>
          </p:cNvPr>
          <p:cNvSpPr/>
          <p:nvPr/>
        </p:nvSpPr>
        <p:spPr>
          <a:xfrm>
            <a:off x="9239818" y="1133709"/>
            <a:ext cx="2481449" cy="680143"/>
          </a:xfrm>
          <a:prstGeom prst="wedgeRectCallout">
            <a:avLst>
              <a:gd name="adj1" fmla="val -124469"/>
              <a:gd name="adj2" fmla="val 235832"/>
            </a:avLst>
          </a:prstGeom>
          <a:gradFill rotWithShape="1">
            <a:gsLst>
              <a:gs pos="0">
                <a:srgbClr val="FFC000">
                  <a:lumMod val="110000"/>
                  <a:satMod val="105000"/>
                  <a:tint val="67000"/>
                </a:srgbClr>
              </a:gs>
              <a:gs pos="50000">
                <a:srgbClr val="FFC000">
                  <a:lumMod val="105000"/>
                  <a:satMod val="103000"/>
                  <a:tint val="73000"/>
                </a:srgbClr>
              </a:gs>
              <a:gs pos="100000">
                <a:srgbClr val="FFC000">
                  <a:lumMod val="105000"/>
                  <a:satMod val="109000"/>
                  <a:tint val="81000"/>
                </a:srgbClr>
              </a:gs>
            </a:gsLst>
            <a:lin ang="5400000" scaled="0"/>
          </a:gradFill>
          <a:ln w="6350" cap="flat" cmpd="sng" algn="ctr">
            <a:solidFill>
              <a:srgbClr val="FFC00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buClrTx/>
              <a:buSzTx/>
              <a:buFontTx/>
              <a:buNone/>
              <a:tabLst/>
              <a:defRPr/>
            </a:pPr>
            <a:r>
              <a:rPr kumimoji="0" lang="fr-BE" sz="12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Institut technique Saint-Joseph :</a:t>
            </a:r>
          </a:p>
          <a:p>
            <a:pPr marL="0" marR="0" lvl="0" indent="0" algn="l" defTabSz="457200" rtl="0" eaLnBrk="1" fontAlgn="auto" latinLnBrk="0" hangingPunct="1">
              <a:lnSpc>
                <a:spcPct val="107000"/>
              </a:lnSpc>
              <a:spcBef>
                <a:spcPts val="0"/>
              </a:spcBef>
              <a:buClrTx/>
              <a:buSzTx/>
              <a:buFontTx/>
              <a:buNone/>
              <a:tabLst/>
              <a:defRPr/>
            </a:pP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Dessinateur en construction</a:t>
            </a:r>
          </a:p>
        </p:txBody>
      </p:sp>
      <p:sp>
        <p:nvSpPr>
          <p:cNvPr id="9" name="ZoneTexte 8">
            <a:extLst>
              <a:ext uri="{FF2B5EF4-FFF2-40B4-BE49-F238E27FC236}">
                <a16:creationId xmlns:a16="http://schemas.microsoft.com/office/drawing/2014/main" id="{0C49E905-67CE-EF26-1459-09D41082D0F5}"/>
              </a:ext>
            </a:extLst>
          </p:cNvPr>
          <p:cNvSpPr txBox="1"/>
          <p:nvPr/>
        </p:nvSpPr>
        <p:spPr>
          <a:xfrm>
            <a:off x="11041835" y="1536853"/>
            <a:ext cx="548640" cy="276999"/>
          </a:xfrm>
          <a:prstGeom prst="rect">
            <a:avLst/>
          </a:prstGeom>
          <a:noFill/>
        </p:spPr>
        <p:txBody>
          <a:bodyPr wrap="square" rtlCol="0">
            <a:spAutoFit/>
          </a:bodyPr>
          <a:lstStyle/>
          <a:p>
            <a:r>
              <a:rPr lang="fr-BE" sz="1200">
                <a:solidFill>
                  <a:srgbClr val="C00000"/>
                </a:solidFill>
              </a:rPr>
              <a:t>New</a:t>
            </a:r>
          </a:p>
        </p:txBody>
      </p:sp>
      <p:sp>
        <p:nvSpPr>
          <p:cNvPr id="11" name="Titre 3">
            <a:extLst>
              <a:ext uri="{FF2B5EF4-FFF2-40B4-BE49-F238E27FC236}">
                <a16:creationId xmlns:a16="http://schemas.microsoft.com/office/drawing/2014/main" id="{596D1645-E4E7-B7C5-6094-A1DC575C866A}"/>
              </a:ext>
            </a:extLst>
          </p:cNvPr>
          <p:cNvSpPr txBox="1">
            <a:spLocks/>
          </p:cNvSpPr>
          <p:nvPr/>
        </p:nvSpPr>
        <p:spPr>
          <a:xfrm>
            <a:off x="248548" y="206455"/>
            <a:ext cx="9720072" cy="671421"/>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BE" sz="2800" b="1">
                <a:solidFill>
                  <a:schemeClr val="accent2">
                    <a:lumMod val="75000"/>
                  </a:schemeClr>
                </a:solidFill>
                <a:latin typeface="Tenorite" panose="00000500000000000000" pitchFamily="2" charset="0"/>
              </a:rPr>
              <a:t>F1104 Dessinateur de la construction</a:t>
            </a:r>
            <a:br>
              <a:rPr lang="fr-BE" sz="2800" b="1">
                <a:solidFill>
                  <a:srgbClr val="FFC000"/>
                </a:solidFill>
                <a:latin typeface="Tenorite" panose="00000500000000000000" pitchFamily="2" charset="0"/>
              </a:rPr>
            </a:br>
            <a:br>
              <a:rPr lang="fr-BE" sz="2800" b="1">
                <a:solidFill>
                  <a:srgbClr val="FFC000"/>
                </a:solidFill>
                <a:latin typeface="Tenorite" panose="00000500000000000000" pitchFamily="2" charset="0"/>
              </a:rPr>
            </a:br>
            <a:endParaRPr lang="fr-BE" sz="2800" b="1">
              <a:solidFill>
                <a:srgbClr val="FFC000"/>
              </a:solidFill>
              <a:latin typeface="Tenorite" panose="00000500000000000000" pitchFamily="2" charset="0"/>
            </a:endParaRPr>
          </a:p>
        </p:txBody>
      </p:sp>
      <p:sp>
        <p:nvSpPr>
          <p:cNvPr id="13" name="Rectangle 2">
            <a:extLst>
              <a:ext uri="{FF2B5EF4-FFF2-40B4-BE49-F238E27FC236}">
                <a16:creationId xmlns:a16="http://schemas.microsoft.com/office/drawing/2014/main" id="{E4AD4F18-7021-C982-8FFC-8390980C4A9B}"/>
              </a:ext>
            </a:extLst>
          </p:cNvPr>
          <p:cNvSpPr/>
          <p:nvPr/>
        </p:nvSpPr>
        <p:spPr>
          <a:xfrm>
            <a:off x="248548" y="5254978"/>
            <a:ext cx="2261582" cy="611302"/>
          </a:xfrm>
          <a:prstGeom prst="wedgeRectCallout">
            <a:avLst>
              <a:gd name="adj1" fmla="val 110071"/>
              <a:gd name="adj2" fmla="val -160151"/>
            </a:avLst>
          </a:prstGeom>
          <a:solidFill>
            <a:schemeClr val="bg1">
              <a:lumMod val="75000"/>
            </a:schemeClr>
          </a:solidFill>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0"/>
              </a:spcAft>
              <a:buClrTx/>
              <a:buSzTx/>
              <a:buFontTx/>
              <a:buNone/>
              <a:tabLst/>
              <a:defRPr/>
            </a:pPr>
            <a:r>
              <a:rPr lang="fr-BE" sz="1200" b="1">
                <a:solidFill>
                  <a:prstClr val="black"/>
                </a:solidFill>
                <a:latin typeface="Calibri" panose="020F0502020204030204"/>
                <a:ea typeface="Calibri" panose="020F0502020204030204" pitchFamily="34" charset="0"/>
                <a:cs typeface="Times New Roman" panose="02020603050405020304" pitchFamily="18" charset="0"/>
              </a:rPr>
              <a:t>EAFC des Hauts pays:</a:t>
            </a:r>
            <a:endParaRPr kumimoji="0" lang="fr-BE" sz="1200" b="0" i="0" u="none" strike="noStrike" kern="1200" cap="none" spc="0" normalizeH="0" baseline="0" noProof="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0" i="0" u="none" strike="noStrike" kern="1200" cap="none" spc="0" normalizeH="0" baseline="0" noProof="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Bachelier en construction</a:t>
            </a:r>
          </a:p>
        </p:txBody>
      </p:sp>
      <p:sp>
        <p:nvSpPr>
          <p:cNvPr id="14" name="Rectangle 2">
            <a:extLst>
              <a:ext uri="{FF2B5EF4-FFF2-40B4-BE49-F238E27FC236}">
                <a16:creationId xmlns:a16="http://schemas.microsoft.com/office/drawing/2014/main" id="{CF898122-EB21-F325-DC6A-289F13879121}"/>
              </a:ext>
            </a:extLst>
          </p:cNvPr>
          <p:cNvSpPr/>
          <p:nvPr/>
        </p:nvSpPr>
        <p:spPr>
          <a:xfrm>
            <a:off x="9328892" y="3973213"/>
            <a:ext cx="2504051" cy="611302"/>
          </a:xfrm>
          <a:prstGeom prst="wedgeRectCallout">
            <a:avLst>
              <a:gd name="adj1" fmla="val -86130"/>
              <a:gd name="adj2" fmla="val -101893"/>
            </a:avLst>
          </a:prstGeom>
          <a:solidFill>
            <a:schemeClr val="bg1">
              <a:lumMod val="75000"/>
            </a:schemeClr>
          </a:solidFill>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0"/>
              </a:spcAft>
              <a:buClrTx/>
              <a:buSzTx/>
              <a:buFontTx/>
              <a:buNone/>
              <a:tabLst/>
              <a:defRPr/>
            </a:pPr>
            <a:r>
              <a:rPr lang="fr-BE" sz="1200" b="1">
                <a:solidFill>
                  <a:prstClr val="black"/>
                </a:solidFill>
                <a:latin typeface="Calibri" panose="020F0502020204030204"/>
                <a:ea typeface="Calibri" panose="020F0502020204030204" pitchFamily="34" charset="0"/>
                <a:cs typeface="Times New Roman" panose="02020603050405020304" pitchFamily="18" charset="0"/>
              </a:rPr>
              <a:t>IEPSCF Morlanwelz – Mariemont : </a:t>
            </a:r>
            <a:endParaRPr kumimoji="0" lang="fr-BE" sz="1200" b="0" i="0" u="none" strike="noStrike" kern="1200" cap="none" spc="0" normalizeH="0" baseline="0" noProof="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0" i="0" u="none" strike="noStrike" kern="1200" cap="none" spc="0" normalizeH="0" baseline="0" noProof="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Bachelier en construction</a:t>
            </a:r>
          </a:p>
        </p:txBody>
      </p:sp>
    </p:spTree>
    <p:extLst>
      <p:ext uri="{BB962C8B-B14F-4D97-AF65-F5344CB8AC3E}">
        <p14:creationId xmlns:p14="http://schemas.microsoft.com/office/powerpoint/2010/main" val="11298193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2F710B65-EDA9-4E73-B369-23EA5C46F987}"/>
              </a:ext>
            </a:extLst>
          </p:cNvPr>
          <p:cNvSpPr>
            <a:spLocks noGrp="1"/>
          </p:cNvSpPr>
          <p:nvPr>
            <p:ph type="title"/>
          </p:nvPr>
        </p:nvSpPr>
        <p:spPr>
          <a:xfrm>
            <a:off x="277424" y="341720"/>
            <a:ext cx="9720072" cy="671421"/>
          </a:xfrm>
        </p:spPr>
        <p:txBody>
          <a:bodyPr>
            <a:noAutofit/>
          </a:bodyPr>
          <a:lstStyle/>
          <a:p>
            <a:br>
              <a:rPr lang="fr-BE" sz="2800" b="1">
                <a:solidFill>
                  <a:srgbClr val="FFC000"/>
                </a:solidFill>
                <a:latin typeface="Tenorite" panose="00000500000000000000" pitchFamily="2" charset="0"/>
              </a:rPr>
            </a:br>
            <a:br>
              <a:rPr lang="fr-BE" sz="2800" b="1">
                <a:solidFill>
                  <a:srgbClr val="FFC000"/>
                </a:solidFill>
                <a:latin typeface="Tenorite" panose="00000500000000000000" pitchFamily="2" charset="0"/>
              </a:rPr>
            </a:br>
            <a:r>
              <a:rPr lang="fr-BE" sz="2800" b="1">
                <a:solidFill>
                  <a:schemeClr val="accent2">
                    <a:lumMod val="75000"/>
                  </a:schemeClr>
                </a:solidFill>
                <a:latin typeface="Tenorite" panose="00000500000000000000" pitchFamily="2" charset="0"/>
              </a:rPr>
              <a:t>F1108 Métreur-deviseur</a:t>
            </a:r>
            <a:br>
              <a:rPr lang="fr-BE" sz="2800" b="1">
                <a:solidFill>
                  <a:srgbClr val="FFC000"/>
                </a:solidFill>
                <a:latin typeface="Tenorite" panose="00000500000000000000" pitchFamily="2" charset="0"/>
              </a:rPr>
            </a:br>
            <a:br>
              <a:rPr lang="fr-BE" sz="2800" b="1">
                <a:solidFill>
                  <a:srgbClr val="FFC000"/>
                </a:solidFill>
                <a:latin typeface="Tenorite" panose="00000500000000000000" pitchFamily="2" charset="0"/>
              </a:rPr>
            </a:br>
            <a:endParaRPr lang="fr-BE" sz="2800" b="1">
              <a:solidFill>
                <a:srgbClr val="FFC000"/>
              </a:solidFill>
              <a:latin typeface="Tenorite" panose="00000500000000000000" pitchFamily="2" charset="0"/>
            </a:endParaRPr>
          </a:p>
        </p:txBody>
      </p:sp>
      <p:sp>
        <p:nvSpPr>
          <p:cNvPr id="11" name="Espace réservé du contenu 2">
            <a:extLst>
              <a:ext uri="{FF2B5EF4-FFF2-40B4-BE49-F238E27FC236}">
                <a16:creationId xmlns:a16="http://schemas.microsoft.com/office/drawing/2014/main" id="{B3147EEB-0174-4BAC-A89B-F52AD2CE5A5D}"/>
              </a:ext>
            </a:extLst>
          </p:cNvPr>
          <p:cNvSpPr txBox="1">
            <a:spLocks/>
          </p:cNvSpPr>
          <p:nvPr/>
        </p:nvSpPr>
        <p:spPr>
          <a:xfrm>
            <a:off x="230496" y="1435614"/>
            <a:ext cx="5007937" cy="3740685"/>
          </a:xfrm>
          <a:prstGeom prst="rect">
            <a:avLst/>
          </a:prstGeom>
          <a:solidFill>
            <a:schemeClr val="bg1">
              <a:lumMod val="95000"/>
            </a:schemeClr>
          </a:solidFill>
        </p:spPr>
        <p:txBody>
          <a:bodyPr anchor="t">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BE" sz="1700" b="1" u="sng">
              <a:solidFill>
                <a:srgbClr val="014067"/>
              </a:solidFill>
              <a:latin typeface="Tenorite" panose="00000500000000000000" pitchFamily="2" charset="0"/>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BE" sz="1700" b="1" u="sng" strike="noStrike" kern="1200" cap="none" spc="0" normalizeH="0" baseline="0" noProof="0">
                <a:ln>
                  <a:noFill/>
                </a:ln>
                <a:solidFill>
                  <a:schemeClr val="accent5">
                    <a:lumMod val="50000"/>
                  </a:schemeClr>
                </a:solidFill>
                <a:effectLst/>
                <a:uLnTx/>
                <a:uFillTx/>
                <a:latin typeface="Tenorite" panose="00000500000000000000" pitchFamily="2" charset="0"/>
              </a:rPr>
              <a:t>Recommandation 2022 de L’IBEFE Hainaut Centre</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fr-BE" sz="1200" b="1" u="sng" strike="noStrike" kern="1200" cap="none" spc="0" normalizeH="0" baseline="0" noProof="0">
              <a:ln>
                <a:noFill/>
              </a:ln>
              <a:solidFill>
                <a:srgbClr val="014067"/>
              </a:solidFill>
              <a:effectLst/>
              <a:uLnTx/>
              <a:uFillTx/>
              <a:latin typeface="Tenorite" panose="00000500000000000000" pitchFamily="2" charset="0"/>
            </a:endParaRPr>
          </a:p>
          <a:p>
            <a:pPr marL="285750" marR="0" lvl="0" indent="-285750" algn="ctr"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800" b="1" i="0" u="none" strike="noStrike" kern="1200" cap="none" spc="0" normalizeH="0" baseline="0" noProof="0">
                <a:ln>
                  <a:noFill/>
                </a:ln>
                <a:solidFill>
                  <a:schemeClr val="accent2">
                    <a:lumMod val="75000"/>
                  </a:schemeClr>
                </a:solidFill>
                <a:effectLst/>
                <a:uLnTx/>
                <a:uFillTx/>
                <a:latin typeface="Tenorite" panose="00000500000000000000" pitchFamily="2" charset="0"/>
                <a:ea typeface="+mn-ea"/>
                <a:cs typeface="+mn-cs"/>
              </a:rPr>
              <a:t>Création Formation initiale</a:t>
            </a:r>
          </a:p>
          <a:p>
            <a:pPr marL="285750" marR="0" lvl="0" indent="-285750" algn="ctr"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800" b="1" i="0" u="none" strike="noStrike" kern="1200" cap="none" spc="0" normalizeH="0" baseline="0" noProof="0">
                <a:ln>
                  <a:noFill/>
                </a:ln>
                <a:solidFill>
                  <a:schemeClr val="accent2">
                    <a:lumMod val="75000"/>
                  </a:schemeClr>
                </a:solidFill>
                <a:effectLst/>
                <a:uLnTx/>
                <a:uFillTx/>
                <a:latin typeface="Tenorite" panose="00000500000000000000" pitchFamily="2" charset="0"/>
                <a:ea typeface="+mn-ea"/>
                <a:cs typeface="+mn-cs"/>
              </a:rPr>
              <a:t>Création pour adultes </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BE" sz="1200" b="1" u="sng" strike="noStrike" kern="1200" cap="none" spc="0" normalizeH="0" baseline="0" noProof="0">
                <a:ln>
                  <a:noFill/>
                </a:ln>
                <a:solidFill>
                  <a:srgbClr val="014067"/>
                </a:solidFill>
                <a:effectLst/>
                <a:uLnTx/>
                <a:uFillTx/>
                <a:latin typeface="Tenorite" panose="00000500000000000000" pitchFamily="2" charset="0"/>
              </a:rPr>
              <a:t> </a:t>
            </a:r>
            <a:endParaRPr kumimoji="0" lang="fr-BE" sz="1200" b="0" u="sng" strike="noStrike" kern="1200" cap="none" spc="0" normalizeH="0" baseline="0" noProof="0">
              <a:ln>
                <a:noFill/>
              </a:ln>
              <a:solidFill>
                <a:srgbClr val="014067"/>
              </a:solidFill>
              <a:effectLst/>
              <a:uLnTx/>
              <a:uFillTx/>
              <a:latin typeface="Tenorite" panose="00000500000000000000" pitchFamily="2" charset="0"/>
            </a:endParaRPr>
          </a:p>
          <a:p>
            <a:pPr marL="0" indent="0" algn="l">
              <a:buNone/>
            </a:pPr>
            <a:r>
              <a:rPr lang="fr-BE" sz="1800" b="0" i="0" u="none" strike="noStrike" baseline="0">
                <a:solidFill>
                  <a:srgbClr val="212120"/>
                </a:solidFill>
                <a:latin typeface="Calibri" panose="020F0502020204030204" pitchFamily="34" charset="0"/>
              </a:rPr>
              <a:t>Ce métier correspond à une demande des employeurs et fait partie de la liste des métiers en pénurie 2023. Cette formation pourra notamment compléter de manière pertinente le bagage des apprenants formés dans d’autres sections connexes du secteur. L’IBEFE souligne l’importance de bien intégrer dans les cursus de formation des enjeux tels que le BIM et la PEB.</a:t>
            </a:r>
            <a:endParaRPr kumimoji="0" lang="fr-BE" sz="1600" b="0" u="none" strike="noStrike" kern="1200" cap="none" spc="0" normalizeH="0" baseline="0" noProof="0">
              <a:ln>
                <a:noFill/>
              </a:ln>
              <a:solidFill>
                <a:srgbClr val="014067"/>
              </a:solidFill>
              <a:effectLst/>
              <a:uLnTx/>
              <a:uFillTx/>
              <a:latin typeface="Tenorite" panose="00000500000000000000" pitchFamily="2" charset="0"/>
            </a:endParaRPr>
          </a:p>
        </p:txBody>
      </p:sp>
      <p:sp>
        <p:nvSpPr>
          <p:cNvPr id="12" name="Rectangle 11">
            <a:extLst>
              <a:ext uri="{FF2B5EF4-FFF2-40B4-BE49-F238E27FC236}">
                <a16:creationId xmlns:a16="http://schemas.microsoft.com/office/drawing/2014/main" id="{FD954D56-598F-49B4-8957-7E5BCEC2EAAE}"/>
              </a:ext>
            </a:extLst>
          </p:cNvPr>
          <p:cNvSpPr/>
          <p:nvPr/>
        </p:nvSpPr>
        <p:spPr>
          <a:xfrm>
            <a:off x="846453" y="916362"/>
            <a:ext cx="2816990" cy="1792287"/>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2800" b="1" i="0" u="none" strike="noStrike" kern="1200" cap="none" spc="0" normalizeH="0" baseline="0" noProof="0">
              <a:ln>
                <a:noFill/>
              </a:ln>
              <a:solidFill>
                <a:prstClr val="white"/>
              </a:solidFill>
              <a:effectLst/>
              <a:uLnTx/>
              <a:uFillTx/>
              <a:latin typeface="Calibri Light" panose="020F0302020204030204"/>
              <a:ea typeface="+mn-ea"/>
              <a:cs typeface="+mn-cs"/>
            </a:endParaRPr>
          </a:p>
        </p:txBody>
      </p:sp>
      <p:graphicFrame>
        <p:nvGraphicFramePr>
          <p:cNvPr id="6" name="Diagramme 5">
            <a:extLst>
              <a:ext uri="{FF2B5EF4-FFF2-40B4-BE49-F238E27FC236}">
                <a16:creationId xmlns:a16="http://schemas.microsoft.com/office/drawing/2014/main" id="{8F736C25-7D29-4605-85DA-4D38518D0AB5}"/>
              </a:ext>
            </a:extLst>
          </p:cNvPr>
          <p:cNvGraphicFramePr/>
          <p:nvPr>
            <p:extLst>
              <p:ext uri="{D42A27DB-BD31-4B8C-83A1-F6EECF244321}">
                <p14:modId xmlns:p14="http://schemas.microsoft.com/office/powerpoint/2010/main" val="3688689811"/>
              </p:ext>
            </p:extLst>
          </p:nvPr>
        </p:nvGraphicFramePr>
        <p:xfrm>
          <a:off x="5534212" y="1451006"/>
          <a:ext cx="6427292" cy="37406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20" name="Tableau 20">
            <a:extLst>
              <a:ext uri="{FF2B5EF4-FFF2-40B4-BE49-F238E27FC236}">
                <a16:creationId xmlns:a16="http://schemas.microsoft.com/office/drawing/2014/main" id="{AE271782-7FF1-41E3-B896-7A3A3BAA6151}"/>
              </a:ext>
            </a:extLst>
          </p:cNvPr>
          <p:cNvGraphicFramePr>
            <a:graphicFrameLocks noGrp="1"/>
          </p:cNvGraphicFramePr>
          <p:nvPr>
            <p:extLst>
              <p:ext uri="{D42A27DB-BD31-4B8C-83A1-F6EECF244321}">
                <p14:modId xmlns:p14="http://schemas.microsoft.com/office/powerpoint/2010/main" val="568169894"/>
              </p:ext>
            </p:extLst>
          </p:nvPr>
        </p:nvGraphicFramePr>
        <p:xfrm>
          <a:off x="277424" y="5438889"/>
          <a:ext cx="11637152" cy="741680"/>
        </p:xfrm>
        <a:graphic>
          <a:graphicData uri="http://schemas.openxmlformats.org/drawingml/2006/table">
            <a:tbl>
              <a:tblPr firstRow="1" bandRow="1">
                <a:tableStyleId>{327F97BB-C833-4FB7-BDE5-3F7075034690}</a:tableStyleId>
              </a:tblPr>
              <a:tblGrid>
                <a:gridCol w="11637152">
                  <a:extLst>
                    <a:ext uri="{9D8B030D-6E8A-4147-A177-3AD203B41FA5}">
                      <a16:colId xmlns:a16="http://schemas.microsoft.com/office/drawing/2014/main" val="3937705145"/>
                    </a:ext>
                  </a:extLst>
                </a:gridCol>
              </a:tblGrid>
              <a:tr h="370840">
                <a:tc>
                  <a:txBody>
                    <a:bodyPr/>
                    <a:lstStyle/>
                    <a:p>
                      <a:pPr algn="ctr"/>
                      <a:r>
                        <a:rPr lang="fr-BE"/>
                        <a:t>Reconduction 2023 : création formation initiale et pour adulte</a:t>
                      </a:r>
                    </a:p>
                  </a:txBody>
                  <a:tcPr>
                    <a:solidFill>
                      <a:schemeClr val="accent5">
                        <a:lumMod val="75000"/>
                      </a:schemeClr>
                    </a:solidFill>
                  </a:tcPr>
                </a:tc>
                <a:extLst>
                  <a:ext uri="{0D108BD9-81ED-4DB2-BD59-A6C34878D82A}">
                    <a16:rowId xmlns:a16="http://schemas.microsoft.com/office/drawing/2014/main" val="2809913012"/>
                  </a:ext>
                </a:extLst>
              </a:tr>
              <a:tr h="370840">
                <a:tc>
                  <a:txBody>
                    <a:bodyPr/>
                    <a:lstStyle/>
                    <a:p>
                      <a:r>
                        <a:rPr lang="fr-BE"/>
                        <a:t>L’offre reste peu développée sur le territoire</a:t>
                      </a:r>
                    </a:p>
                  </a:txBody>
                  <a:tcPr>
                    <a:solidFill>
                      <a:schemeClr val="accent5">
                        <a:lumMod val="75000"/>
                      </a:schemeClr>
                    </a:solidFill>
                  </a:tcPr>
                </a:tc>
                <a:extLst>
                  <a:ext uri="{0D108BD9-81ED-4DB2-BD59-A6C34878D82A}">
                    <a16:rowId xmlns:a16="http://schemas.microsoft.com/office/drawing/2014/main" val="2899318201"/>
                  </a:ext>
                </a:extLst>
              </a:tr>
            </a:tbl>
          </a:graphicData>
        </a:graphic>
      </p:graphicFrame>
      <mc:AlternateContent xmlns:mc="http://schemas.openxmlformats.org/markup-compatibility/2006" xmlns:pslz="http://schemas.microsoft.com/office/powerpoint/2016/slidezoom">
        <mc:Choice Requires="pslz">
          <p:graphicFrame>
            <p:nvGraphicFramePr>
              <p:cNvPr id="3" name="Zoom de diapositive 2">
                <a:extLst>
                  <a:ext uri="{FF2B5EF4-FFF2-40B4-BE49-F238E27FC236}">
                    <a16:creationId xmlns:a16="http://schemas.microsoft.com/office/drawing/2014/main" id="{79C004D3-20BA-2283-6EB8-0F75DC979FDE}"/>
                  </a:ext>
                </a:extLst>
              </p:cNvPr>
              <p:cNvGraphicFramePr>
                <a:graphicFrameLocks noChangeAspect="1"/>
              </p:cNvGraphicFramePr>
              <p:nvPr>
                <p:extLst>
                  <p:ext uri="{D42A27DB-BD31-4B8C-83A1-F6EECF244321}">
                    <p14:modId xmlns:p14="http://schemas.microsoft.com/office/powerpoint/2010/main" val="2618914795"/>
                  </p:ext>
                </p:extLst>
              </p:nvPr>
            </p:nvGraphicFramePr>
            <p:xfrm>
              <a:off x="9716700" y="256756"/>
              <a:ext cx="1793505" cy="1008847"/>
            </p:xfrm>
            <a:graphic>
              <a:graphicData uri="http://schemas.microsoft.com/office/powerpoint/2016/slidezoom">
                <pslz:sldZm>
                  <pslz:sldZmObj sldId="329" cId="2350007516">
                    <pslz:zmPr id="{9EFC2D49-DA3F-4056-8218-E2C83D3AAD49}" returnToParent="0" transitionDur="1000">
                      <p166:blipFill xmlns:p166="http://schemas.microsoft.com/office/powerpoint/2016/6/main">
                        <a:blip r:embed="rId7"/>
                        <a:stretch>
                          <a:fillRect/>
                        </a:stretch>
                      </p166:blipFill>
                      <p166:spPr xmlns:p166="http://schemas.microsoft.com/office/powerpoint/2016/6/main">
                        <a:xfrm>
                          <a:off x="0" y="0"/>
                          <a:ext cx="1793505" cy="1008847"/>
                        </a:xfrm>
                        <a:prstGeom prst="rect">
                          <a:avLst/>
                        </a:prstGeom>
                        <a:ln w="3175">
                          <a:solidFill>
                            <a:prstClr val="ltGray"/>
                          </a:solidFill>
                        </a:ln>
                      </p166:spPr>
                    </pslz:zmPr>
                  </pslz:sldZmObj>
                </pslz:sldZm>
              </a:graphicData>
            </a:graphic>
          </p:graphicFrame>
        </mc:Choice>
        <mc:Fallback xmlns="">
          <p:pic>
            <p:nvPicPr>
              <p:cNvPr id="3" name="Zoom de diapositive 2">
                <a:hlinkClick r:id="rId9" action="ppaction://hlinksldjump"/>
                <a:extLst>
                  <a:ext uri="{FF2B5EF4-FFF2-40B4-BE49-F238E27FC236}">
                    <a16:creationId xmlns:a16="http://schemas.microsoft.com/office/drawing/2014/main" id="{79C004D3-20BA-2283-6EB8-0F75DC979FDE}"/>
                  </a:ext>
                </a:extLst>
              </p:cNvPr>
              <p:cNvPicPr>
                <a:picLocks noGrp="1" noRot="1" noChangeAspect="1" noMove="1" noResize="1" noEditPoints="1" noAdjustHandles="1" noChangeArrowheads="1" noChangeShapeType="1"/>
              </p:cNvPicPr>
              <p:nvPr/>
            </p:nvPicPr>
            <p:blipFill>
              <a:blip r:embed="rId10"/>
              <a:stretch>
                <a:fillRect/>
              </a:stretch>
            </p:blipFill>
            <p:spPr>
              <a:xfrm>
                <a:off x="9716700" y="256756"/>
                <a:ext cx="1793505" cy="1008847"/>
              </a:xfrm>
              <a:prstGeom prst="rect">
                <a:avLst/>
              </a:prstGeom>
              <a:ln w="3175">
                <a:solidFill>
                  <a:prstClr val="ltGray"/>
                </a:solidFill>
              </a:ln>
            </p:spPr>
          </p:pic>
        </mc:Fallback>
      </mc:AlternateContent>
    </p:spTree>
    <p:extLst>
      <p:ext uri="{BB962C8B-B14F-4D97-AF65-F5344CB8AC3E}">
        <p14:creationId xmlns:p14="http://schemas.microsoft.com/office/powerpoint/2010/main" val="29258810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Image 2"/>
          <p:cNvPicPr/>
          <p:nvPr/>
        </p:nvPicPr>
        <p:blipFill>
          <a:blip r:embed="rId2"/>
          <a:srcRect/>
          <a:stretch>
            <a:fillRect/>
          </a:stretch>
        </p:blipFill>
        <p:spPr bwMode="auto">
          <a:xfrm>
            <a:off x="1856509" y="1007196"/>
            <a:ext cx="8880763" cy="5195454"/>
          </a:xfrm>
          <a:prstGeom prst="rect">
            <a:avLst/>
          </a:prstGeom>
          <a:noFill/>
          <a:ln w="9525">
            <a:noFill/>
            <a:miter lim="800000"/>
            <a:headEnd/>
            <a:tailEnd/>
          </a:ln>
        </p:spPr>
      </p:pic>
      <p:sp>
        <p:nvSpPr>
          <p:cNvPr id="6" name="Rectangle 5">
            <a:extLst>
              <a:ext uri="{FF2B5EF4-FFF2-40B4-BE49-F238E27FC236}">
                <a16:creationId xmlns:a16="http://schemas.microsoft.com/office/drawing/2014/main" id="{AA1B78AE-C49F-4C44-9B88-1F9A60C294DA}"/>
              </a:ext>
            </a:extLst>
          </p:cNvPr>
          <p:cNvSpPr/>
          <p:nvPr/>
        </p:nvSpPr>
        <p:spPr>
          <a:xfrm>
            <a:off x="9730948" y="2460920"/>
            <a:ext cx="2012647" cy="739630"/>
          </a:xfrm>
          <a:prstGeom prst="wedgeRectCallout">
            <a:avLst>
              <a:gd name="adj1" fmla="val -152901"/>
              <a:gd name="adj2" fmla="val 99150"/>
            </a:avLst>
          </a:prstGeom>
          <a:gradFill rotWithShape="1">
            <a:gsLst>
              <a:gs pos="0">
                <a:srgbClr val="70AD47">
                  <a:lumMod val="110000"/>
                  <a:satMod val="105000"/>
                  <a:tint val="67000"/>
                </a:srgbClr>
              </a:gs>
              <a:gs pos="50000">
                <a:srgbClr val="70AD47">
                  <a:lumMod val="105000"/>
                  <a:satMod val="103000"/>
                  <a:tint val="73000"/>
                </a:srgbClr>
              </a:gs>
              <a:gs pos="100000">
                <a:srgbClr val="70AD47">
                  <a:lumMod val="105000"/>
                  <a:satMod val="109000"/>
                  <a:tint val="81000"/>
                </a:srgbClr>
              </a:gs>
            </a:gsLst>
            <a:lin ang="5400000" scaled="0"/>
          </a:gradFill>
          <a:ln w="6350" cap="flat" cmpd="sng" algn="ctr">
            <a:solidFill>
              <a:srgbClr val="70AD47"/>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45720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LE FOREM (partenariat) :</a:t>
            </a:r>
            <a:r>
              <a:rPr kumimoji="0" lang="fr-BE" sz="1200" b="0" i="0" u="none" strike="noStrike" kern="0" cap="none" spc="0" normalizeH="0" baseline="0" noProof="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                                                              </a:t>
            </a:r>
          </a:p>
          <a:p>
            <a:pPr marL="0" marR="0" lvl="0" indent="0" defTabSz="457200" eaLnBrk="1" fontAlgn="auto" latinLnBrk="0" hangingPunct="1">
              <a:lnSpc>
                <a:spcPct val="107000"/>
              </a:lnSpc>
              <a:spcBef>
                <a:spcPts val="0"/>
              </a:spcBef>
              <a:spcAft>
                <a:spcPts val="800"/>
              </a:spcAft>
              <a:buClrTx/>
              <a:buSzTx/>
              <a:buFontTx/>
              <a:buNone/>
              <a:tabLst/>
              <a:defRPr/>
            </a:pPr>
            <a:r>
              <a:rPr kumimoji="0" lang="fr-BE" sz="1200" b="0" i="0" u="none" strike="noStrike" kern="0" cap="none" spc="0" normalizeH="0" baseline="0" noProof="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 Assistant métreur-deviseur </a:t>
            </a:r>
          </a:p>
          <a:p>
            <a:pPr marL="0" marR="0" lvl="0" indent="0" defTabSz="457200" eaLnBrk="1" fontAlgn="auto" latinLnBrk="0" hangingPunct="1">
              <a:lnSpc>
                <a:spcPct val="107000"/>
              </a:lnSpc>
              <a:spcBef>
                <a:spcPts val="0"/>
              </a:spcBef>
              <a:spcAft>
                <a:spcPts val="800"/>
              </a:spcAft>
              <a:buClrTx/>
              <a:buSzTx/>
              <a:buFontTx/>
              <a:buNone/>
              <a:tabLst/>
              <a:defRPr/>
            </a:pPr>
            <a:r>
              <a:rPr kumimoji="0" lang="fr-BE" sz="700" b="0" i="0" u="none" strike="noStrike" kern="0" cap="none" spc="0" normalizeH="0" baseline="0" noProof="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 </a:t>
            </a:r>
            <a:endParaRPr kumimoji="0" lang="fr-BE" sz="1100" b="0" i="0" u="none" strike="noStrike" kern="0" cap="none" spc="0" normalizeH="0" baseline="0" noProof="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endParaRPr>
          </a:p>
        </p:txBody>
      </p:sp>
      <p:sp>
        <p:nvSpPr>
          <p:cNvPr id="8" name="Rectangle 4">
            <a:extLst>
              <a:ext uri="{FF2B5EF4-FFF2-40B4-BE49-F238E27FC236}">
                <a16:creationId xmlns:a16="http://schemas.microsoft.com/office/drawing/2014/main" id="{D912C0B0-9FB2-4B69-BF55-EEA66229B100}"/>
              </a:ext>
            </a:extLst>
          </p:cNvPr>
          <p:cNvSpPr/>
          <p:nvPr/>
        </p:nvSpPr>
        <p:spPr>
          <a:xfrm>
            <a:off x="718447" y="2211365"/>
            <a:ext cx="2515149" cy="499110"/>
          </a:xfrm>
          <a:prstGeom prst="wedgeRectCallout">
            <a:avLst>
              <a:gd name="adj1" fmla="val 126100"/>
              <a:gd name="adj2" fmla="val 276742"/>
            </a:avLst>
          </a:prstGeom>
          <a:solidFill>
            <a:srgbClr val="ED7D31">
              <a:lumMod val="60000"/>
              <a:lumOff val="40000"/>
            </a:srgbClr>
          </a:solidFill>
          <a:ln w="6350" cap="flat" cmpd="sng" algn="ctr">
            <a:solidFill>
              <a:srgbClr val="ED7D31">
                <a:lumMod val="60000"/>
                <a:lumOff val="4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457200" eaLnBrk="1" fontAlgn="auto" latinLnBrk="0" hangingPunct="1">
              <a:lnSpc>
                <a:spcPct val="107000"/>
              </a:lnSpc>
              <a:spcBef>
                <a:spcPts val="0"/>
              </a:spcBef>
              <a:spcAft>
                <a:spcPts val="800"/>
              </a:spcAft>
              <a:buClrTx/>
              <a:buSzTx/>
              <a:buFontTx/>
              <a:buNone/>
              <a:tabLst/>
              <a:defRPr/>
            </a:pPr>
            <a:r>
              <a:rPr kumimoji="0" lang="fr-BE" sz="1200" b="1" i="0" u="none" strike="noStrike" kern="0" cap="none" spc="0" normalizeH="0" baseline="0" noProof="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IFAPME </a:t>
            </a:r>
            <a:r>
              <a:rPr kumimoji="0" lang="fr-BE" sz="1200" b="0" i="0" u="none" strike="noStrike" kern="0" cap="none" spc="0" normalizeH="0" baseline="0" noProof="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                                                              Métreur deviseur à orientation PEB</a:t>
            </a:r>
          </a:p>
        </p:txBody>
      </p:sp>
      <p:sp>
        <p:nvSpPr>
          <p:cNvPr id="4" name="Titre 3">
            <a:extLst>
              <a:ext uri="{FF2B5EF4-FFF2-40B4-BE49-F238E27FC236}">
                <a16:creationId xmlns:a16="http://schemas.microsoft.com/office/drawing/2014/main" id="{D0C8EEB6-367A-8FFB-BF8B-4E946D21E7E0}"/>
              </a:ext>
            </a:extLst>
          </p:cNvPr>
          <p:cNvSpPr txBox="1">
            <a:spLocks/>
          </p:cNvSpPr>
          <p:nvPr/>
        </p:nvSpPr>
        <p:spPr>
          <a:xfrm>
            <a:off x="277424" y="341720"/>
            <a:ext cx="9720072" cy="671421"/>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BE" sz="2800" b="1">
                <a:solidFill>
                  <a:schemeClr val="accent2">
                    <a:lumMod val="75000"/>
                  </a:schemeClr>
                </a:solidFill>
                <a:latin typeface="Tenorite" panose="00000500000000000000" pitchFamily="2" charset="0"/>
              </a:rPr>
              <a:t>F1108 Métreur-deviseur</a:t>
            </a:r>
            <a:br>
              <a:rPr lang="fr-BE" sz="2800" b="1">
                <a:solidFill>
                  <a:srgbClr val="FFC000"/>
                </a:solidFill>
                <a:latin typeface="Tenorite" panose="00000500000000000000" pitchFamily="2" charset="0"/>
              </a:rPr>
            </a:br>
            <a:br>
              <a:rPr lang="fr-BE" sz="2800" b="1">
                <a:solidFill>
                  <a:srgbClr val="FFC000"/>
                </a:solidFill>
                <a:latin typeface="Tenorite" panose="00000500000000000000" pitchFamily="2" charset="0"/>
              </a:rPr>
            </a:br>
            <a:endParaRPr lang="fr-BE" sz="2800" b="1">
              <a:solidFill>
                <a:srgbClr val="FFC000"/>
              </a:solidFill>
              <a:latin typeface="Tenorite" panose="00000500000000000000" pitchFamily="2" charset="0"/>
            </a:endParaRPr>
          </a:p>
        </p:txBody>
      </p:sp>
    </p:spTree>
    <p:extLst>
      <p:ext uri="{BB962C8B-B14F-4D97-AF65-F5344CB8AC3E}">
        <p14:creationId xmlns:p14="http://schemas.microsoft.com/office/powerpoint/2010/main" val="23500075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2F710B65-EDA9-4E73-B369-23EA5C46F987}"/>
              </a:ext>
            </a:extLst>
          </p:cNvPr>
          <p:cNvSpPr>
            <a:spLocks noGrp="1"/>
          </p:cNvSpPr>
          <p:nvPr>
            <p:ph type="title"/>
          </p:nvPr>
        </p:nvSpPr>
        <p:spPr>
          <a:xfrm>
            <a:off x="277424" y="341720"/>
            <a:ext cx="9720072" cy="671421"/>
          </a:xfrm>
        </p:spPr>
        <p:txBody>
          <a:bodyPr>
            <a:noAutofit/>
          </a:bodyPr>
          <a:lstStyle/>
          <a:p>
            <a:br>
              <a:rPr lang="fr-BE" sz="2800" b="1">
                <a:solidFill>
                  <a:srgbClr val="FFC000"/>
                </a:solidFill>
                <a:latin typeface="Tenorite" panose="00000500000000000000" pitchFamily="2" charset="0"/>
              </a:rPr>
            </a:br>
            <a:br>
              <a:rPr lang="fr-BE" sz="2800" b="1">
                <a:solidFill>
                  <a:srgbClr val="FFC000"/>
                </a:solidFill>
                <a:latin typeface="Tenorite" panose="00000500000000000000" pitchFamily="2" charset="0"/>
              </a:rPr>
            </a:br>
            <a:r>
              <a:rPr lang="fr-BE" sz="2800" b="1">
                <a:solidFill>
                  <a:schemeClr val="accent2">
                    <a:lumMod val="75000"/>
                  </a:schemeClr>
                </a:solidFill>
                <a:latin typeface="Tenorite" panose="00000500000000000000" pitchFamily="2" charset="0"/>
              </a:rPr>
              <a:t>F1201 Conducteur de travaux</a:t>
            </a:r>
            <a:br>
              <a:rPr lang="fr-BE" sz="2800" b="1">
                <a:solidFill>
                  <a:srgbClr val="FFC000"/>
                </a:solidFill>
                <a:latin typeface="Tenorite" panose="00000500000000000000" pitchFamily="2" charset="0"/>
              </a:rPr>
            </a:br>
            <a:br>
              <a:rPr lang="fr-BE" sz="2800" b="1">
                <a:solidFill>
                  <a:srgbClr val="FFC000"/>
                </a:solidFill>
                <a:latin typeface="Tenorite" panose="00000500000000000000" pitchFamily="2" charset="0"/>
              </a:rPr>
            </a:br>
            <a:endParaRPr lang="fr-BE" sz="2800" b="1">
              <a:solidFill>
                <a:srgbClr val="FFC000"/>
              </a:solidFill>
              <a:latin typeface="Tenorite" panose="00000500000000000000" pitchFamily="2" charset="0"/>
            </a:endParaRPr>
          </a:p>
        </p:txBody>
      </p:sp>
      <p:sp>
        <p:nvSpPr>
          <p:cNvPr id="11" name="Espace réservé du contenu 2">
            <a:extLst>
              <a:ext uri="{FF2B5EF4-FFF2-40B4-BE49-F238E27FC236}">
                <a16:creationId xmlns:a16="http://schemas.microsoft.com/office/drawing/2014/main" id="{B3147EEB-0174-4BAC-A89B-F52AD2CE5A5D}"/>
              </a:ext>
            </a:extLst>
          </p:cNvPr>
          <p:cNvSpPr txBox="1">
            <a:spLocks/>
          </p:cNvSpPr>
          <p:nvPr/>
        </p:nvSpPr>
        <p:spPr>
          <a:xfrm>
            <a:off x="230496" y="1435614"/>
            <a:ext cx="5007937" cy="3740685"/>
          </a:xfrm>
          <a:prstGeom prst="rect">
            <a:avLst/>
          </a:prstGeom>
          <a:solidFill>
            <a:schemeClr val="bg1">
              <a:lumMod val="95000"/>
            </a:schemeClr>
          </a:solidFill>
        </p:spPr>
        <p:txBody>
          <a:bodyPr anchor="t">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BE" sz="1700" b="1" u="sng">
              <a:solidFill>
                <a:srgbClr val="014067"/>
              </a:solidFill>
              <a:latin typeface="Tenorite" panose="00000500000000000000" pitchFamily="2" charset="0"/>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BE" sz="1700" b="1" u="sng" strike="noStrike" kern="1200" cap="none" spc="0" normalizeH="0" baseline="0" noProof="0">
                <a:ln>
                  <a:noFill/>
                </a:ln>
                <a:solidFill>
                  <a:schemeClr val="accent5">
                    <a:lumMod val="50000"/>
                  </a:schemeClr>
                </a:solidFill>
                <a:effectLst/>
                <a:uLnTx/>
                <a:uFillTx/>
                <a:latin typeface="Tenorite" panose="00000500000000000000" pitchFamily="2" charset="0"/>
              </a:rPr>
              <a:t>Recommandation 2022 de L’IBEFE Hainaut Centre</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fr-BE" sz="1200" b="1" u="sng" strike="noStrike" kern="1200" cap="none" spc="0" normalizeH="0" baseline="0" noProof="0">
              <a:ln>
                <a:noFill/>
              </a:ln>
              <a:solidFill>
                <a:srgbClr val="014067"/>
              </a:solidFill>
              <a:effectLst/>
              <a:uLnTx/>
              <a:uFillTx/>
              <a:latin typeface="Tenorite" panose="00000500000000000000" pitchFamily="2" charset="0"/>
            </a:endParaRPr>
          </a:p>
          <a:p>
            <a:pPr marL="285750" marR="0" lvl="0" indent="-285750" algn="ctr"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800" b="1" i="0" u="none" strike="noStrike" kern="1200" cap="none" spc="0" normalizeH="0" baseline="0" noProof="0">
                <a:ln>
                  <a:noFill/>
                </a:ln>
                <a:solidFill>
                  <a:schemeClr val="accent2">
                    <a:lumMod val="75000"/>
                  </a:schemeClr>
                </a:solidFill>
                <a:effectLst/>
                <a:uLnTx/>
                <a:uFillTx/>
                <a:latin typeface="Tenorite" panose="00000500000000000000" pitchFamily="2" charset="0"/>
                <a:ea typeface="+mn-ea"/>
                <a:cs typeface="+mn-cs"/>
              </a:rPr>
              <a:t>Création Formation initiale</a:t>
            </a:r>
          </a:p>
          <a:p>
            <a:pPr marL="285750" marR="0" lvl="0" indent="-285750" algn="ctr"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800" b="1" i="0" u="none" strike="noStrike" kern="1200" cap="none" spc="0" normalizeH="0" baseline="0" noProof="0">
                <a:ln>
                  <a:noFill/>
                </a:ln>
                <a:solidFill>
                  <a:schemeClr val="accent2">
                    <a:lumMod val="75000"/>
                  </a:schemeClr>
                </a:solidFill>
                <a:effectLst/>
                <a:uLnTx/>
                <a:uFillTx/>
                <a:latin typeface="Tenorite" panose="00000500000000000000" pitchFamily="2" charset="0"/>
                <a:ea typeface="+mn-ea"/>
                <a:cs typeface="+mn-cs"/>
              </a:rPr>
              <a:t>Création pour adultes </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BE" sz="1200" b="1" u="sng" strike="noStrike" kern="1200" cap="none" spc="0" normalizeH="0" baseline="0" noProof="0">
                <a:ln>
                  <a:noFill/>
                </a:ln>
                <a:solidFill>
                  <a:srgbClr val="014067"/>
                </a:solidFill>
                <a:effectLst/>
                <a:uLnTx/>
                <a:uFillTx/>
                <a:latin typeface="Tenorite" panose="00000500000000000000" pitchFamily="2" charset="0"/>
              </a:rPr>
              <a:t> </a:t>
            </a:r>
            <a:endParaRPr kumimoji="0" lang="fr-BE" sz="1200" b="0" u="sng" strike="noStrike" kern="1200" cap="none" spc="0" normalizeH="0" baseline="0" noProof="0">
              <a:ln>
                <a:noFill/>
              </a:ln>
              <a:solidFill>
                <a:srgbClr val="014067"/>
              </a:solidFill>
              <a:effectLst/>
              <a:uLnTx/>
              <a:uFillTx/>
              <a:latin typeface="Tenorite" panose="00000500000000000000" pitchFamily="2" charset="0"/>
            </a:endParaRPr>
          </a:p>
          <a:p>
            <a:pPr marL="0" indent="0" algn="l">
              <a:buNone/>
            </a:pPr>
            <a:r>
              <a:rPr lang="fr-BE" sz="1800" b="0" i="0" u="none" strike="noStrike" baseline="0">
                <a:solidFill>
                  <a:srgbClr val="212120"/>
                </a:solidFill>
                <a:latin typeface="Calibri" panose="020F0502020204030204" pitchFamily="34" charset="0"/>
              </a:rPr>
              <a:t>Le chef de chantier, et les métiers de l’encadrement de chantier de manière plus globale, font partie de la liste 2023 des métiers en pénurie. L’offre de formation sur le territoire s’est développée mais reste réduite. Elle pourrait être renforcée au niveau des filières pour adultes en y intégrant les enjeux de la transition écologique (</a:t>
            </a:r>
            <a:r>
              <a:rPr lang="fr-BE" sz="1800" b="0" i="0" u="none" strike="noStrike" baseline="0" err="1">
                <a:solidFill>
                  <a:srgbClr val="212120"/>
                </a:solidFill>
                <a:latin typeface="Calibri" panose="020F0502020204030204" pitchFamily="34" charset="0"/>
              </a:rPr>
              <a:t>upcycling</a:t>
            </a:r>
            <a:r>
              <a:rPr lang="fr-BE" sz="1800" b="0" i="0" u="none" strike="noStrike" baseline="0">
                <a:solidFill>
                  <a:srgbClr val="212120"/>
                </a:solidFill>
                <a:latin typeface="Calibri" panose="020F0502020204030204" pitchFamily="34" charset="0"/>
              </a:rPr>
              <a:t>, durabilité, adaptabilité, …) et de la transition numérique dont notamment les outils collaboratifs de gestion de chantier (mobilité, partage de l’information via les réseaux, gestion des outils collaboratifs, …) pour lesquels il existe un déficit de maîtrise des compétences dans le secteur. Au niveau de l’enseignement de plein exercice, l’IBEFE met en avant la 7ème TQ Technicien en encadrement de chantier.</a:t>
            </a:r>
            <a:endParaRPr kumimoji="0" lang="fr-BE" sz="1600" b="0" u="none" strike="noStrike" kern="1200" cap="none" spc="0" normalizeH="0" baseline="0" noProof="0">
              <a:ln>
                <a:noFill/>
              </a:ln>
              <a:solidFill>
                <a:srgbClr val="014067"/>
              </a:solidFill>
              <a:effectLst/>
              <a:uLnTx/>
              <a:uFillTx/>
              <a:latin typeface="Tenorite" panose="00000500000000000000" pitchFamily="2" charset="0"/>
            </a:endParaRPr>
          </a:p>
        </p:txBody>
      </p:sp>
      <p:sp>
        <p:nvSpPr>
          <p:cNvPr id="12" name="Rectangle 11">
            <a:extLst>
              <a:ext uri="{FF2B5EF4-FFF2-40B4-BE49-F238E27FC236}">
                <a16:creationId xmlns:a16="http://schemas.microsoft.com/office/drawing/2014/main" id="{FD954D56-598F-49B4-8957-7E5BCEC2EAAE}"/>
              </a:ext>
            </a:extLst>
          </p:cNvPr>
          <p:cNvSpPr/>
          <p:nvPr/>
        </p:nvSpPr>
        <p:spPr>
          <a:xfrm>
            <a:off x="846453" y="916362"/>
            <a:ext cx="2816990" cy="1792287"/>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2800" b="1" i="0" u="none" strike="noStrike" kern="1200" cap="none" spc="0" normalizeH="0" baseline="0" noProof="0">
              <a:ln>
                <a:noFill/>
              </a:ln>
              <a:solidFill>
                <a:prstClr val="white"/>
              </a:solidFill>
              <a:effectLst/>
              <a:uLnTx/>
              <a:uFillTx/>
              <a:latin typeface="Calibri Light" panose="020F0302020204030204"/>
              <a:ea typeface="+mn-ea"/>
              <a:cs typeface="+mn-cs"/>
            </a:endParaRPr>
          </a:p>
        </p:txBody>
      </p:sp>
      <p:graphicFrame>
        <p:nvGraphicFramePr>
          <p:cNvPr id="6" name="Diagramme 5">
            <a:extLst>
              <a:ext uri="{FF2B5EF4-FFF2-40B4-BE49-F238E27FC236}">
                <a16:creationId xmlns:a16="http://schemas.microsoft.com/office/drawing/2014/main" id="{8F736C25-7D29-4605-85DA-4D38518D0AB5}"/>
              </a:ext>
            </a:extLst>
          </p:cNvPr>
          <p:cNvGraphicFramePr/>
          <p:nvPr>
            <p:extLst>
              <p:ext uri="{D42A27DB-BD31-4B8C-83A1-F6EECF244321}">
                <p14:modId xmlns:p14="http://schemas.microsoft.com/office/powerpoint/2010/main" val="3993225539"/>
              </p:ext>
            </p:extLst>
          </p:nvPr>
        </p:nvGraphicFramePr>
        <p:xfrm>
          <a:off x="5534212" y="1451006"/>
          <a:ext cx="6427292" cy="37406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20" name="Tableau 20">
            <a:extLst>
              <a:ext uri="{FF2B5EF4-FFF2-40B4-BE49-F238E27FC236}">
                <a16:creationId xmlns:a16="http://schemas.microsoft.com/office/drawing/2014/main" id="{AE271782-7FF1-41E3-B896-7A3A3BAA6151}"/>
              </a:ext>
            </a:extLst>
          </p:cNvPr>
          <p:cNvGraphicFramePr>
            <a:graphicFrameLocks noGrp="1"/>
          </p:cNvGraphicFramePr>
          <p:nvPr>
            <p:extLst>
              <p:ext uri="{D42A27DB-BD31-4B8C-83A1-F6EECF244321}">
                <p14:modId xmlns:p14="http://schemas.microsoft.com/office/powerpoint/2010/main" val="286163253"/>
              </p:ext>
            </p:extLst>
          </p:nvPr>
        </p:nvGraphicFramePr>
        <p:xfrm>
          <a:off x="277424" y="5438889"/>
          <a:ext cx="11637152" cy="1285240"/>
        </p:xfrm>
        <a:graphic>
          <a:graphicData uri="http://schemas.openxmlformats.org/drawingml/2006/table">
            <a:tbl>
              <a:tblPr firstRow="1" bandRow="1">
                <a:tableStyleId>{327F97BB-C833-4FB7-BDE5-3F7075034690}</a:tableStyleId>
              </a:tblPr>
              <a:tblGrid>
                <a:gridCol w="11637152">
                  <a:extLst>
                    <a:ext uri="{9D8B030D-6E8A-4147-A177-3AD203B41FA5}">
                      <a16:colId xmlns:a16="http://schemas.microsoft.com/office/drawing/2014/main" val="3937705145"/>
                    </a:ext>
                  </a:extLst>
                </a:gridCol>
              </a:tblGrid>
              <a:tr h="370840">
                <a:tc>
                  <a:txBody>
                    <a:bodyPr/>
                    <a:lstStyle/>
                    <a:p>
                      <a:pPr algn="ctr"/>
                      <a:r>
                        <a:rPr lang="fr-BE" dirty="0"/>
                        <a:t>Reconduction 2023 : Création Formation initiale et pour adultes</a:t>
                      </a:r>
                    </a:p>
                  </a:txBody>
                  <a:tcPr>
                    <a:solidFill>
                      <a:schemeClr val="accent5">
                        <a:lumMod val="75000"/>
                      </a:schemeClr>
                    </a:solidFill>
                  </a:tcPr>
                </a:tc>
                <a:extLst>
                  <a:ext uri="{0D108BD9-81ED-4DB2-BD59-A6C34878D82A}">
                    <a16:rowId xmlns:a16="http://schemas.microsoft.com/office/drawing/2014/main" val="2809913012"/>
                  </a:ext>
                </a:extLst>
              </a:tr>
              <a:tr h="370840">
                <a:tc>
                  <a:txBody>
                    <a:bodyPr/>
                    <a:lstStyle/>
                    <a:p>
                      <a:r>
                        <a:rPr lang="fr-BE" dirty="0"/>
                        <a:t>Nouvelle filière au niveau du Centre de compétence, mais l’offre reste peu développée notamment au niveau de l’enseignement pour lequel une 7</a:t>
                      </a:r>
                      <a:r>
                        <a:rPr lang="fr-BE" baseline="30000" dirty="0"/>
                        <a:t>ème</a:t>
                      </a:r>
                      <a:r>
                        <a:rPr lang="fr-BE" dirty="0"/>
                        <a:t> pourrait être mise en place et faciliter le lien avec l’enseignement supérieur qui correspond au niveau de compétences attendu pour ce métier.</a:t>
                      </a:r>
                    </a:p>
                  </a:txBody>
                  <a:tcPr>
                    <a:solidFill>
                      <a:schemeClr val="accent5">
                        <a:lumMod val="75000"/>
                      </a:schemeClr>
                    </a:solidFill>
                  </a:tcPr>
                </a:tc>
                <a:extLst>
                  <a:ext uri="{0D108BD9-81ED-4DB2-BD59-A6C34878D82A}">
                    <a16:rowId xmlns:a16="http://schemas.microsoft.com/office/drawing/2014/main" val="2899318201"/>
                  </a:ext>
                </a:extLst>
              </a:tr>
            </a:tbl>
          </a:graphicData>
        </a:graphic>
      </p:graphicFrame>
      <mc:AlternateContent xmlns:mc="http://schemas.openxmlformats.org/markup-compatibility/2006" xmlns:pslz="http://schemas.microsoft.com/office/powerpoint/2016/slidezoom">
        <mc:Choice Requires="pslz">
          <p:graphicFrame>
            <p:nvGraphicFramePr>
              <p:cNvPr id="5" name="Zoom de diapositive 4">
                <a:extLst>
                  <a:ext uri="{FF2B5EF4-FFF2-40B4-BE49-F238E27FC236}">
                    <a16:creationId xmlns:a16="http://schemas.microsoft.com/office/drawing/2014/main" id="{FE798174-0DA5-F59C-E6EA-19561EA09C80}"/>
                  </a:ext>
                </a:extLst>
              </p:cNvPr>
              <p:cNvGraphicFramePr>
                <a:graphicFrameLocks noChangeAspect="1"/>
              </p:cNvGraphicFramePr>
              <p:nvPr>
                <p:extLst>
                  <p:ext uri="{D42A27DB-BD31-4B8C-83A1-F6EECF244321}">
                    <p14:modId xmlns:p14="http://schemas.microsoft.com/office/powerpoint/2010/main" val="3240689162"/>
                  </p:ext>
                </p:extLst>
              </p:nvPr>
            </p:nvGraphicFramePr>
            <p:xfrm>
              <a:off x="9904373" y="188972"/>
              <a:ext cx="2010203" cy="1130739"/>
            </p:xfrm>
            <a:graphic>
              <a:graphicData uri="http://schemas.microsoft.com/office/powerpoint/2016/slidezoom">
                <pslz:sldZm>
                  <pslz:sldZmObj sldId="512" cId="396587068">
                    <pslz:zmPr id="{A7C90651-0BB6-4792-A5DB-8CD1B5A35C11}" returnToParent="0" transitionDur="1000">
                      <p166:blipFill xmlns:p166="http://schemas.microsoft.com/office/powerpoint/2016/6/main">
                        <a:blip r:embed="rId7"/>
                        <a:stretch>
                          <a:fillRect/>
                        </a:stretch>
                      </p166:blipFill>
                      <p166:spPr xmlns:p166="http://schemas.microsoft.com/office/powerpoint/2016/6/main">
                        <a:xfrm>
                          <a:off x="0" y="0"/>
                          <a:ext cx="2010203" cy="1130739"/>
                        </a:xfrm>
                        <a:prstGeom prst="rect">
                          <a:avLst/>
                        </a:prstGeom>
                        <a:ln w="3175">
                          <a:solidFill>
                            <a:prstClr val="ltGray"/>
                          </a:solidFill>
                        </a:ln>
                      </p166:spPr>
                    </pslz:zmPr>
                  </pslz:sldZmObj>
                </pslz:sldZm>
              </a:graphicData>
            </a:graphic>
          </p:graphicFrame>
        </mc:Choice>
        <mc:Fallback xmlns="">
          <p:pic>
            <p:nvPicPr>
              <p:cNvPr id="5" name="Zoom de diapositive 4">
                <a:extLst>
                  <a:ext uri="{FF2B5EF4-FFF2-40B4-BE49-F238E27FC236}">
                    <a16:creationId xmlns:a16="http://schemas.microsoft.com/office/drawing/2014/main" id="{FE798174-0DA5-F59C-E6EA-19561EA09C80}"/>
                  </a:ext>
                </a:extLst>
              </p:cNvPr>
              <p:cNvPicPr>
                <a:picLocks noGrp="1" noRot="1" noChangeAspect="1" noMove="1" noResize="1" noEditPoints="1" noAdjustHandles="1" noChangeArrowheads="1" noChangeShapeType="1"/>
              </p:cNvPicPr>
              <p:nvPr/>
            </p:nvPicPr>
            <p:blipFill>
              <a:blip r:embed="rId8"/>
              <a:stretch>
                <a:fillRect/>
              </a:stretch>
            </p:blipFill>
            <p:spPr>
              <a:xfrm>
                <a:off x="9904373" y="188972"/>
                <a:ext cx="2010203" cy="1130739"/>
              </a:xfrm>
              <a:prstGeom prst="rect">
                <a:avLst/>
              </a:prstGeom>
              <a:ln w="3175">
                <a:solidFill>
                  <a:prstClr val="ltGray"/>
                </a:solidFill>
              </a:ln>
            </p:spPr>
          </p:pic>
        </mc:Fallback>
      </mc:AlternateContent>
    </p:spTree>
    <p:extLst>
      <p:ext uri="{BB962C8B-B14F-4D97-AF65-F5344CB8AC3E}">
        <p14:creationId xmlns:p14="http://schemas.microsoft.com/office/powerpoint/2010/main" val="31987134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8" name="Image 7"/>
          <p:cNvPicPr/>
          <p:nvPr/>
        </p:nvPicPr>
        <p:blipFill>
          <a:blip r:embed="rId3"/>
          <a:srcRect/>
          <a:stretch>
            <a:fillRect/>
          </a:stretch>
        </p:blipFill>
        <p:spPr bwMode="auto">
          <a:xfrm>
            <a:off x="1798734" y="831273"/>
            <a:ext cx="8880763" cy="5195454"/>
          </a:xfrm>
          <a:prstGeom prst="rect">
            <a:avLst/>
          </a:prstGeom>
          <a:noFill/>
          <a:ln w="9525">
            <a:noFill/>
            <a:miter lim="800000"/>
            <a:headEnd/>
            <a:tailEnd/>
          </a:ln>
        </p:spPr>
      </p:pic>
      <p:sp>
        <p:nvSpPr>
          <p:cNvPr id="10" name="Rectangle 5">
            <a:extLst>
              <a:ext uri="{FF2B5EF4-FFF2-40B4-BE49-F238E27FC236}">
                <a16:creationId xmlns:a16="http://schemas.microsoft.com/office/drawing/2014/main" id="{E37B876B-CF53-4E01-A925-083C99C60B9C}"/>
              </a:ext>
            </a:extLst>
          </p:cNvPr>
          <p:cNvSpPr/>
          <p:nvPr/>
        </p:nvSpPr>
        <p:spPr>
          <a:xfrm>
            <a:off x="1005920" y="2337445"/>
            <a:ext cx="2012647" cy="739630"/>
          </a:xfrm>
          <a:prstGeom prst="wedgeRectCallout">
            <a:avLst>
              <a:gd name="adj1" fmla="val 147044"/>
              <a:gd name="adj2" fmla="val 145961"/>
            </a:avLst>
          </a:prstGeom>
          <a:gradFill rotWithShape="1">
            <a:gsLst>
              <a:gs pos="0">
                <a:srgbClr val="70AD47">
                  <a:lumMod val="110000"/>
                  <a:satMod val="105000"/>
                  <a:tint val="67000"/>
                </a:srgbClr>
              </a:gs>
              <a:gs pos="50000">
                <a:srgbClr val="70AD47">
                  <a:lumMod val="105000"/>
                  <a:satMod val="103000"/>
                  <a:tint val="73000"/>
                </a:srgbClr>
              </a:gs>
              <a:gs pos="100000">
                <a:srgbClr val="70AD47">
                  <a:lumMod val="105000"/>
                  <a:satMod val="109000"/>
                  <a:tint val="81000"/>
                </a:srgbClr>
              </a:gs>
            </a:gsLst>
            <a:lin ang="5400000" scaled="0"/>
          </a:gradFill>
          <a:ln w="6350" cap="flat" cmpd="sng" algn="ctr">
            <a:solidFill>
              <a:srgbClr val="70AD47"/>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0"/>
              </a:spcAft>
              <a:buClrTx/>
              <a:buSzTx/>
              <a:buFontTx/>
              <a:buNone/>
              <a:tabLst/>
              <a:defRPr/>
            </a:pPr>
            <a:endParaRPr kumimoji="0" lang="fr-BE" sz="1200" b="1" i="0" u="none" strike="noStrike" kern="0" cap="none" spc="0" normalizeH="0" baseline="0" noProof="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LE FOREM (partenariat) :</a:t>
            </a:r>
            <a:r>
              <a:rPr kumimoji="0" lang="fr-BE" sz="1200" b="0" i="0" u="none" strike="noStrike" kern="0" cap="none" spc="0" normalizeH="0" baseline="0" noProof="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                                                              </a:t>
            </a:r>
          </a:p>
          <a:p>
            <a:pPr marL="0" marR="0" lvl="0" indent="0" algn="l" defTabSz="457200" rtl="0" eaLnBrk="1" fontAlgn="auto" latinLnBrk="0" hangingPunct="1">
              <a:lnSpc>
                <a:spcPct val="107000"/>
              </a:lnSpc>
              <a:spcBef>
                <a:spcPts val="0"/>
              </a:spcBef>
              <a:spcAft>
                <a:spcPts val="800"/>
              </a:spcAft>
              <a:buClrTx/>
              <a:buSzTx/>
              <a:buFontTx/>
              <a:buNone/>
              <a:tabLst/>
              <a:defRPr/>
            </a:pPr>
            <a:r>
              <a:rPr kumimoji="0" lang="fr-BE" sz="1200" b="0" i="0" u="none" strike="noStrike" kern="0" cap="none" spc="0" normalizeH="0" baseline="0" noProof="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a:t>
            </a:r>
            <a:r>
              <a:rPr kumimoji="0" lang="fr-BE" sz="1200" b="0" i="0" u="none" strike="sngStrike" kern="0" cap="none" spc="0" normalizeH="0" baseline="0" noProof="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Assistant chef de chantier</a:t>
            </a:r>
          </a:p>
          <a:p>
            <a:pPr marL="0" marR="0" lvl="0" indent="0" algn="l" defTabSz="457200" rtl="0" eaLnBrk="1" fontAlgn="auto" latinLnBrk="0" hangingPunct="1">
              <a:lnSpc>
                <a:spcPct val="107000"/>
              </a:lnSpc>
              <a:spcBef>
                <a:spcPts val="0"/>
              </a:spcBef>
              <a:spcAft>
                <a:spcPts val="800"/>
              </a:spcAft>
              <a:buClrTx/>
              <a:buSzTx/>
              <a:buFontTx/>
              <a:buNone/>
              <a:tabLst/>
              <a:defRPr/>
            </a:pPr>
            <a:r>
              <a:rPr kumimoji="0" lang="fr-BE" sz="700" b="0" i="0" u="none" strike="noStrike" kern="0" cap="none" spc="0" normalizeH="0" baseline="0" noProof="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 </a:t>
            </a:r>
            <a:endParaRPr kumimoji="0" lang="fr-BE" sz="1100" b="0" i="0" u="none" strike="noStrike" kern="0" cap="none" spc="0" normalizeH="0" baseline="0" noProof="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endParaRPr>
          </a:p>
        </p:txBody>
      </p:sp>
      <p:sp>
        <p:nvSpPr>
          <p:cNvPr id="2" name="Rectangle 5">
            <a:extLst>
              <a:ext uri="{FF2B5EF4-FFF2-40B4-BE49-F238E27FC236}">
                <a16:creationId xmlns:a16="http://schemas.microsoft.com/office/drawing/2014/main" id="{5EF0E257-859B-747D-3FB2-6BAD09315C28}"/>
              </a:ext>
            </a:extLst>
          </p:cNvPr>
          <p:cNvSpPr/>
          <p:nvPr/>
        </p:nvSpPr>
        <p:spPr>
          <a:xfrm>
            <a:off x="710215" y="1386361"/>
            <a:ext cx="2861660" cy="739630"/>
          </a:xfrm>
          <a:prstGeom prst="wedgeRectCallout">
            <a:avLst>
              <a:gd name="adj1" fmla="val 103955"/>
              <a:gd name="adj2" fmla="val 247697"/>
            </a:avLst>
          </a:prstGeom>
          <a:solidFill>
            <a:schemeClr val="accent6">
              <a:lumMod val="75000"/>
            </a:schemeClr>
          </a:solidFill>
          <a:ln w="6350" cap="flat" cmpd="sng" algn="ctr">
            <a:solidFill>
              <a:schemeClr val="accent6">
                <a:lumMod val="75000"/>
              </a:scheme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0"/>
              </a:spcAft>
              <a:buClrTx/>
              <a:buSzTx/>
              <a:buFontTx/>
              <a:buNone/>
              <a:tabLst/>
              <a:defRPr/>
            </a:pPr>
            <a:endParaRPr kumimoji="0" lang="fr-BE" sz="1200" b="1" i="0" u="none" strike="noStrike" kern="0" cap="none" spc="0" normalizeH="0" baseline="0" noProof="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Centre de compétence Environnement : </a:t>
            </a:r>
          </a:p>
          <a:p>
            <a:pPr marL="0" marR="0" lvl="0" indent="0" algn="l" defTabSz="457200" rtl="0" eaLnBrk="1" fontAlgn="auto" latinLnBrk="0" hangingPunct="1">
              <a:lnSpc>
                <a:spcPct val="107000"/>
              </a:lnSpc>
              <a:spcBef>
                <a:spcPts val="0"/>
              </a:spcBef>
              <a:spcAft>
                <a:spcPts val="0"/>
              </a:spcAft>
              <a:buClrTx/>
              <a:buSzTx/>
              <a:buFontTx/>
              <a:buNone/>
              <a:tabLst/>
              <a:defRPr/>
            </a:pPr>
            <a:r>
              <a:rPr lang="fr-BE" sz="1200" kern="0">
                <a:solidFill>
                  <a:prstClr val="black"/>
                </a:solidFill>
                <a:latin typeface="Calibri" panose="020F0502020204030204"/>
                <a:ea typeface="Calibri" panose="020F0502020204030204" pitchFamily="34" charset="0"/>
                <a:cs typeface="Times New Roman" panose="02020603050405020304" pitchFamily="18" charset="0"/>
              </a:rPr>
              <a:t>Chef de chantier</a:t>
            </a:r>
            <a:r>
              <a:rPr kumimoji="0" lang="fr-BE" sz="1200" i="0" u="none" strike="noStrike" kern="0" cap="none" spc="0" normalizeH="0" baseline="0" noProof="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                                                              </a:t>
            </a:r>
            <a:endParaRPr kumimoji="0" lang="fr-BE" sz="1200" b="0" i="0" u="none" strike="sngStrike" kern="0" cap="none" spc="0" normalizeH="0" baseline="0" noProof="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07000"/>
              </a:lnSpc>
              <a:spcBef>
                <a:spcPts val="0"/>
              </a:spcBef>
              <a:spcAft>
                <a:spcPts val="800"/>
              </a:spcAft>
              <a:buClrTx/>
              <a:buSzTx/>
              <a:buFontTx/>
              <a:buNone/>
              <a:tabLst/>
              <a:defRPr/>
            </a:pPr>
            <a:r>
              <a:rPr kumimoji="0" lang="fr-BE" sz="700" b="0" i="0" u="none" strike="noStrike" kern="0" cap="none" spc="0" normalizeH="0" baseline="0" noProof="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 </a:t>
            </a:r>
            <a:endParaRPr kumimoji="0" lang="fr-BE" sz="1100" b="0" i="0" u="none" strike="noStrike" kern="0" cap="none" spc="0" normalizeH="0" baseline="0" noProof="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endParaRPr>
          </a:p>
        </p:txBody>
      </p:sp>
      <p:sp>
        <p:nvSpPr>
          <p:cNvPr id="6" name="ZoneTexte 5">
            <a:extLst>
              <a:ext uri="{FF2B5EF4-FFF2-40B4-BE49-F238E27FC236}">
                <a16:creationId xmlns:a16="http://schemas.microsoft.com/office/drawing/2014/main" id="{7D0999CE-39CB-4AB9-8F99-D5206792B8A0}"/>
              </a:ext>
            </a:extLst>
          </p:cNvPr>
          <p:cNvSpPr txBox="1"/>
          <p:nvPr/>
        </p:nvSpPr>
        <p:spPr>
          <a:xfrm>
            <a:off x="2012243" y="1816220"/>
            <a:ext cx="523782" cy="27699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BE" sz="1200" b="0" i="0" u="none" strike="noStrike" kern="0" cap="none" spc="0" normalizeH="0" baseline="0" noProof="0">
                <a:ln>
                  <a:noFill/>
                </a:ln>
                <a:solidFill>
                  <a:srgbClr val="B4222F"/>
                </a:solidFill>
                <a:effectLst/>
                <a:uLnTx/>
                <a:uFillTx/>
              </a:rPr>
              <a:t>New</a:t>
            </a:r>
          </a:p>
        </p:txBody>
      </p:sp>
      <p:sp>
        <p:nvSpPr>
          <p:cNvPr id="3" name="Titre 3">
            <a:extLst>
              <a:ext uri="{FF2B5EF4-FFF2-40B4-BE49-F238E27FC236}">
                <a16:creationId xmlns:a16="http://schemas.microsoft.com/office/drawing/2014/main" id="{A7E39D69-920A-B6D8-FC1D-E7443CE419E8}"/>
              </a:ext>
            </a:extLst>
          </p:cNvPr>
          <p:cNvSpPr txBox="1">
            <a:spLocks/>
          </p:cNvSpPr>
          <p:nvPr/>
        </p:nvSpPr>
        <p:spPr>
          <a:xfrm>
            <a:off x="277424" y="341720"/>
            <a:ext cx="9720072" cy="671421"/>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BE" sz="2800" b="1">
                <a:solidFill>
                  <a:schemeClr val="accent2">
                    <a:lumMod val="75000"/>
                  </a:schemeClr>
                </a:solidFill>
                <a:latin typeface="Tenorite" panose="00000500000000000000" pitchFamily="2" charset="0"/>
              </a:rPr>
              <a:t>F1201 Conducteur de travaux</a:t>
            </a:r>
            <a:endParaRPr lang="fr-BE" sz="2800" b="1">
              <a:solidFill>
                <a:srgbClr val="FFC000"/>
              </a:solidFill>
              <a:latin typeface="Tenorite" panose="00000500000000000000" pitchFamily="2" charset="0"/>
            </a:endParaRPr>
          </a:p>
        </p:txBody>
      </p:sp>
    </p:spTree>
    <p:extLst>
      <p:ext uri="{BB962C8B-B14F-4D97-AF65-F5344CB8AC3E}">
        <p14:creationId xmlns:p14="http://schemas.microsoft.com/office/powerpoint/2010/main" val="3965870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2F710B65-EDA9-4E73-B369-23EA5C46F987}"/>
              </a:ext>
            </a:extLst>
          </p:cNvPr>
          <p:cNvSpPr>
            <a:spLocks noGrp="1"/>
          </p:cNvSpPr>
          <p:nvPr>
            <p:ph type="title"/>
          </p:nvPr>
        </p:nvSpPr>
        <p:spPr>
          <a:xfrm>
            <a:off x="277424" y="341720"/>
            <a:ext cx="9720072" cy="671421"/>
          </a:xfrm>
        </p:spPr>
        <p:txBody>
          <a:bodyPr>
            <a:noAutofit/>
          </a:bodyPr>
          <a:lstStyle/>
          <a:p>
            <a:br>
              <a:rPr lang="fr-BE" sz="2800" b="1">
                <a:solidFill>
                  <a:srgbClr val="FFC000"/>
                </a:solidFill>
                <a:latin typeface="Tenorite" panose="00000500000000000000" pitchFamily="2" charset="0"/>
              </a:rPr>
            </a:br>
            <a:br>
              <a:rPr lang="fr-BE" sz="2800" b="1">
                <a:solidFill>
                  <a:srgbClr val="FFC000"/>
                </a:solidFill>
                <a:latin typeface="Tenorite" panose="00000500000000000000" pitchFamily="2" charset="0"/>
              </a:rPr>
            </a:br>
            <a:r>
              <a:rPr lang="fr-BE" sz="2800" b="1">
                <a:solidFill>
                  <a:schemeClr val="accent2">
                    <a:lumMod val="75000"/>
                  </a:schemeClr>
                </a:solidFill>
                <a:latin typeface="Tenorite" panose="00000500000000000000" pitchFamily="2" charset="0"/>
              </a:rPr>
              <a:t>F1302 Conducteur d’engins de chantier</a:t>
            </a:r>
            <a:br>
              <a:rPr lang="fr-BE" sz="2800" b="1">
                <a:solidFill>
                  <a:srgbClr val="FFC000"/>
                </a:solidFill>
                <a:latin typeface="Tenorite" panose="00000500000000000000" pitchFamily="2" charset="0"/>
              </a:rPr>
            </a:br>
            <a:br>
              <a:rPr lang="fr-BE" sz="2800" b="1">
                <a:solidFill>
                  <a:srgbClr val="FFC000"/>
                </a:solidFill>
                <a:latin typeface="Tenorite" panose="00000500000000000000" pitchFamily="2" charset="0"/>
              </a:rPr>
            </a:br>
            <a:endParaRPr lang="fr-BE" sz="2800" b="1">
              <a:solidFill>
                <a:srgbClr val="FFC000"/>
              </a:solidFill>
              <a:latin typeface="Tenorite" panose="00000500000000000000" pitchFamily="2" charset="0"/>
            </a:endParaRPr>
          </a:p>
        </p:txBody>
      </p:sp>
      <p:sp>
        <p:nvSpPr>
          <p:cNvPr id="11" name="Espace réservé du contenu 2">
            <a:extLst>
              <a:ext uri="{FF2B5EF4-FFF2-40B4-BE49-F238E27FC236}">
                <a16:creationId xmlns:a16="http://schemas.microsoft.com/office/drawing/2014/main" id="{B3147EEB-0174-4BAC-A89B-F52AD2CE5A5D}"/>
              </a:ext>
            </a:extLst>
          </p:cNvPr>
          <p:cNvSpPr txBox="1">
            <a:spLocks/>
          </p:cNvSpPr>
          <p:nvPr/>
        </p:nvSpPr>
        <p:spPr>
          <a:xfrm>
            <a:off x="230496" y="1435614"/>
            <a:ext cx="5007937" cy="3740685"/>
          </a:xfrm>
          <a:prstGeom prst="rect">
            <a:avLst/>
          </a:prstGeom>
          <a:solidFill>
            <a:schemeClr val="bg1">
              <a:lumMod val="95000"/>
            </a:schemeClr>
          </a:solidFill>
        </p:spPr>
        <p:txBody>
          <a:bodyPr anchor="t">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BE" sz="1700" b="1" u="sng">
              <a:solidFill>
                <a:srgbClr val="014067"/>
              </a:solidFill>
              <a:latin typeface="Tenorite" panose="00000500000000000000" pitchFamily="2" charset="0"/>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BE" sz="1700" b="1" u="sng" strike="noStrike" kern="1200" cap="none" spc="0" normalizeH="0" baseline="0" noProof="0">
                <a:ln>
                  <a:noFill/>
                </a:ln>
                <a:solidFill>
                  <a:schemeClr val="accent5">
                    <a:lumMod val="50000"/>
                  </a:schemeClr>
                </a:solidFill>
                <a:effectLst/>
                <a:uLnTx/>
                <a:uFillTx/>
                <a:latin typeface="Tenorite" panose="00000500000000000000" pitchFamily="2" charset="0"/>
              </a:rPr>
              <a:t>Recommandation 2022 de L’IBEFE Hainaut Centre</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fr-BE" sz="1200" b="1" u="sng" strike="noStrike" kern="1200" cap="none" spc="0" normalizeH="0" baseline="0" noProof="0">
              <a:ln>
                <a:noFill/>
              </a:ln>
              <a:solidFill>
                <a:srgbClr val="014067"/>
              </a:solidFill>
              <a:effectLst/>
              <a:uLnTx/>
              <a:uFillTx/>
              <a:latin typeface="Tenorite" panose="00000500000000000000" pitchFamily="2" charset="0"/>
            </a:endParaRPr>
          </a:p>
          <a:p>
            <a:pPr marL="285750" marR="0" lvl="0" indent="-285750" algn="ctr"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BE" sz="1800" b="1">
                <a:solidFill>
                  <a:schemeClr val="accent2">
                    <a:lumMod val="75000"/>
                  </a:schemeClr>
                </a:solidFill>
                <a:latin typeface="Tenorite" panose="00000500000000000000" pitchFamily="2" charset="0"/>
              </a:rPr>
              <a:t>Maintien</a:t>
            </a:r>
            <a:r>
              <a:rPr kumimoji="0" lang="fr-BE" sz="1800" b="1" i="0" u="none" strike="noStrike" kern="1200" cap="none" spc="0" normalizeH="0" baseline="0" noProof="0">
                <a:ln>
                  <a:noFill/>
                </a:ln>
                <a:solidFill>
                  <a:schemeClr val="accent2">
                    <a:lumMod val="75000"/>
                  </a:schemeClr>
                </a:solidFill>
                <a:effectLst/>
                <a:uLnTx/>
                <a:uFillTx/>
                <a:latin typeface="Tenorite" panose="00000500000000000000" pitchFamily="2" charset="0"/>
                <a:ea typeface="+mn-ea"/>
                <a:cs typeface="+mn-cs"/>
              </a:rPr>
              <a:t> Formation initiale</a:t>
            </a:r>
          </a:p>
          <a:p>
            <a:pPr marL="285750" marR="0" lvl="0" indent="-285750" algn="ctr"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800" b="1" i="0" u="none" strike="noStrike" kern="1200" cap="none" spc="0" normalizeH="0" baseline="0" noProof="0">
                <a:ln>
                  <a:noFill/>
                </a:ln>
                <a:solidFill>
                  <a:schemeClr val="accent2">
                    <a:lumMod val="75000"/>
                  </a:schemeClr>
                </a:solidFill>
                <a:effectLst/>
                <a:uLnTx/>
                <a:uFillTx/>
                <a:latin typeface="Tenorite" panose="00000500000000000000" pitchFamily="2" charset="0"/>
                <a:ea typeface="+mn-ea"/>
                <a:cs typeface="+mn-cs"/>
              </a:rPr>
              <a:t>Création pour adultes </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BE" sz="1200" b="1" u="sng" strike="noStrike" kern="1200" cap="none" spc="0" normalizeH="0" baseline="0" noProof="0">
                <a:ln>
                  <a:noFill/>
                </a:ln>
                <a:solidFill>
                  <a:srgbClr val="014067"/>
                </a:solidFill>
                <a:effectLst/>
                <a:uLnTx/>
                <a:uFillTx/>
                <a:latin typeface="Tenorite" panose="00000500000000000000" pitchFamily="2" charset="0"/>
              </a:rPr>
              <a:t> </a:t>
            </a:r>
            <a:endParaRPr kumimoji="0" lang="fr-BE" sz="1200" b="0" u="sng" strike="noStrike" kern="1200" cap="none" spc="0" normalizeH="0" baseline="0" noProof="0">
              <a:ln>
                <a:noFill/>
              </a:ln>
              <a:solidFill>
                <a:srgbClr val="014067"/>
              </a:solidFill>
              <a:effectLst/>
              <a:uLnTx/>
              <a:uFillTx/>
              <a:latin typeface="Tenorite" panose="00000500000000000000" pitchFamily="2" charset="0"/>
            </a:endParaRPr>
          </a:p>
          <a:p>
            <a:pPr marL="0" indent="0" algn="l">
              <a:buNone/>
            </a:pPr>
            <a:r>
              <a:rPr lang="fr-BE" sz="1800" b="0" i="0" u="none" strike="noStrike" baseline="0">
                <a:solidFill>
                  <a:srgbClr val="212120"/>
                </a:solidFill>
                <a:latin typeface="Calibri" panose="020F0502020204030204" pitchFamily="34" charset="0"/>
              </a:rPr>
              <a:t>Le métier a été largement pointé par les acteurs de terrain consultés par l’IBEFE ; il est identifié en 2023 comme un métier en pénurie par le FOREM. L’offre de formation pour adultes pourrait être renforcée pour répondre aux besoins, même si la filière est coûteuse à mettre en œuvre. La mutualisation des moyens entre les acteurs, dont le Centre de compétence </a:t>
            </a:r>
            <a:r>
              <a:rPr lang="fr-BE" sz="1800" b="0" i="0" u="none" strike="noStrike" baseline="0" err="1">
                <a:solidFill>
                  <a:srgbClr val="212120"/>
                </a:solidFill>
                <a:latin typeface="Calibri" panose="020F0502020204030204" pitchFamily="34" charset="0"/>
              </a:rPr>
              <a:t>Construform</a:t>
            </a:r>
            <a:r>
              <a:rPr lang="fr-BE" sz="1800" b="0" i="0" u="none" strike="noStrike" baseline="0">
                <a:solidFill>
                  <a:srgbClr val="212120"/>
                </a:solidFill>
                <a:latin typeface="Calibri" panose="020F0502020204030204" pitchFamily="34" charset="0"/>
              </a:rPr>
              <a:t>, les partenariats avec les entreprises, notamment pour ce qui concerne la formation sur les engins lourds, sont vivement encouragés. Pour ce qui concerne l’enseignement de plein exercice, compte tenu de l’ouverture d’une nouvelle section en septembre 2022, la priorité de l’IBEFE va au maintien de l’offre existante.</a:t>
            </a:r>
            <a:endParaRPr kumimoji="0" lang="fr-BE" sz="1600" b="0" u="none" strike="noStrike" kern="1200" cap="none" spc="0" normalizeH="0" baseline="0" noProof="0">
              <a:ln>
                <a:noFill/>
              </a:ln>
              <a:solidFill>
                <a:srgbClr val="014067"/>
              </a:solidFill>
              <a:effectLst/>
              <a:uLnTx/>
              <a:uFillTx/>
              <a:latin typeface="Tenorite" panose="00000500000000000000" pitchFamily="2" charset="0"/>
            </a:endParaRPr>
          </a:p>
        </p:txBody>
      </p:sp>
      <p:sp>
        <p:nvSpPr>
          <p:cNvPr id="12" name="Rectangle 11">
            <a:extLst>
              <a:ext uri="{FF2B5EF4-FFF2-40B4-BE49-F238E27FC236}">
                <a16:creationId xmlns:a16="http://schemas.microsoft.com/office/drawing/2014/main" id="{FD954D56-598F-49B4-8957-7E5BCEC2EAAE}"/>
              </a:ext>
            </a:extLst>
          </p:cNvPr>
          <p:cNvSpPr/>
          <p:nvPr/>
        </p:nvSpPr>
        <p:spPr>
          <a:xfrm>
            <a:off x="846453" y="916362"/>
            <a:ext cx="2816990" cy="1792287"/>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2800" b="1" i="0" u="none" strike="noStrike" kern="1200" cap="none" spc="0" normalizeH="0" baseline="0" noProof="0">
              <a:ln>
                <a:noFill/>
              </a:ln>
              <a:solidFill>
                <a:prstClr val="white"/>
              </a:solidFill>
              <a:effectLst/>
              <a:uLnTx/>
              <a:uFillTx/>
              <a:latin typeface="Calibri Light" panose="020F0302020204030204"/>
              <a:ea typeface="+mn-ea"/>
              <a:cs typeface="+mn-cs"/>
            </a:endParaRPr>
          </a:p>
        </p:txBody>
      </p:sp>
      <p:graphicFrame>
        <p:nvGraphicFramePr>
          <p:cNvPr id="6" name="Diagramme 5">
            <a:extLst>
              <a:ext uri="{FF2B5EF4-FFF2-40B4-BE49-F238E27FC236}">
                <a16:creationId xmlns:a16="http://schemas.microsoft.com/office/drawing/2014/main" id="{8F736C25-7D29-4605-85DA-4D38518D0AB5}"/>
              </a:ext>
            </a:extLst>
          </p:cNvPr>
          <p:cNvGraphicFramePr/>
          <p:nvPr>
            <p:extLst>
              <p:ext uri="{D42A27DB-BD31-4B8C-83A1-F6EECF244321}">
                <p14:modId xmlns:p14="http://schemas.microsoft.com/office/powerpoint/2010/main" val="2526891694"/>
              </p:ext>
            </p:extLst>
          </p:nvPr>
        </p:nvGraphicFramePr>
        <p:xfrm>
          <a:off x="5534212" y="1451006"/>
          <a:ext cx="6427292" cy="37406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20" name="Tableau 20">
            <a:extLst>
              <a:ext uri="{FF2B5EF4-FFF2-40B4-BE49-F238E27FC236}">
                <a16:creationId xmlns:a16="http://schemas.microsoft.com/office/drawing/2014/main" id="{AE271782-7FF1-41E3-B896-7A3A3BAA6151}"/>
              </a:ext>
            </a:extLst>
          </p:cNvPr>
          <p:cNvGraphicFramePr>
            <a:graphicFrameLocks noGrp="1"/>
          </p:cNvGraphicFramePr>
          <p:nvPr>
            <p:extLst>
              <p:ext uri="{D42A27DB-BD31-4B8C-83A1-F6EECF244321}">
                <p14:modId xmlns:p14="http://schemas.microsoft.com/office/powerpoint/2010/main" val="1816776734"/>
              </p:ext>
            </p:extLst>
          </p:nvPr>
        </p:nvGraphicFramePr>
        <p:xfrm>
          <a:off x="277424" y="5438889"/>
          <a:ext cx="11637152" cy="1285240"/>
        </p:xfrm>
        <a:graphic>
          <a:graphicData uri="http://schemas.openxmlformats.org/drawingml/2006/table">
            <a:tbl>
              <a:tblPr firstRow="1" bandRow="1">
                <a:tableStyleId>{327F97BB-C833-4FB7-BDE5-3F7075034690}</a:tableStyleId>
              </a:tblPr>
              <a:tblGrid>
                <a:gridCol w="11637152">
                  <a:extLst>
                    <a:ext uri="{9D8B030D-6E8A-4147-A177-3AD203B41FA5}">
                      <a16:colId xmlns:a16="http://schemas.microsoft.com/office/drawing/2014/main" val="3937705145"/>
                    </a:ext>
                  </a:extLst>
                </a:gridCol>
              </a:tblGrid>
              <a:tr h="370840">
                <a:tc>
                  <a:txBody>
                    <a:bodyPr/>
                    <a:lstStyle/>
                    <a:p>
                      <a:pPr algn="ctr"/>
                      <a:r>
                        <a:rPr lang="fr-BE"/>
                        <a:t>Reconduction 2023 : Maintien formation initiale - Création formation adultes</a:t>
                      </a:r>
                    </a:p>
                  </a:txBody>
                  <a:tcPr>
                    <a:solidFill>
                      <a:schemeClr val="accent5">
                        <a:lumMod val="75000"/>
                      </a:schemeClr>
                    </a:solidFill>
                  </a:tcPr>
                </a:tc>
                <a:extLst>
                  <a:ext uri="{0D108BD9-81ED-4DB2-BD59-A6C34878D82A}">
                    <a16:rowId xmlns:a16="http://schemas.microsoft.com/office/drawing/2014/main" val="2809913012"/>
                  </a:ext>
                </a:extLst>
              </a:tr>
              <a:tr h="370840">
                <a:tc>
                  <a:txBody>
                    <a:bodyPr/>
                    <a:lstStyle/>
                    <a:p>
                      <a:r>
                        <a:rPr lang="fr-BE" dirty="0"/>
                        <a:t>Renforcer l’offre au niveau de la formation pour adultes, afin de pallier au problème de transition vers la construction pour les personnes formées qui choisissent majoritairement de se diriger vers le domaine agricole ou des carrières. La mise en lien avec les compétences d’ouvrier de voirie pourrait s’avérer pertinente sur ce point.</a:t>
                      </a:r>
                    </a:p>
                  </a:txBody>
                  <a:tcPr>
                    <a:solidFill>
                      <a:schemeClr val="accent5">
                        <a:lumMod val="75000"/>
                      </a:schemeClr>
                    </a:solidFill>
                  </a:tcPr>
                </a:tc>
                <a:extLst>
                  <a:ext uri="{0D108BD9-81ED-4DB2-BD59-A6C34878D82A}">
                    <a16:rowId xmlns:a16="http://schemas.microsoft.com/office/drawing/2014/main" val="2899318201"/>
                  </a:ext>
                </a:extLst>
              </a:tr>
            </a:tbl>
          </a:graphicData>
        </a:graphic>
      </p:graphicFrame>
      <mc:AlternateContent xmlns:mc="http://schemas.openxmlformats.org/markup-compatibility/2006" xmlns:pslz="http://schemas.microsoft.com/office/powerpoint/2016/slidezoom">
        <mc:Choice Requires="pslz">
          <p:graphicFrame>
            <p:nvGraphicFramePr>
              <p:cNvPr id="3" name="Zoom de diapositive 2">
                <a:extLst>
                  <a:ext uri="{FF2B5EF4-FFF2-40B4-BE49-F238E27FC236}">
                    <a16:creationId xmlns:a16="http://schemas.microsoft.com/office/drawing/2014/main" id="{09D780F3-0576-DEE6-3B05-1748EA048A4D}"/>
                  </a:ext>
                </a:extLst>
              </p:cNvPr>
              <p:cNvGraphicFramePr>
                <a:graphicFrameLocks noChangeAspect="1"/>
              </p:cNvGraphicFramePr>
              <p:nvPr>
                <p:extLst>
                  <p:ext uri="{D42A27DB-BD31-4B8C-83A1-F6EECF244321}">
                    <p14:modId xmlns:p14="http://schemas.microsoft.com/office/powerpoint/2010/main" val="2243261971"/>
                  </p:ext>
                </p:extLst>
              </p:nvPr>
            </p:nvGraphicFramePr>
            <p:xfrm>
              <a:off x="9924807" y="208162"/>
              <a:ext cx="1989769" cy="1119245"/>
            </p:xfrm>
            <a:graphic>
              <a:graphicData uri="http://schemas.microsoft.com/office/powerpoint/2016/slidezoom">
                <pslz:sldZm>
                  <pslz:sldZmObj sldId="332" cId="1490838798">
                    <pslz:zmPr id="{093E1857-A82C-4EEB-AF6A-096ECB7E5DD7}" returnToParent="0" transitionDur="1000">
                      <p166:blipFill xmlns:p166="http://schemas.microsoft.com/office/powerpoint/2016/6/main">
                        <a:blip r:embed="rId7"/>
                        <a:stretch>
                          <a:fillRect/>
                        </a:stretch>
                      </p166:blipFill>
                      <p166:spPr xmlns:p166="http://schemas.microsoft.com/office/powerpoint/2016/6/main">
                        <a:xfrm>
                          <a:off x="0" y="0"/>
                          <a:ext cx="1989769" cy="1119245"/>
                        </a:xfrm>
                        <a:prstGeom prst="rect">
                          <a:avLst/>
                        </a:prstGeom>
                        <a:ln w="3175">
                          <a:solidFill>
                            <a:prstClr val="ltGray"/>
                          </a:solidFill>
                        </a:ln>
                      </p166:spPr>
                    </pslz:zmPr>
                  </pslz:sldZmObj>
                </pslz:sldZm>
              </a:graphicData>
            </a:graphic>
          </p:graphicFrame>
        </mc:Choice>
        <mc:Fallback xmlns="">
          <p:pic>
            <p:nvPicPr>
              <p:cNvPr id="3" name="Zoom de diapositive 2">
                <a:extLst>
                  <a:ext uri="{FF2B5EF4-FFF2-40B4-BE49-F238E27FC236}">
                    <a16:creationId xmlns:a16="http://schemas.microsoft.com/office/drawing/2014/main" id="{09D780F3-0576-DEE6-3B05-1748EA048A4D}"/>
                  </a:ext>
                </a:extLst>
              </p:cNvPr>
              <p:cNvPicPr>
                <a:picLocks noGrp="1" noRot="1" noChangeAspect="1" noMove="1" noResize="1" noEditPoints="1" noAdjustHandles="1" noChangeArrowheads="1" noChangeShapeType="1"/>
              </p:cNvPicPr>
              <p:nvPr/>
            </p:nvPicPr>
            <p:blipFill>
              <a:blip r:embed="rId8"/>
              <a:stretch>
                <a:fillRect/>
              </a:stretch>
            </p:blipFill>
            <p:spPr>
              <a:xfrm>
                <a:off x="9924807" y="208162"/>
                <a:ext cx="1989769" cy="1119245"/>
              </a:xfrm>
              <a:prstGeom prst="rect">
                <a:avLst/>
              </a:prstGeom>
              <a:ln w="3175">
                <a:solidFill>
                  <a:prstClr val="ltGray"/>
                </a:solidFill>
              </a:ln>
            </p:spPr>
          </p:pic>
        </mc:Fallback>
      </mc:AlternateContent>
    </p:spTree>
    <p:extLst>
      <p:ext uri="{BB962C8B-B14F-4D97-AF65-F5344CB8AC3E}">
        <p14:creationId xmlns:p14="http://schemas.microsoft.com/office/powerpoint/2010/main" val="14304747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Image 2"/>
          <p:cNvPicPr/>
          <p:nvPr/>
        </p:nvPicPr>
        <p:blipFill>
          <a:blip r:embed="rId3"/>
          <a:srcRect/>
          <a:stretch>
            <a:fillRect/>
          </a:stretch>
        </p:blipFill>
        <p:spPr bwMode="auto">
          <a:xfrm>
            <a:off x="1956680" y="964407"/>
            <a:ext cx="8880763" cy="5195454"/>
          </a:xfrm>
          <a:prstGeom prst="rect">
            <a:avLst/>
          </a:prstGeom>
          <a:noFill/>
          <a:ln w="9525">
            <a:noFill/>
            <a:miter lim="800000"/>
            <a:headEnd/>
            <a:tailEnd/>
          </a:ln>
        </p:spPr>
      </p:pic>
      <p:sp>
        <p:nvSpPr>
          <p:cNvPr id="4" name="Rectangle 1"/>
          <p:cNvSpPr/>
          <p:nvPr/>
        </p:nvSpPr>
        <p:spPr>
          <a:xfrm>
            <a:off x="7684220" y="5890571"/>
            <a:ext cx="2919560" cy="683044"/>
          </a:xfrm>
          <a:prstGeom prst="wedgeRectCallout">
            <a:avLst>
              <a:gd name="adj1" fmla="val -111060"/>
              <a:gd name="adj2" fmla="val -290647"/>
            </a:avLst>
          </a:prstGeom>
          <a:gradFill rotWithShape="1">
            <a:gsLst>
              <a:gs pos="0">
                <a:srgbClr val="FFC000">
                  <a:lumMod val="110000"/>
                  <a:satMod val="105000"/>
                  <a:tint val="67000"/>
                </a:srgbClr>
              </a:gs>
              <a:gs pos="50000">
                <a:srgbClr val="FFC000">
                  <a:lumMod val="105000"/>
                  <a:satMod val="103000"/>
                  <a:tint val="73000"/>
                </a:srgbClr>
              </a:gs>
              <a:gs pos="100000">
                <a:srgbClr val="FFC000">
                  <a:lumMod val="105000"/>
                  <a:satMod val="109000"/>
                  <a:tint val="81000"/>
                </a:srgbClr>
              </a:gs>
            </a:gsLst>
            <a:lin ang="5400000" scaled="0"/>
          </a:gradFill>
          <a:ln w="6350" cap="flat" cmpd="sng" algn="ctr">
            <a:solidFill>
              <a:srgbClr val="FFC00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Institut technique Saint-Luc</a:t>
            </a: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Conducteur d’engins de chantier</a:t>
            </a:r>
          </a:p>
          <a:p>
            <a:pPr marL="0" marR="0" lvl="0" indent="0" algn="l" defTabSz="914400" rtl="0" eaLnBrk="1" fontAlgn="auto" latinLnBrk="0" hangingPunct="1">
              <a:lnSpc>
                <a:spcPct val="107000"/>
              </a:lnSpc>
              <a:spcBef>
                <a:spcPts val="0"/>
              </a:spcBef>
              <a:spcAft>
                <a:spcPts val="0"/>
              </a:spcAft>
              <a:buClrTx/>
              <a:buSzTx/>
              <a:buFontTx/>
              <a:buNone/>
              <a:tabLst/>
              <a:defRPr/>
            </a:pPr>
            <a:endPar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endParaRPr>
          </a:p>
        </p:txBody>
      </p:sp>
      <p:sp>
        <p:nvSpPr>
          <p:cNvPr id="9" name="Rectangle 1">
            <a:extLst>
              <a:ext uri="{FF2B5EF4-FFF2-40B4-BE49-F238E27FC236}">
                <a16:creationId xmlns:a16="http://schemas.microsoft.com/office/drawing/2014/main" id="{189861CB-8BE1-4F62-BE57-C00D6E9CDB76}"/>
              </a:ext>
            </a:extLst>
          </p:cNvPr>
          <p:cNvSpPr/>
          <p:nvPr/>
        </p:nvSpPr>
        <p:spPr>
          <a:xfrm>
            <a:off x="3477501" y="5890571"/>
            <a:ext cx="2919560" cy="683044"/>
          </a:xfrm>
          <a:prstGeom prst="wedgeRectCallout">
            <a:avLst>
              <a:gd name="adj1" fmla="val -8303"/>
              <a:gd name="adj2" fmla="val -164297"/>
            </a:avLst>
          </a:prstGeom>
          <a:solidFill>
            <a:schemeClr val="accent6">
              <a:lumMod val="60000"/>
              <a:lumOff val="40000"/>
            </a:schemeClr>
          </a:solidFill>
          <a:ln w="6350" cap="flat" cmpd="sng" algn="ctr">
            <a:solidFill>
              <a:schemeClr val="accent6">
                <a:lumMod val="60000"/>
                <a:lumOff val="40000"/>
              </a:scheme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defTabSz="457200">
              <a:lnSpc>
                <a:spcPct val="107000"/>
              </a:lnSpc>
            </a:pPr>
            <a:r>
              <a:rPr lang="fr-BE" sz="1200" b="1">
                <a:solidFill>
                  <a:prstClr val="black"/>
                </a:solidFill>
                <a:latin typeface="Calibri" panose="020F0502020204030204" pitchFamily="34" charset="0"/>
                <a:cs typeface="Times New Roman" panose="02020603050405020304" pitchFamily="18" charset="0"/>
              </a:rPr>
              <a:t>Le Forem </a:t>
            </a:r>
          </a:p>
          <a:p>
            <a:pPr defTabSz="457200">
              <a:lnSpc>
                <a:spcPct val="107000"/>
              </a:lnSpc>
            </a:pPr>
            <a:r>
              <a:rPr lang="fr-BE" sz="1200" b="1">
                <a:solidFill>
                  <a:prstClr val="black"/>
                </a:solidFill>
                <a:latin typeface="Calibri" panose="020F0502020204030204" pitchFamily="34" charset="0"/>
                <a:cs typeface="Times New Roman" panose="02020603050405020304" pitchFamily="18" charset="0"/>
              </a:rPr>
              <a:t>Conducteur d’engins de chantier</a:t>
            </a:r>
          </a:p>
          <a:p>
            <a:pPr defTabSz="457200">
              <a:lnSpc>
                <a:spcPct val="107000"/>
              </a:lnSpc>
            </a:pPr>
            <a:endParaRPr lang="fr-BE" sz="1200" b="1">
              <a:solidFill>
                <a:prstClr val="black"/>
              </a:solidFill>
              <a:latin typeface="Calibri" panose="020F0502020204030204" pitchFamily="34" charset="0"/>
              <a:cs typeface="Times New Roman" panose="02020603050405020304" pitchFamily="18" charset="0"/>
            </a:endParaRPr>
          </a:p>
        </p:txBody>
      </p:sp>
      <p:sp>
        <p:nvSpPr>
          <p:cNvPr id="2" name="Rectangle 1">
            <a:extLst>
              <a:ext uri="{FF2B5EF4-FFF2-40B4-BE49-F238E27FC236}">
                <a16:creationId xmlns:a16="http://schemas.microsoft.com/office/drawing/2014/main" id="{5BF0B7A0-06E4-17C6-F81A-C94625AA3A5A}"/>
              </a:ext>
            </a:extLst>
          </p:cNvPr>
          <p:cNvSpPr/>
          <p:nvPr/>
        </p:nvSpPr>
        <p:spPr>
          <a:xfrm>
            <a:off x="186981" y="2642035"/>
            <a:ext cx="2919560" cy="683044"/>
          </a:xfrm>
          <a:prstGeom prst="wedgeRectCallout">
            <a:avLst>
              <a:gd name="adj1" fmla="val 88877"/>
              <a:gd name="adj2" fmla="val 249508"/>
            </a:avLst>
          </a:prstGeom>
          <a:gradFill rotWithShape="1">
            <a:gsLst>
              <a:gs pos="0">
                <a:srgbClr val="FFC000">
                  <a:lumMod val="110000"/>
                  <a:satMod val="105000"/>
                  <a:tint val="67000"/>
                </a:srgbClr>
              </a:gs>
              <a:gs pos="50000">
                <a:srgbClr val="FFC000">
                  <a:lumMod val="105000"/>
                  <a:satMod val="103000"/>
                  <a:tint val="73000"/>
                </a:srgbClr>
              </a:gs>
              <a:gs pos="100000">
                <a:srgbClr val="FFC000">
                  <a:lumMod val="105000"/>
                  <a:satMod val="109000"/>
                  <a:tint val="81000"/>
                </a:srgbClr>
              </a:gs>
            </a:gsLst>
            <a:lin ang="5400000" scaled="0"/>
          </a:gradFill>
          <a:ln w="6350" cap="flat" cmpd="sng" algn="ctr">
            <a:solidFill>
              <a:srgbClr val="FFC00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Lycée provincial </a:t>
            </a:r>
            <a:r>
              <a:rPr kumimoji="0" lang="fr-BE" sz="1200" b="1" i="0" u="none" strike="noStrike" kern="0" cap="none" spc="0" normalizeH="0" baseline="0" noProof="0" err="1">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Hornu-colfonaine</a:t>
            </a:r>
            <a:r>
              <a:rPr kumimoji="0" lang="fr-BE" sz="1200" b="1"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 </a:t>
            </a: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Conducteur d’engins de chantier</a:t>
            </a:r>
          </a:p>
          <a:p>
            <a:pPr marL="0" marR="0" lvl="0" indent="0" algn="l" defTabSz="914400" rtl="0" eaLnBrk="1" fontAlgn="auto" latinLnBrk="0" hangingPunct="1">
              <a:lnSpc>
                <a:spcPct val="107000"/>
              </a:lnSpc>
              <a:spcBef>
                <a:spcPts val="0"/>
              </a:spcBef>
              <a:spcAft>
                <a:spcPts val="0"/>
              </a:spcAft>
              <a:buClrTx/>
              <a:buSzTx/>
              <a:buFontTx/>
              <a:buNone/>
              <a:tabLst/>
              <a:defRPr/>
            </a:pPr>
            <a:endPar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endParaRPr>
          </a:p>
        </p:txBody>
      </p:sp>
      <p:sp>
        <p:nvSpPr>
          <p:cNvPr id="8" name="ZoneTexte 7">
            <a:extLst>
              <a:ext uri="{FF2B5EF4-FFF2-40B4-BE49-F238E27FC236}">
                <a16:creationId xmlns:a16="http://schemas.microsoft.com/office/drawing/2014/main" id="{4C1B31B3-13D8-4D02-9F06-FB9C063D154F}"/>
              </a:ext>
            </a:extLst>
          </p:cNvPr>
          <p:cNvSpPr txBox="1"/>
          <p:nvPr/>
        </p:nvSpPr>
        <p:spPr>
          <a:xfrm>
            <a:off x="2330364" y="3048080"/>
            <a:ext cx="523782" cy="27699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BE" sz="1200" b="0" i="0" u="none" strike="noStrike" kern="0" cap="none" spc="0" normalizeH="0" baseline="0" noProof="0">
                <a:ln>
                  <a:noFill/>
                </a:ln>
                <a:solidFill>
                  <a:srgbClr val="B4222F"/>
                </a:solidFill>
                <a:effectLst/>
                <a:uLnTx/>
                <a:uFillTx/>
              </a:rPr>
              <a:t>New</a:t>
            </a:r>
          </a:p>
        </p:txBody>
      </p:sp>
      <p:sp>
        <p:nvSpPr>
          <p:cNvPr id="5" name="Titre 3">
            <a:extLst>
              <a:ext uri="{FF2B5EF4-FFF2-40B4-BE49-F238E27FC236}">
                <a16:creationId xmlns:a16="http://schemas.microsoft.com/office/drawing/2014/main" id="{E392FAF6-BCFB-EB45-4B6B-A8038B5CF3D4}"/>
              </a:ext>
            </a:extLst>
          </p:cNvPr>
          <p:cNvSpPr txBox="1">
            <a:spLocks/>
          </p:cNvSpPr>
          <p:nvPr/>
        </p:nvSpPr>
        <p:spPr>
          <a:xfrm>
            <a:off x="277424" y="341720"/>
            <a:ext cx="9720072" cy="671421"/>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BE" sz="2800" b="1">
                <a:solidFill>
                  <a:schemeClr val="accent2">
                    <a:lumMod val="75000"/>
                  </a:schemeClr>
                </a:solidFill>
                <a:latin typeface="Tenorite" panose="00000500000000000000" pitchFamily="2" charset="0"/>
              </a:rPr>
              <a:t>F1302 Conducteur d’engins de chantier</a:t>
            </a:r>
            <a:br>
              <a:rPr lang="fr-BE" sz="2800" b="1">
                <a:solidFill>
                  <a:srgbClr val="FFC000"/>
                </a:solidFill>
                <a:latin typeface="Tenorite" panose="00000500000000000000" pitchFamily="2" charset="0"/>
              </a:rPr>
            </a:br>
            <a:br>
              <a:rPr lang="fr-BE" sz="2800" b="1">
                <a:solidFill>
                  <a:srgbClr val="FFC000"/>
                </a:solidFill>
                <a:latin typeface="Tenorite" panose="00000500000000000000" pitchFamily="2" charset="0"/>
              </a:rPr>
            </a:br>
            <a:endParaRPr lang="fr-BE" sz="2800" b="1">
              <a:solidFill>
                <a:srgbClr val="FFC000"/>
              </a:solidFill>
              <a:latin typeface="Tenorite" panose="00000500000000000000" pitchFamily="2" charset="0"/>
            </a:endParaRPr>
          </a:p>
        </p:txBody>
      </p:sp>
    </p:spTree>
    <p:extLst>
      <p:ext uri="{BB962C8B-B14F-4D97-AF65-F5344CB8AC3E}">
        <p14:creationId xmlns:p14="http://schemas.microsoft.com/office/powerpoint/2010/main" val="14908387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2F710B65-EDA9-4E73-B369-23EA5C46F987}"/>
              </a:ext>
            </a:extLst>
          </p:cNvPr>
          <p:cNvSpPr>
            <a:spLocks noGrp="1"/>
          </p:cNvSpPr>
          <p:nvPr>
            <p:ph type="title"/>
          </p:nvPr>
        </p:nvSpPr>
        <p:spPr>
          <a:xfrm>
            <a:off x="277424" y="341720"/>
            <a:ext cx="9328215" cy="671421"/>
          </a:xfrm>
        </p:spPr>
        <p:txBody>
          <a:bodyPr>
            <a:noAutofit/>
          </a:bodyPr>
          <a:lstStyle/>
          <a:p>
            <a:br>
              <a:rPr lang="fr-BE" sz="2800" b="1">
                <a:solidFill>
                  <a:srgbClr val="FFC000"/>
                </a:solidFill>
                <a:latin typeface="Tenorite" panose="00000500000000000000" pitchFamily="2" charset="0"/>
              </a:rPr>
            </a:br>
            <a:br>
              <a:rPr lang="fr-BE" sz="2800" b="1">
                <a:solidFill>
                  <a:srgbClr val="FFC000"/>
                </a:solidFill>
                <a:latin typeface="Tenorite" panose="00000500000000000000" pitchFamily="2" charset="0"/>
              </a:rPr>
            </a:br>
            <a:br>
              <a:rPr lang="fr-BE" sz="2800" b="1">
                <a:solidFill>
                  <a:srgbClr val="FFC000"/>
                </a:solidFill>
                <a:latin typeface="Tenorite" panose="00000500000000000000" pitchFamily="2" charset="0"/>
              </a:rPr>
            </a:br>
            <a:r>
              <a:rPr lang="fr-BE" sz="2800" b="1">
                <a:solidFill>
                  <a:schemeClr val="accent2">
                    <a:lumMod val="75000"/>
                  </a:schemeClr>
                </a:solidFill>
                <a:latin typeface="Tenorite" panose="00000500000000000000" pitchFamily="2" charset="0"/>
              </a:rPr>
              <a:t>F1501 Charpentier - F1503 Constructeur monteur de bâtiment en structure bois</a:t>
            </a:r>
            <a:br>
              <a:rPr lang="fr-BE" sz="2800" b="1">
                <a:solidFill>
                  <a:schemeClr val="accent2">
                    <a:lumMod val="75000"/>
                  </a:schemeClr>
                </a:solidFill>
                <a:latin typeface="Tenorite" panose="00000500000000000000" pitchFamily="2" charset="0"/>
              </a:rPr>
            </a:br>
            <a:br>
              <a:rPr lang="fr-BE" sz="2800" b="1">
                <a:solidFill>
                  <a:schemeClr val="accent2">
                    <a:lumMod val="75000"/>
                  </a:schemeClr>
                </a:solidFill>
                <a:latin typeface="Tenorite" panose="00000500000000000000" pitchFamily="2" charset="0"/>
              </a:rPr>
            </a:br>
            <a:br>
              <a:rPr lang="fr-BE" sz="2800" b="1">
                <a:solidFill>
                  <a:srgbClr val="FFC000"/>
                </a:solidFill>
                <a:latin typeface="Tenorite" panose="00000500000000000000" pitchFamily="2" charset="0"/>
              </a:rPr>
            </a:br>
            <a:br>
              <a:rPr lang="fr-BE" sz="2800" b="1">
                <a:solidFill>
                  <a:srgbClr val="FFC000"/>
                </a:solidFill>
                <a:latin typeface="Tenorite" panose="00000500000000000000" pitchFamily="2" charset="0"/>
              </a:rPr>
            </a:br>
            <a:endParaRPr lang="fr-BE" sz="2800" b="1">
              <a:solidFill>
                <a:srgbClr val="FFC000"/>
              </a:solidFill>
              <a:latin typeface="Tenorite" panose="00000500000000000000" pitchFamily="2" charset="0"/>
            </a:endParaRPr>
          </a:p>
        </p:txBody>
      </p:sp>
      <p:sp>
        <p:nvSpPr>
          <p:cNvPr id="11" name="Espace réservé du contenu 2">
            <a:extLst>
              <a:ext uri="{FF2B5EF4-FFF2-40B4-BE49-F238E27FC236}">
                <a16:creationId xmlns:a16="http://schemas.microsoft.com/office/drawing/2014/main" id="{B3147EEB-0174-4BAC-A89B-F52AD2CE5A5D}"/>
              </a:ext>
            </a:extLst>
          </p:cNvPr>
          <p:cNvSpPr txBox="1">
            <a:spLocks/>
          </p:cNvSpPr>
          <p:nvPr/>
        </p:nvSpPr>
        <p:spPr>
          <a:xfrm>
            <a:off x="230496" y="1435614"/>
            <a:ext cx="5007937" cy="3740685"/>
          </a:xfrm>
          <a:prstGeom prst="rect">
            <a:avLst/>
          </a:prstGeom>
          <a:solidFill>
            <a:schemeClr val="bg1">
              <a:lumMod val="95000"/>
            </a:schemeClr>
          </a:solidFill>
        </p:spPr>
        <p:txBody>
          <a:bodyPr anchor="t">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BE" sz="1700" b="1" u="sng">
              <a:solidFill>
                <a:srgbClr val="014067"/>
              </a:solidFill>
              <a:latin typeface="Tenorite" panose="00000500000000000000" pitchFamily="2" charset="0"/>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BE" sz="1700" b="1" u="sng" strike="noStrike" kern="1200" cap="none" spc="0" normalizeH="0" baseline="0" noProof="0">
                <a:ln>
                  <a:noFill/>
                </a:ln>
                <a:solidFill>
                  <a:schemeClr val="accent5">
                    <a:lumMod val="50000"/>
                  </a:schemeClr>
                </a:solidFill>
                <a:effectLst/>
                <a:uLnTx/>
                <a:uFillTx/>
                <a:latin typeface="Tenorite" panose="00000500000000000000" pitchFamily="2" charset="0"/>
              </a:rPr>
              <a:t>Recommandation 2022 de L’IBEFE Hainaut Centre</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fr-BE" sz="1200" b="1" u="sng" strike="noStrike" kern="1200" cap="none" spc="0" normalizeH="0" baseline="0" noProof="0">
              <a:ln>
                <a:noFill/>
              </a:ln>
              <a:solidFill>
                <a:srgbClr val="014067"/>
              </a:solidFill>
              <a:effectLst/>
              <a:uLnTx/>
              <a:uFillTx/>
              <a:latin typeface="Tenorite" panose="00000500000000000000" pitchFamily="2" charset="0"/>
            </a:endParaRPr>
          </a:p>
          <a:p>
            <a:pPr marL="285750" marR="0" lvl="0" indent="-285750" algn="ctr"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800" b="1" i="0" u="none" strike="noStrike" kern="1200" cap="none" spc="0" normalizeH="0" baseline="0" noProof="0">
                <a:ln>
                  <a:noFill/>
                </a:ln>
                <a:solidFill>
                  <a:schemeClr val="accent2">
                    <a:lumMod val="75000"/>
                  </a:schemeClr>
                </a:solidFill>
                <a:effectLst/>
                <a:uLnTx/>
                <a:uFillTx/>
                <a:latin typeface="Tenorite" panose="00000500000000000000" pitchFamily="2" charset="0"/>
                <a:ea typeface="+mn-ea"/>
                <a:cs typeface="+mn-cs"/>
              </a:rPr>
              <a:t>Maintien Formation initiale</a:t>
            </a:r>
          </a:p>
          <a:p>
            <a:pPr marL="285750" marR="0" lvl="0" indent="-285750" algn="ctr"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BE" sz="1800" b="1">
                <a:solidFill>
                  <a:schemeClr val="accent2">
                    <a:lumMod val="75000"/>
                  </a:schemeClr>
                </a:solidFill>
                <a:latin typeface="Tenorite" panose="00000500000000000000" pitchFamily="2" charset="0"/>
              </a:rPr>
              <a:t>M</a:t>
            </a:r>
            <a:r>
              <a:rPr kumimoji="0" lang="fr-BE" sz="1800" b="1" i="0" u="none" strike="noStrike" kern="1200" cap="none" spc="0" normalizeH="0" baseline="0" noProof="0" err="1">
                <a:ln>
                  <a:noFill/>
                </a:ln>
                <a:solidFill>
                  <a:schemeClr val="accent2">
                    <a:lumMod val="75000"/>
                  </a:schemeClr>
                </a:solidFill>
                <a:effectLst/>
                <a:uLnTx/>
                <a:uFillTx/>
                <a:latin typeface="Tenorite" panose="00000500000000000000" pitchFamily="2" charset="0"/>
                <a:ea typeface="+mn-ea"/>
                <a:cs typeface="+mn-cs"/>
              </a:rPr>
              <a:t>aintien</a:t>
            </a:r>
            <a:r>
              <a:rPr kumimoji="0" lang="fr-BE" sz="1800" b="1" i="0" u="none" strike="noStrike" kern="1200" cap="none" spc="0" normalizeH="0" baseline="0" noProof="0">
                <a:ln>
                  <a:noFill/>
                </a:ln>
                <a:solidFill>
                  <a:schemeClr val="accent2">
                    <a:lumMod val="75000"/>
                  </a:schemeClr>
                </a:solidFill>
                <a:effectLst/>
                <a:uLnTx/>
                <a:uFillTx/>
                <a:latin typeface="Tenorite" panose="00000500000000000000" pitchFamily="2" charset="0"/>
                <a:ea typeface="+mn-ea"/>
                <a:cs typeface="+mn-cs"/>
              </a:rPr>
              <a:t> pour adultes </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BE" sz="1200" b="1" u="sng" strike="noStrike" kern="1200" cap="none" spc="0" normalizeH="0" baseline="0" noProof="0">
                <a:ln>
                  <a:noFill/>
                </a:ln>
                <a:solidFill>
                  <a:srgbClr val="014067"/>
                </a:solidFill>
                <a:effectLst/>
                <a:uLnTx/>
                <a:uFillTx/>
                <a:latin typeface="Tenorite" panose="00000500000000000000" pitchFamily="2" charset="0"/>
              </a:rPr>
              <a:t> </a:t>
            </a:r>
            <a:endParaRPr kumimoji="0" lang="fr-BE" sz="1200" b="0" u="sng" strike="noStrike" kern="1200" cap="none" spc="0" normalizeH="0" baseline="0" noProof="0">
              <a:ln>
                <a:noFill/>
              </a:ln>
              <a:solidFill>
                <a:srgbClr val="014067"/>
              </a:solidFill>
              <a:effectLst/>
              <a:uLnTx/>
              <a:uFillTx/>
              <a:latin typeface="Tenorite" panose="00000500000000000000" pitchFamily="2" charset="0"/>
            </a:endParaRPr>
          </a:p>
          <a:p>
            <a:pPr marL="0" indent="0" algn="l">
              <a:buNone/>
            </a:pPr>
            <a:r>
              <a:rPr lang="fr-BE" sz="1800" b="0" i="0" u="none" strike="noStrike" baseline="0">
                <a:solidFill>
                  <a:srgbClr val="212120"/>
                </a:solidFill>
                <a:latin typeface="Calibri" panose="020F0502020204030204" pitchFamily="34" charset="0"/>
              </a:rPr>
              <a:t>Le métier figure à nouveau dans la liste des métiers en difficulté de recrutement 2023 (monteur en structures bois et charpentier). Le besoin se traduit cependant peu dans les opportunités diffusées sur le Bassin. L’offre d’enseignement et de formation s’étant renforcée récemment sur le Bassin, la priorité de l’Instance Bassin va au maintien et au soutien de l’offre de formation et d’enseignement existante.</a:t>
            </a:r>
            <a:endParaRPr kumimoji="0" lang="fr-BE" sz="1600" b="0" u="none" strike="noStrike" kern="1200" cap="none" spc="0" normalizeH="0" baseline="0" noProof="0">
              <a:ln>
                <a:noFill/>
              </a:ln>
              <a:solidFill>
                <a:srgbClr val="014067"/>
              </a:solidFill>
              <a:effectLst/>
              <a:uLnTx/>
              <a:uFillTx/>
              <a:latin typeface="Tenorite" panose="00000500000000000000" pitchFamily="2" charset="0"/>
            </a:endParaRPr>
          </a:p>
        </p:txBody>
      </p:sp>
      <p:sp>
        <p:nvSpPr>
          <p:cNvPr id="12" name="Rectangle 11">
            <a:extLst>
              <a:ext uri="{FF2B5EF4-FFF2-40B4-BE49-F238E27FC236}">
                <a16:creationId xmlns:a16="http://schemas.microsoft.com/office/drawing/2014/main" id="{FD954D56-598F-49B4-8957-7E5BCEC2EAAE}"/>
              </a:ext>
            </a:extLst>
          </p:cNvPr>
          <p:cNvSpPr/>
          <p:nvPr/>
        </p:nvSpPr>
        <p:spPr>
          <a:xfrm>
            <a:off x="846453" y="916362"/>
            <a:ext cx="2816990" cy="1792287"/>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2800" b="1" i="0" u="none" strike="noStrike" kern="1200" cap="none" spc="0" normalizeH="0" baseline="0" noProof="0">
              <a:ln>
                <a:noFill/>
              </a:ln>
              <a:solidFill>
                <a:prstClr val="white"/>
              </a:solidFill>
              <a:effectLst/>
              <a:uLnTx/>
              <a:uFillTx/>
              <a:latin typeface="Calibri Light" panose="020F0302020204030204"/>
              <a:ea typeface="+mn-ea"/>
              <a:cs typeface="+mn-cs"/>
            </a:endParaRPr>
          </a:p>
        </p:txBody>
      </p:sp>
      <p:graphicFrame>
        <p:nvGraphicFramePr>
          <p:cNvPr id="6" name="Diagramme 5">
            <a:extLst>
              <a:ext uri="{FF2B5EF4-FFF2-40B4-BE49-F238E27FC236}">
                <a16:creationId xmlns:a16="http://schemas.microsoft.com/office/drawing/2014/main" id="{8F736C25-7D29-4605-85DA-4D38518D0AB5}"/>
              </a:ext>
            </a:extLst>
          </p:cNvPr>
          <p:cNvGraphicFramePr/>
          <p:nvPr>
            <p:extLst>
              <p:ext uri="{D42A27DB-BD31-4B8C-83A1-F6EECF244321}">
                <p14:modId xmlns:p14="http://schemas.microsoft.com/office/powerpoint/2010/main" val="3118577153"/>
              </p:ext>
            </p:extLst>
          </p:nvPr>
        </p:nvGraphicFramePr>
        <p:xfrm>
          <a:off x="5534212" y="1451006"/>
          <a:ext cx="6427292" cy="37406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20" name="Tableau 20">
            <a:extLst>
              <a:ext uri="{FF2B5EF4-FFF2-40B4-BE49-F238E27FC236}">
                <a16:creationId xmlns:a16="http://schemas.microsoft.com/office/drawing/2014/main" id="{AE271782-7FF1-41E3-B896-7A3A3BAA6151}"/>
              </a:ext>
            </a:extLst>
          </p:cNvPr>
          <p:cNvGraphicFramePr>
            <a:graphicFrameLocks noGrp="1"/>
          </p:cNvGraphicFramePr>
          <p:nvPr>
            <p:extLst>
              <p:ext uri="{D42A27DB-BD31-4B8C-83A1-F6EECF244321}">
                <p14:modId xmlns:p14="http://schemas.microsoft.com/office/powerpoint/2010/main" val="741480472"/>
              </p:ext>
            </p:extLst>
          </p:nvPr>
        </p:nvGraphicFramePr>
        <p:xfrm>
          <a:off x="277424" y="5438889"/>
          <a:ext cx="11637152" cy="1285240"/>
        </p:xfrm>
        <a:graphic>
          <a:graphicData uri="http://schemas.openxmlformats.org/drawingml/2006/table">
            <a:tbl>
              <a:tblPr firstRow="1" bandRow="1">
                <a:tableStyleId>{327F97BB-C833-4FB7-BDE5-3F7075034690}</a:tableStyleId>
              </a:tblPr>
              <a:tblGrid>
                <a:gridCol w="11637152">
                  <a:extLst>
                    <a:ext uri="{9D8B030D-6E8A-4147-A177-3AD203B41FA5}">
                      <a16:colId xmlns:a16="http://schemas.microsoft.com/office/drawing/2014/main" val="3937705145"/>
                    </a:ext>
                  </a:extLst>
                </a:gridCol>
              </a:tblGrid>
              <a:tr h="370840">
                <a:tc>
                  <a:txBody>
                    <a:bodyPr/>
                    <a:lstStyle/>
                    <a:p>
                      <a:pPr algn="ctr"/>
                      <a:r>
                        <a:rPr lang="fr-BE"/>
                        <a:t>Reconduction 2023 : Maintien formation initiale et pour adultes</a:t>
                      </a:r>
                    </a:p>
                  </a:txBody>
                  <a:tcPr>
                    <a:solidFill>
                      <a:schemeClr val="accent5">
                        <a:lumMod val="75000"/>
                      </a:schemeClr>
                    </a:solidFill>
                  </a:tcPr>
                </a:tc>
                <a:extLst>
                  <a:ext uri="{0D108BD9-81ED-4DB2-BD59-A6C34878D82A}">
                    <a16:rowId xmlns:a16="http://schemas.microsoft.com/office/drawing/2014/main" val="2809913012"/>
                  </a:ext>
                </a:extLst>
              </a:tr>
              <a:tr h="370840">
                <a:tc>
                  <a:txBody>
                    <a:bodyPr/>
                    <a:lstStyle/>
                    <a:p>
                      <a:r>
                        <a:rPr lang="fr-BE" dirty="0"/>
                        <a:t>La filière est bien couverte sur le territoire et  un projet d’ouverture pourrait voire le jour en septembre  au niveau de l’enseignement qualifiant. Les experts de terrain soulignent l’intérêt d’établir des complémentarités avec la formation de couvreur.</a:t>
                      </a:r>
                    </a:p>
                  </a:txBody>
                  <a:tcPr>
                    <a:solidFill>
                      <a:schemeClr val="accent5">
                        <a:lumMod val="75000"/>
                      </a:schemeClr>
                    </a:solidFill>
                  </a:tcPr>
                </a:tc>
                <a:extLst>
                  <a:ext uri="{0D108BD9-81ED-4DB2-BD59-A6C34878D82A}">
                    <a16:rowId xmlns:a16="http://schemas.microsoft.com/office/drawing/2014/main" val="2899318201"/>
                  </a:ext>
                </a:extLst>
              </a:tr>
            </a:tbl>
          </a:graphicData>
        </a:graphic>
      </p:graphicFrame>
      <mc:AlternateContent xmlns:mc="http://schemas.openxmlformats.org/markup-compatibility/2006" xmlns:pslz="http://schemas.microsoft.com/office/powerpoint/2016/slidezoom">
        <mc:Choice Requires="pslz">
          <p:graphicFrame>
            <p:nvGraphicFramePr>
              <p:cNvPr id="7" name="Zoom de diapositive 6">
                <a:extLst>
                  <a:ext uri="{FF2B5EF4-FFF2-40B4-BE49-F238E27FC236}">
                    <a16:creationId xmlns:a16="http://schemas.microsoft.com/office/drawing/2014/main" id="{E312A1F4-FD4E-5FD8-CF20-6152EC052C7B}"/>
                  </a:ext>
                </a:extLst>
              </p:cNvPr>
              <p:cNvGraphicFramePr>
                <a:graphicFrameLocks noChangeAspect="1"/>
              </p:cNvGraphicFramePr>
              <p:nvPr>
                <p:extLst>
                  <p:ext uri="{D42A27DB-BD31-4B8C-83A1-F6EECF244321}">
                    <p14:modId xmlns:p14="http://schemas.microsoft.com/office/powerpoint/2010/main" val="546246258"/>
                  </p:ext>
                </p:extLst>
              </p:nvPr>
            </p:nvGraphicFramePr>
            <p:xfrm>
              <a:off x="9467489" y="124122"/>
              <a:ext cx="2139174" cy="1203285"/>
            </p:xfrm>
            <a:graphic>
              <a:graphicData uri="http://schemas.microsoft.com/office/powerpoint/2016/slidezoom">
                <pslz:sldZm>
                  <pslz:sldZmObj sldId="293" cId="3602107204">
                    <pslz:zmPr id="{A2242110-59D6-4BB7-B539-557CE50FDA84}" returnToParent="0" transitionDur="1000">
                      <p166:blipFill xmlns:p166="http://schemas.microsoft.com/office/powerpoint/2016/6/main">
                        <a:blip r:embed="rId7"/>
                        <a:stretch>
                          <a:fillRect/>
                        </a:stretch>
                      </p166:blipFill>
                      <p166:spPr xmlns:p166="http://schemas.microsoft.com/office/powerpoint/2016/6/main">
                        <a:xfrm>
                          <a:off x="0" y="0"/>
                          <a:ext cx="2139174" cy="1203285"/>
                        </a:xfrm>
                        <a:prstGeom prst="rect">
                          <a:avLst/>
                        </a:prstGeom>
                        <a:ln w="3175">
                          <a:solidFill>
                            <a:prstClr val="ltGray"/>
                          </a:solidFill>
                        </a:ln>
                      </p166:spPr>
                    </pslz:zmPr>
                  </pslz:sldZmObj>
                </pslz:sldZm>
              </a:graphicData>
            </a:graphic>
          </p:graphicFrame>
        </mc:Choice>
        <mc:Fallback xmlns="">
          <p:pic>
            <p:nvPicPr>
              <p:cNvPr id="7" name="Zoom de diapositive 6">
                <a:extLst>
                  <a:ext uri="{FF2B5EF4-FFF2-40B4-BE49-F238E27FC236}">
                    <a16:creationId xmlns:a16="http://schemas.microsoft.com/office/drawing/2014/main" id="{E312A1F4-FD4E-5FD8-CF20-6152EC052C7B}"/>
                  </a:ext>
                </a:extLst>
              </p:cNvPr>
              <p:cNvPicPr>
                <a:picLocks noGrp="1" noRot="1" noChangeAspect="1" noMove="1" noResize="1" noEditPoints="1" noAdjustHandles="1" noChangeArrowheads="1" noChangeShapeType="1"/>
              </p:cNvPicPr>
              <p:nvPr/>
            </p:nvPicPr>
            <p:blipFill>
              <a:blip r:embed="rId9"/>
              <a:stretch>
                <a:fillRect/>
              </a:stretch>
            </p:blipFill>
            <p:spPr>
              <a:xfrm>
                <a:off x="9467489" y="124122"/>
                <a:ext cx="2139174" cy="1203285"/>
              </a:xfrm>
              <a:prstGeom prst="rect">
                <a:avLst/>
              </a:prstGeom>
              <a:ln w="3175">
                <a:solidFill>
                  <a:prstClr val="ltGray"/>
                </a:solidFill>
              </a:ln>
            </p:spPr>
          </p:pic>
        </mc:Fallback>
      </mc:AlternateContent>
    </p:spTree>
    <p:extLst>
      <p:ext uri="{BB962C8B-B14F-4D97-AF65-F5344CB8AC3E}">
        <p14:creationId xmlns:p14="http://schemas.microsoft.com/office/powerpoint/2010/main" val="35828606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8" name="Image 7"/>
          <p:cNvPicPr/>
          <p:nvPr/>
        </p:nvPicPr>
        <p:blipFill>
          <a:blip r:embed="rId3"/>
          <a:srcRect/>
          <a:stretch>
            <a:fillRect/>
          </a:stretch>
        </p:blipFill>
        <p:spPr bwMode="auto">
          <a:xfrm>
            <a:off x="1798734" y="831273"/>
            <a:ext cx="8880763" cy="5195454"/>
          </a:xfrm>
          <a:prstGeom prst="rect">
            <a:avLst/>
          </a:prstGeom>
          <a:noFill/>
          <a:ln w="9525">
            <a:noFill/>
            <a:miter lim="800000"/>
            <a:headEnd/>
            <a:tailEnd/>
          </a:ln>
        </p:spPr>
      </p:pic>
      <p:sp>
        <p:nvSpPr>
          <p:cNvPr id="6" name="Rectangle 1"/>
          <p:cNvSpPr/>
          <p:nvPr/>
        </p:nvSpPr>
        <p:spPr>
          <a:xfrm>
            <a:off x="9717016" y="599938"/>
            <a:ext cx="1437525" cy="669549"/>
          </a:xfrm>
          <a:prstGeom prst="wedgeRectCallout">
            <a:avLst>
              <a:gd name="adj1" fmla="val -155493"/>
              <a:gd name="adj2" fmla="val 118213"/>
            </a:avLst>
          </a:prstGeom>
          <a:gradFill rotWithShape="1">
            <a:gsLst>
              <a:gs pos="0">
                <a:srgbClr val="FFC000">
                  <a:lumMod val="110000"/>
                  <a:satMod val="105000"/>
                  <a:tint val="67000"/>
                </a:srgbClr>
              </a:gs>
              <a:gs pos="50000">
                <a:srgbClr val="FFC000">
                  <a:lumMod val="105000"/>
                  <a:satMod val="103000"/>
                  <a:tint val="73000"/>
                </a:srgbClr>
              </a:gs>
              <a:gs pos="100000">
                <a:srgbClr val="FFC000">
                  <a:lumMod val="105000"/>
                  <a:satMod val="109000"/>
                  <a:tint val="81000"/>
                </a:srgbClr>
              </a:gs>
            </a:gsLst>
            <a:lin ang="5400000" scaled="0"/>
          </a:gradFill>
          <a:ln w="6350" cap="flat" cmpd="sng" algn="ctr">
            <a:solidFill>
              <a:srgbClr val="FFC00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Institut technique Saint-Gabriel</a:t>
            </a:r>
            <a:r>
              <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 :               - Charpentier (7</a:t>
            </a:r>
            <a:r>
              <a:rPr kumimoji="0" lang="fr-BE" sz="1200" b="0" i="0" u="none" strike="noStrike" kern="0" cap="none" spc="0" normalizeH="0" baseline="3000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ème</a:t>
            </a:r>
            <a:r>
              <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a:t>
            </a:r>
          </a:p>
        </p:txBody>
      </p:sp>
      <p:sp>
        <p:nvSpPr>
          <p:cNvPr id="7" name="Rectangle 2"/>
          <p:cNvSpPr/>
          <p:nvPr/>
        </p:nvSpPr>
        <p:spPr>
          <a:xfrm>
            <a:off x="9228974" y="3144347"/>
            <a:ext cx="2076336" cy="726317"/>
          </a:xfrm>
          <a:prstGeom prst="wedgeRectCallout">
            <a:avLst>
              <a:gd name="adj1" fmla="val -92546"/>
              <a:gd name="adj2" fmla="val 73641"/>
            </a:avLst>
          </a:prstGeom>
          <a:gradFill rotWithShape="1">
            <a:gsLst>
              <a:gs pos="0">
                <a:srgbClr val="FFC000">
                  <a:lumMod val="110000"/>
                  <a:satMod val="105000"/>
                  <a:tint val="67000"/>
                </a:srgbClr>
              </a:gs>
              <a:gs pos="50000">
                <a:srgbClr val="FFC000">
                  <a:lumMod val="105000"/>
                  <a:satMod val="103000"/>
                  <a:tint val="73000"/>
                </a:srgbClr>
              </a:gs>
              <a:gs pos="100000">
                <a:srgbClr val="FFC000">
                  <a:lumMod val="105000"/>
                  <a:satMod val="109000"/>
                  <a:tint val="81000"/>
                </a:srgbClr>
              </a:gs>
            </a:gsLst>
            <a:lin ang="5400000" scaled="0"/>
          </a:gradFill>
          <a:ln w="6350" cap="flat" cmpd="sng" algn="ctr">
            <a:solidFill>
              <a:srgbClr val="FFC00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800"/>
              </a:spcAft>
              <a:buClrTx/>
              <a:buSzTx/>
              <a:buFontTx/>
              <a:buNone/>
              <a:tabLst/>
              <a:defRPr/>
            </a:pPr>
            <a:r>
              <a:rPr kumimoji="0" lang="fr-BE" sz="12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Institut Technique de la CF </a:t>
            </a: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Charpentier (7</a:t>
            </a:r>
            <a:r>
              <a:rPr kumimoji="0" lang="fr-BE" sz="1200" b="0" i="0" u="none" strike="noStrike" kern="1200" cap="none" spc="0" normalizeH="0" baseline="3000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ème</a:t>
            </a: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t>
            </a:r>
          </a:p>
        </p:txBody>
      </p:sp>
      <p:sp>
        <p:nvSpPr>
          <p:cNvPr id="10" name="Rectangle 5">
            <a:extLst>
              <a:ext uri="{FF2B5EF4-FFF2-40B4-BE49-F238E27FC236}">
                <a16:creationId xmlns:a16="http://schemas.microsoft.com/office/drawing/2014/main" id="{E37B876B-CF53-4E01-A925-083C99C60B9C}"/>
              </a:ext>
            </a:extLst>
          </p:cNvPr>
          <p:cNvSpPr/>
          <p:nvPr/>
        </p:nvSpPr>
        <p:spPr>
          <a:xfrm>
            <a:off x="9699602" y="1914536"/>
            <a:ext cx="2012647" cy="739630"/>
          </a:xfrm>
          <a:prstGeom prst="wedgeRectCallout">
            <a:avLst>
              <a:gd name="adj1" fmla="val -148490"/>
              <a:gd name="adj2" fmla="val 161565"/>
            </a:avLst>
          </a:prstGeom>
          <a:gradFill rotWithShape="1">
            <a:gsLst>
              <a:gs pos="0">
                <a:srgbClr val="70AD47">
                  <a:lumMod val="110000"/>
                  <a:satMod val="105000"/>
                  <a:tint val="67000"/>
                </a:srgbClr>
              </a:gs>
              <a:gs pos="50000">
                <a:srgbClr val="70AD47">
                  <a:lumMod val="105000"/>
                  <a:satMod val="103000"/>
                  <a:tint val="73000"/>
                </a:srgbClr>
              </a:gs>
              <a:gs pos="100000">
                <a:srgbClr val="70AD47">
                  <a:lumMod val="105000"/>
                  <a:satMod val="109000"/>
                  <a:tint val="81000"/>
                </a:srgbClr>
              </a:gs>
            </a:gsLst>
            <a:lin ang="5400000" scaled="0"/>
          </a:gradFill>
          <a:ln w="6350" cap="flat" cmpd="sng" algn="ctr">
            <a:solidFill>
              <a:srgbClr val="70AD47"/>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457200" eaLnBrk="1" fontAlgn="auto" latinLnBrk="0" hangingPunct="1">
              <a:lnSpc>
                <a:spcPct val="107000"/>
              </a:lnSpc>
              <a:spcBef>
                <a:spcPts val="0"/>
              </a:spcBef>
              <a:spcAft>
                <a:spcPts val="0"/>
              </a:spcAft>
              <a:buClrTx/>
              <a:buSzTx/>
              <a:buFontTx/>
              <a:buNone/>
              <a:tabLst/>
              <a:defRPr/>
            </a:pPr>
            <a:endParaRPr kumimoji="0" lang="fr-BE" sz="1200" b="1" i="0" u="none" strike="noStrike" kern="0" cap="none" spc="0" normalizeH="0" baseline="0" noProof="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endParaRPr>
          </a:p>
          <a:p>
            <a:pPr marL="0" marR="0" lvl="0" indent="0" defTabSz="45720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LE FOREM (partenariat) :</a:t>
            </a:r>
            <a:r>
              <a:rPr kumimoji="0" lang="fr-BE" sz="1200" b="0" i="0" u="none" strike="noStrike" kern="0" cap="none" spc="0" normalizeH="0" baseline="0" noProof="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                                                              </a:t>
            </a:r>
          </a:p>
          <a:p>
            <a:pPr marL="0" marR="0" lvl="0" indent="0" defTabSz="457200" eaLnBrk="1" fontAlgn="auto" latinLnBrk="0" hangingPunct="1">
              <a:lnSpc>
                <a:spcPct val="107000"/>
              </a:lnSpc>
              <a:spcBef>
                <a:spcPts val="0"/>
              </a:spcBef>
              <a:spcAft>
                <a:spcPts val="800"/>
              </a:spcAft>
              <a:buClrTx/>
              <a:buSzTx/>
              <a:buFontTx/>
              <a:buNone/>
              <a:tabLst/>
              <a:defRPr/>
            </a:pPr>
            <a:r>
              <a:rPr kumimoji="0" lang="fr-BE" sz="1200" b="0" i="0" u="none" strike="noStrike" kern="0" cap="none" spc="0" normalizeH="0" baseline="0" noProof="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-Constructeur-monteur de bâtiment en structure bois</a:t>
            </a:r>
          </a:p>
          <a:p>
            <a:pPr marL="0" marR="0" lvl="0" indent="0" defTabSz="457200" eaLnBrk="1" fontAlgn="auto" latinLnBrk="0" hangingPunct="1">
              <a:lnSpc>
                <a:spcPct val="107000"/>
              </a:lnSpc>
              <a:spcBef>
                <a:spcPts val="0"/>
              </a:spcBef>
              <a:spcAft>
                <a:spcPts val="800"/>
              </a:spcAft>
              <a:buClrTx/>
              <a:buSzTx/>
              <a:buFontTx/>
              <a:buNone/>
              <a:tabLst/>
              <a:defRPr/>
            </a:pPr>
            <a:r>
              <a:rPr kumimoji="0" lang="fr-BE" sz="700" b="0" i="0" u="none" strike="noStrike" kern="0" cap="none" spc="0" normalizeH="0" baseline="0" noProof="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 </a:t>
            </a:r>
            <a:endParaRPr kumimoji="0" lang="fr-BE" sz="1100" b="0" i="0" u="none" strike="noStrike" kern="0" cap="none" spc="0" normalizeH="0" baseline="0" noProof="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endParaRPr>
          </a:p>
        </p:txBody>
      </p:sp>
      <p:sp>
        <p:nvSpPr>
          <p:cNvPr id="13" name="Rectangle 1">
            <a:extLst>
              <a:ext uri="{FF2B5EF4-FFF2-40B4-BE49-F238E27FC236}">
                <a16:creationId xmlns:a16="http://schemas.microsoft.com/office/drawing/2014/main" id="{CB430E45-2200-40FA-A0A3-84BDA5C5F47A}"/>
              </a:ext>
            </a:extLst>
          </p:cNvPr>
          <p:cNvSpPr/>
          <p:nvPr/>
        </p:nvSpPr>
        <p:spPr>
          <a:xfrm>
            <a:off x="5421154" y="5872060"/>
            <a:ext cx="2435585" cy="669549"/>
          </a:xfrm>
          <a:prstGeom prst="wedgeRectCallout">
            <a:avLst>
              <a:gd name="adj1" fmla="val -38662"/>
              <a:gd name="adj2" fmla="val -295802"/>
            </a:avLst>
          </a:prstGeom>
          <a:gradFill rotWithShape="1">
            <a:gsLst>
              <a:gs pos="0">
                <a:srgbClr val="FFC000">
                  <a:lumMod val="110000"/>
                  <a:satMod val="105000"/>
                  <a:tint val="67000"/>
                </a:srgbClr>
              </a:gs>
              <a:gs pos="50000">
                <a:srgbClr val="FFC000">
                  <a:lumMod val="105000"/>
                  <a:satMod val="103000"/>
                  <a:tint val="73000"/>
                </a:srgbClr>
              </a:gs>
              <a:gs pos="100000">
                <a:srgbClr val="FFC000">
                  <a:lumMod val="105000"/>
                  <a:satMod val="109000"/>
                  <a:tint val="81000"/>
                </a:srgbClr>
              </a:gs>
            </a:gsLst>
            <a:lin ang="5400000" scaled="0"/>
          </a:gradFill>
          <a:ln w="6350" cap="flat" cmpd="sng" algn="ctr">
            <a:solidFill>
              <a:srgbClr val="FFC00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Institut technique Saint-Luc</a:t>
            </a:r>
            <a:r>
              <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 :               - Technicien des construction en bois (7</a:t>
            </a:r>
            <a:r>
              <a:rPr kumimoji="0" lang="fr-BE" sz="1200" b="0" i="0" u="none" strike="noStrike" kern="0" cap="none" spc="0" normalizeH="0" baseline="3000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ème</a:t>
            </a:r>
            <a:r>
              <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a:t>
            </a:r>
          </a:p>
        </p:txBody>
      </p:sp>
      <p:sp>
        <p:nvSpPr>
          <p:cNvPr id="15" name="Rectangle 2">
            <a:extLst>
              <a:ext uri="{FF2B5EF4-FFF2-40B4-BE49-F238E27FC236}">
                <a16:creationId xmlns:a16="http://schemas.microsoft.com/office/drawing/2014/main" id="{308DE32B-FC47-4833-8A2C-DA9AE84F598A}"/>
              </a:ext>
            </a:extLst>
          </p:cNvPr>
          <p:cNvSpPr/>
          <p:nvPr/>
        </p:nvSpPr>
        <p:spPr>
          <a:xfrm>
            <a:off x="6784516" y="210724"/>
            <a:ext cx="2736556" cy="783251"/>
          </a:xfrm>
          <a:prstGeom prst="wedgeRectCallout">
            <a:avLst>
              <a:gd name="adj1" fmla="val 8877"/>
              <a:gd name="adj2" fmla="val 99434"/>
            </a:avLst>
          </a:prstGeom>
          <a:solidFill>
            <a:schemeClr val="accent2">
              <a:lumMod val="60000"/>
              <a:lumOff val="40000"/>
            </a:schemeClr>
          </a:solidFill>
          <a:ln w="6350" cap="flat" cmpd="sng" algn="ctr">
            <a:solidFill>
              <a:schemeClr val="accent2">
                <a:lumMod val="60000"/>
                <a:lumOff val="40000"/>
              </a:scheme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800"/>
              </a:spcAft>
              <a:buClrTx/>
              <a:buSzTx/>
              <a:buFontTx/>
              <a:buNone/>
              <a:tabLst/>
              <a:defRPr/>
            </a:pPr>
            <a:r>
              <a:rPr kumimoji="0" lang="fr-BE" sz="12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IFAPME </a:t>
            </a: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p>
          <a:p>
            <a:pPr marR="0" lvl="0" algn="l" defTabSz="457200" rtl="0" eaLnBrk="1" fontAlgn="auto" latinLnBrk="0" hangingPunct="1">
              <a:lnSpc>
                <a:spcPct val="107000"/>
              </a:lnSpc>
              <a:spcBef>
                <a:spcPts val="0"/>
              </a:spcBef>
              <a:spcAft>
                <a:spcPts val="0"/>
              </a:spcAft>
              <a:buClrTx/>
              <a:buSzTx/>
              <a:tabLst/>
              <a:defRPr/>
            </a:pP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Entrepreneur en construction bois</a:t>
            </a:r>
          </a:p>
          <a:p>
            <a:pPr marR="0" lvl="0" algn="l" defTabSz="457200" rtl="0" eaLnBrk="1" fontAlgn="auto" latinLnBrk="0" hangingPunct="1">
              <a:lnSpc>
                <a:spcPct val="107000"/>
              </a:lnSpc>
              <a:spcBef>
                <a:spcPts val="0"/>
              </a:spcBef>
              <a:spcAft>
                <a:spcPts val="0"/>
              </a:spcAft>
              <a:buClrTx/>
              <a:buSzTx/>
              <a:tabLst/>
              <a:defRPr/>
            </a:pPr>
            <a:r>
              <a:rPr lang="fr-BE" sz="1200">
                <a:solidFill>
                  <a:prstClr val="black"/>
                </a:solidFill>
                <a:latin typeface="Calibri" panose="020F0502020204030204" pitchFamily="34" charset="0"/>
                <a:ea typeface="Calibri" panose="020F0502020204030204" pitchFamily="34" charset="0"/>
                <a:cs typeface="Times New Roman" panose="02020603050405020304" pitchFamily="18" charset="0"/>
              </a:rPr>
              <a:t>Technicien en construction Bois</a:t>
            </a:r>
            <a:endPar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19" name="Rectangle 1">
            <a:extLst>
              <a:ext uri="{FF2B5EF4-FFF2-40B4-BE49-F238E27FC236}">
                <a16:creationId xmlns:a16="http://schemas.microsoft.com/office/drawing/2014/main" id="{87E0D0F4-B11D-46DE-BAAF-7210CD78AB44}"/>
              </a:ext>
            </a:extLst>
          </p:cNvPr>
          <p:cNvSpPr/>
          <p:nvPr/>
        </p:nvSpPr>
        <p:spPr>
          <a:xfrm>
            <a:off x="2879272" y="5895894"/>
            <a:ext cx="2435585" cy="669549"/>
          </a:xfrm>
          <a:prstGeom prst="wedgeRectCallout">
            <a:avLst>
              <a:gd name="adj1" fmla="val 55014"/>
              <a:gd name="adj2" fmla="val -297128"/>
            </a:avLst>
          </a:prstGeom>
          <a:solidFill>
            <a:srgbClr val="FFCC00"/>
          </a:solidFill>
          <a:ln w="6350" cap="flat" cmpd="sng" algn="ctr">
            <a:solidFill>
              <a:srgbClr val="FFC00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CEFA Saint-Luc</a:t>
            </a:r>
            <a:r>
              <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 :                                    </a:t>
            </a:r>
            <a:r>
              <a:rPr lang="fr-BE" sz="1200" kern="0">
                <a:solidFill>
                  <a:sysClr val="windowText" lastClr="000000"/>
                </a:solidFill>
                <a:latin typeface="Calibri" panose="020F0502020204030204"/>
                <a:ea typeface="Calibri" panose="020F0502020204030204" pitchFamily="34" charset="0"/>
                <a:cs typeface="Times New Roman" panose="02020603050405020304" pitchFamily="18" charset="0"/>
              </a:rPr>
              <a:t>-</a:t>
            </a:r>
            <a:r>
              <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 </a:t>
            </a:r>
            <a:r>
              <a:rPr kumimoji="0" lang="fr-BE" sz="1200" b="0" i="0" u="none" strike="sng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Technicien des construction en bois</a:t>
            </a:r>
          </a:p>
        </p:txBody>
      </p:sp>
      <p:sp>
        <p:nvSpPr>
          <p:cNvPr id="21" name="Rectangle 1">
            <a:extLst>
              <a:ext uri="{FF2B5EF4-FFF2-40B4-BE49-F238E27FC236}">
                <a16:creationId xmlns:a16="http://schemas.microsoft.com/office/drawing/2014/main" id="{7DDE2F42-3557-4F3E-8128-40B729D1E631}"/>
              </a:ext>
            </a:extLst>
          </p:cNvPr>
          <p:cNvSpPr/>
          <p:nvPr/>
        </p:nvSpPr>
        <p:spPr>
          <a:xfrm>
            <a:off x="4314239" y="443584"/>
            <a:ext cx="2197720" cy="825903"/>
          </a:xfrm>
          <a:prstGeom prst="wedgeRectCallout">
            <a:avLst>
              <a:gd name="adj1" fmla="val 29940"/>
              <a:gd name="adj2" fmla="val 144711"/>
            </a:avLst>
          </a:prstGeom>
          <a:gradFill rotWithShape="1">
            <a:gsLst>
              <a:gs pos="0">
                <a:srgbClr val="FFC000">
                  <a:lumMod val="110000"/>
                  <a:satMod val="105000"/>
                  <a:tint val="67000"/>
                </a:srgbClr>
              </a:gs>
              <a:gs pos="50000">
                <a:srgbClr val="FFC000">
                  <a:lumMod val="105000"/>
                  <a:satMod val="103000"/>
                  <a:tint val="73000"/>
                </a:srgbClr>
              </a:gs>
              <a:gs pos="100000">
                <a:srgbClr val="FFC000">
                  <a:lumMod val="105000"/>
                  <a:satMod val="109000"/>
                  <a:tint val="81000"/>
                </a:srgbClr>
              </a:gs>
            </a:gsLst>
            <a:lin ang="5400000" scaled="0"/>
          </a:gradFill>
          <a:ln w="6350" cap="flat" cmpd="sng" algn="ctr">
            <a:solidFill>
              <a:srgbClr val="FFC00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fr-BE" sz="1200" b="1" i="0" u="none" strike="noStrike" kern="0" cap="none" spc="0" normalizeH="0" baseline="0" noProof="0" err="1">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Athenée</a:t>
            </a:r>
            <a:r>
              <a:rPr kumimoji="0" lang="fr-BE" sz="1200" b="1"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 royal Jules Bordet </a:t>
            </a:r>
            <a:r>
              <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               - Constructeur-monteur de bâtiment en structure bois (7</a:t>
            </a:r>
            <a:r>
              <a:rPr kumimoji="0" lang="fr-BE" sz="1200" b="0" i="0" u="none" strike="noStrike" kern="0" cap="none" spc="0" normalizeH="0" baseline="3000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ème</a:t>
            </a:r>
            <a:r>
              <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a:t>
            </a:r>
          </a:p>
        </p:txBody>
      </p:sp>
      <p:sp>
        <p:nvSpPr>
          <p:cNvPr id="4" name="ZoneTexte 3">
            <a:extLst>
              <a:ext uri="{FF2B5EF4-FFF2-40B4-BE49-F238E27FC236}">
                <a16:creationId xmlns:a16="http://schemas.microsoft.com/office/drawing/2014/main" id="{0C96CA9D-BC70-7112-A5E9-9F444609DE37}"/>
              </a:ext>
            </a:extLst>
          </p:cNvPr>
          <p:cNvSpPr txBox="1"/>
          <p:nvPr/>
        </p:nvSpPr>
        <p:spPr>
          <a:xfrm>
            <a:off x="417531" y="316391"/>
            <a:ext cx="3624151" cy="1815882"/>
          </a:xfrm>
          <a:prstGeom prst="rect">
            <a:avLst/>
          </a:prstGeom>
          <a:noFill/>
        </p:spPr>
        <p:txBody>
          <a:bodyPr wrap="square">
            <a:spAutoFit/>
          </a:bodyPr>
          <a:lstStyle/>
          <a:p>
            <a:r>
              <a:rPr kumimoji="0" lang="fr-BE" sz="2800" b="1" i="0" u="none" strike="noStrike" kern="1200" cap="none" spc="0" normalizeH="0" baseline="0" noProof="0">
                <a:ln>
                  <a:noFill/>
                </a:ln>
                <a:solidFill>
                  <a:srgbClr val="DD8047">
                    <a:lumMod val="75000"/>
                  </a:srgbClr>
                </a:solidFill>
                <a:effectLst/>
                <a:uLnTx/>
                <a:uFillTx/>
                <a:latin typeface="Tenorite" panose="00000500000000000000" pitchFamily="2" charset="0"/>
                <a:ea typeface="+mj-ea"/>
                <a:cs typeface="+mj-cs"/>
              </a:rPr>
              <a:t>F1501 Charpentier - F1503 Constructeur monteur de bâtiment en structure bois</a:t>
            </a:r>
            <a:endParaRPr lang="fr-BE"/>
          </a:p>
        </p:txBody>
      </p:sp>
      <p:sp>
        <p:nvSpPr>
          <p:cNvPr id="5" name="Rectangle 2">
            <a:extLst>
              <a:ext uri="{FF2B5EF4-FFF2-40B4-BE49-F238E27FC236}">
                <a16:creationId xmlns:a16="http://schemas.microsoft.com/office/drawing/2014/main" id="{76EDEF1D-9833-18F6-B9E1-16151DB1E198}"/>
              </a:ext>
            </a:extLst>
          </p:cNvPr>
          <p:cNvSpPr/>
          <p:nvPr/>
        </p:nvSpPr>
        <p:spPr>
          <a:xfrm>
            <a:off x="886690" y="2411631"/>
            <a:ext cx="1913071" cy="783251"/>
          </a:xfrm>
          <a:prstGeom prst="wedgeRectCallout">
            <a:avLst>
              <a:gd name="adj1" fmla="val 227135"/>
              <a:gd name="adj2" fmla="val 112673"/>
            </a:avLst>
          </a:prstGeom>
          <a:solidFill>
            <a:schemeClr val="accent2">
              <a:lumMod val="60000"/>
              <a:lumOff val="40000"/>
            </a:schemeClr>
          </a:solidFill>
          <a:ln w="6350" cap="flat" cmpd="sng" algn="ctr">
            <a:solidFill>
              <a:schemeClr val="accent2">
                <a:lumMod val="60000"/>
                <a:lumOff val="40000"/>
              </a:scheme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800"/>
              </a:spcAft>
              <a:buClrTx/>
              <a:buSzTx/>
              <a:buFontTx/>
              <a:buNone/>
              <a:tabLst/>
              <a:defRPr/>
            </a:pPr>
            <a:r>
              <a:rPr kumimoji="0" lang="fr-BE" sz="12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IFAPME </a:t>
            </a: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p>
          <a:p>
            <a:pPr marR="0" lvl="0" algn="l" defTabSz="457200" rtl="0" eaLnBrk="1" fontAlgn="auto" latinLnBrk="0" hangingPunct="1">
              <a:lnSpc>
                <a:spcPct val="107000"/>
              </a:lnSpc>
              <a:spcBef>
                <a:spcPts val="0"/>
              </a:spcBef>
              <a:spcAft>
                <a:spcPts val="0"/>
              </a:spcAft>
              <a:buClrTx/>
              <a:buSzTx/>
              <a:tabLst/>
              <a:defRPr/>
            </a:pP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Entrepreneur Menuisier-Charpentier</a:t>
            </a:r>
          </a:p>
        </p:txBody>
      </p:sp>
      <p:sp>
        <p:nvSpPr>
          <p:cNvPr id="11" name="ZoneTexte 10">
            <a:extLst>
              <a:ext uri="{FF2B5EF4-FFF2-40B4-BE49-F238E27FC236}">
                <a16:creationId xmlns:a16="http://schemas.microsoft.com/office/drawing/2014/main" id="{82F4A499-AAF1-A2E6-2531-B8576DDB5BCE}"/>
              </a:ext>
            </a:extLst>
          </p:cNvPr>
          <p:cNvSpPr txBox="1"/>
          <p:nvPr/>
        </p:nvSpPr>
        <p:spPr>
          <a:xfrm>
            <a:off x="1875934" y="2916282"/>
            <a:ext cx="490194" cy="276999"/>
          </a:xfrm>
          <a:prstGeom prst="rect">
            <a:avLst/>
          </a:prstGeom>
          <a:noFill/>
        </p:spPr>
        <p:txBody>
          <a:bodyPr wrap="square" rtlCol="0">
            <a:spAutoFit/>
          </a:bodyPr>
          <a:lstStyle/>
          <a:p>
            <a:r>
              <a:rPr lang="fr-BE" sz="1200">
                <a:solidFill>
                  <a:srgbClr val="FF0000"/>
                </a:solidFill>
              </a:rPr>
              <a:t>New</a:t>
            </a:r>
          </a:p>
        </p:txBody>
      </p:sp>
      <p:sp>
        <p:nvSpPr>
          <p:cNvPr id="12" name="ZoneTexte 11">
            <a:extLst>
              <a:ext uri="{FF2B5EF4-FFF2-40B4-BE49-F238E27FC236}">
                <a16:creationId xmlns:a16="http://schemas.microsoft.com/office/drawing/2014/main" id="{20C82447-3FB7-0505-6848-78C39A00ECCC}"/>
              </a:ext>
            </a:extLst>
          </p:cNvPr>
          <p:cNvSpPr txBox="1"/>
          <p:nvPr/>
        </p:nvSpPr>
        <p:spPr>
          <a:xfrm>
            <a:off x="8883753" y="716256"/>
            <a:ext cx="490194" cy="276999"/>
          </a:xfrm>
          <a:prstGeom prst="rect">
            <a:avLst/>
          </a:prstGeom>
          <a:noFill/>
        </p:spPr>
        <p:txBody>
          <a:bodyPr wrap="square" rtlCol="0">
            <a:spAutoFit/>
          </a:bodyPr>
          <a:lstStyle/>
          <a:p>
            <a:r>
              <a:rPr lang="fr-BE" sz="1200">
                <a:solidFill>
                  <a:srgbClr val="FF0000"/>
                </a:solidFill>
              </a:rPr>
              <a:t>New</a:t>
            </a:r>
          </a:p>
        </p:txBody>
      </p:sp>
      <p:sp>
        <p:nvSpPr>
          <p:cNvPr id="2" name="Rectangle 1">
            <a:extLst>
              <a:ext uri="{FF2B5EF4-FFF2-40B4-BE49-F238E27FC236}">
                <a16:creationId xmlns:a16="http://schemas.microsoft.com/office/drawing/2014/main" id="{CD3990FD-27F3-4464-29AC-C543C39BCEFC}"/>
              </a:ext>
            </a:extLst>
          </p:cNvPr>
          <p:cNvSpPr/>
          <p:nvPr/>
        </p:nvSpPr>
        <p:spPr>
          <a:xfrm>
            <a:off x="149754" y="3580970"/>
            <a:ext cx="1648980" cy="979200"/>
          </a:xfrm>
          <a:prstGeom prst="wedgeRectCallout">
            <a:avLst>
              <a:gd name="adj1" fmla="val 143051"/>
              <a:gd name="adj2" fmla="val 34303"/>
            </a:avLst>
          </a:prstGeom>
          <a:gradFill rotWithShape="1">
            <a:gsLst>
              <a:gs pos="0">
                <a:srgbClr val="FFC000">
                  <a:lumMod val="110000"/>
                  <a:satMod val="105000"/>
                  <a:tint val="67000"/>
                </a:srgbClr>
              </a:gs>
              <a:gs pos="50000">
                <a:srgbClr val="FFC000">
                  <a:lumMod val="105000"/>
                  <a:satMod val="103000"/>
                  <a:tint val="73000"/>
                </a:srgbClr>
              </a:gs>
              <a:gs pos="100000">
                <a:srgbClr val="FFC000">
                  <a:lumMod val="105000"/>
                  <a:satMod val="109000"/>
                  <a:tint val="81000"/>
                </a:srgbClr>
              </a:gs>
            </a:gsLst>
            <a:lin ang="5400000" scaled="0"/>
          </a:gradFill>
          <a:ln w="6350" cap="flat" cmpd="sng" algn="ctr">
            <a:solidFill>
              <a:srgbClr val="FFC00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7000"/>
              </a:lnSpc>
              <a:spcBef>
                <a:spcPts val="0"/>
              </a:spcBef>
              <a:buClrTx/>
              <a:buSzTx/>
              <a:buFontTx/>
              <a:buNone/>
              <a:tabLst/>
              <a:defRPr/>
            </a:pPr>
            <a:r>
              <a:rPr kumimoji="0" lang="fr-BE" sz="1200" b="1" i="0" u="none" strike="noStrike" kern="0" cap="none" spc="0" normalizeH="0" baseline="0" noProof="0" dirty="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Institut technique et commercial Les aumôniers du travail :</a:t>
            </a:r>
          </a:p>
          <a:p>
            <a:pPr marL="0" marR="0" lvl="0" indent="0" algn="l" defTabSz="914400" rtl="0" eaLnBrk="1" fontAlgn="auto" latinLnBrk="0" hangingPunct="1">
              <a:lnSpc>
                <a:spcPct val="107000"/>
              </a:lnSpc>
              <a:spcBef>
                <a:spcPts val="0"/>
              </a:spcBef>
              <a:buClrTx/>
              <a:buSzTx/>
              <a:buFontTx/>
              <a:buNone/>
              <a:tabLst/>
              <a:defRPr/>
            </a:pPr>
            <a:r>
              <a:rPr kumimoji="0" lang="fr-BE" sz="1200" b="0" i="0" u="none" strike="noStrike" kern="0" cap="none" spc="0" normalizeH="0" baseline="0" noProof="0" dirty="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 Charpentier (7</a:t>
            </a:r>
            <a:r>
              <a:rPr kumimoji="0" lang="fr-BE" sz="1200" b="0" i="0" u="none" strike="noStrike" kern="0" cap="none" spc="0" normalizeH="0" baseline="30000" noProof="0" dirty="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ème</a:t>
            </a:r>
            <a:r>
              <a:rPr kumimoji="0" lang="fr-BE" sz="1200" b="0" i="0" u="none" strike="noStrike" kern="0" cap="none" spc="0" normalizeH="0" baseline="0" noProof="0" dirty="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a:t>
            </a:r>
          </a:p>
        </p:txBody>
      </p:sp>
      <p:sp>
        <p:nvSpPr>
          <p:cNvPr id="3" name="ZoneTexte 2">
            <a:extLst>
              <a:ext uri="{FF2B5EF4-FFF2-40B4-BE49-F238E27FC236}">
                <a16:creationId xmlns:a16="http://schemas.microsoft.com/office/drawing/2014/main" id="{7A3B8D44-D4E2-4E34-24FB-8A461D1B6F51}"/>
              </a:ext>
            </a:extLst>
          </p:cNvPr>
          <p:cNvSpPr txBox="1"/>
          <p:nvPr/>
        </p:nvSpPr>
        <p:spPr>
          <a:xfrm>
            <a:off x="1370752" y="4283171"/>
            <a:ext cx="490194" cy="276999"/>
          </a:xfrm>
          <a:prstGeom prst="rect">
            <a:avLst/>
          </a:prstGeom>
          <a:noFill/>
        </p:spPr>
        <p:txBody>
          <a:bodyPr wrap="square" rtlCol="0">
            <a:spAutoFit/>
          </a:bodyPr>
          <a:lstStyle/>
          <a:p>
            <a:r>
              <a:rPr lang="fr-BE" sz="1200" dirty="0">
                <a:solidFill>
                  <a:srgbClr val="FF0000"/>
                </a:solidFill>
              </a:rPr>
              <a:t>New</a:t>
            </a:r>
          </a:p>
        </p:txBody>
      </p:sp>
    </p:spTree>
    <p:extLst>
      <p:ext uri="{BB962C8B-B14F-4D97-AF65-F5344CB8AC3E}">
        <p14:creationId xmlns:p14="http://schemas.microsoft.com/office/powerpoint/2010/main" val="36021072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2F710B65-EDA9-4E73-B369-23EA5C46F987}"/>
              </a:ext>
            </a:extLst>
          </p:cNvPr>
          <p:cNvSpPr>
            <a:spLocks noGrp="1"/>
          </p:cNvSpPr>
          <p:nvPr>
            <p:ph type="title"/>
          </p:nvPr>
        </p:nvSpPr>
        <p:spPr>
          <a:xfrm>
            <a:off x="277424" y="341720"/>
            <a:ext cx="9720072" cy="671421"/>
          </a:xfrm>
        </p:spPr>
        <p:txBody>
          <a:bodyPr>
            <a:noAutofit/>
          </a:bodyPr>
          <a:lstStyle/>
          <a:p>
            <a:br>
              <a:rPr lang="fr-BE" sz="2800" b="1">
                <a:solidFill>
                  <a:srgbClr val="FFC000"/>
                </a:solidFill>
                <a:latin typeface="Tenorite" panose="00000500000000000000" pitchFamily="2" charset="0"/>
              </a:rPr>
            </a:br>
            <a:br>
              <a:rPr lang="fr-BE" sz="2800" b="1">
                <a:solidFill>
                  <a:srgbClr val="FFC000"/>
                </a:solidFill>
                <a:latin typeface="Tenorite" panose="00000500000000000000" pitchFamily="2" charset="0"/>
              </a:rPr>
            </a:br>
            <a:r>
              <a:rPr lang="fr-BE" sz="2800" b="1">
                <a:solidFill>
                  <a:schemeClr val="accent2">
                    <a:lumMod val="75000"/>
                  </a:schemeClr>
                </a:solidFill>
                <a:latin typeface="Tenorite" panose="00000500000000000000" pitchFamily="2" charset="0"/>
              </a:rPr>
              <a:t>F1601 Plafonneur - cimentier</a:t>
            </a:r>
            <a:br>
              <a:rPr lang="fr-BE" sz="2800" b="1">
                <a:solidFill>
                  <a:srgbClr val="FFC000"/>
                </a:solidFill>
                <a:latin typeface="Tenorite" panose="00000500000000000000" pitchFamily="2" charset="0"/>
              </a:rPr>
            </a:br>
            <a:br>
              <a:rPr lang="fr-BE" sz="2800" b="1">
                <a:solidFill>
                  <a:srgbClr val="FFC000"/>
                </a:solidFill>
                <a:latin typeface="Tenorite" panose="00000500000000000000" pitchFamily="2" charset="0"/>
              </a:rPr>
            </a:br>
            <a:endParaRPr lang="fr-BE" sz="2800" b="1">
              <a:solidFill>
                <a:srgbClr val="FFC000"/>
              </a:solidFill>
              <a:latin typeface="Tenorite" panose="00000500000000000000" pitchFamily="2" charset="0"/>
            </a:endParaRPr>
          </a:p>
        </p:txBody>
      </p:sp>
      <p:sp>
        <p:nvSpPr>
          <p:cNvPr id="11" name="Espace réservé du contenu 2">
            <a:extLst>
              <a:ext uri="{FF2B5EF4-FFF2-40B4-BE49-F238E27FC236}">
                <a16:creationId xmlns:a16="http://schemas.microsoft.com/office/drawing/2014/main" id="{B3147EEB-0174-4BAC-A89B-F52AD2CE5A5D}"/>
              </a:ext>
            </a:extLst>
          </p:cNvPr>
          <p:cNvSpPr txBox="1">
            <a:spLocks/>
          </p:cNvSpPr>
          <p:nvPr/>
        </p:nvSpPr>
        <p:spPr>
          <a:xfrm>
            <a:off x="230496" y="1435614"/>
            <a:ext cx="5007937" cy="3740685"/>
          </a:xfrm>
          <a:prstGeom prst="rect">
            <a:avLst/>
          </a:prstGeom>
          <a:solidFill>
            <a:schemeClr val="bg1">
              <a:lumMod val="95000"/>
            </a:schemeClr>
          </a:solidFill>
        </p:spPr>
        <p:txBody>
          <a:bodyPr anchor="t">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BE" sz="1700" b="1" u="sng">
              <a:solidFill>
                <a:srgbClr val="014067"/>
              </a:solidFill>
              <a:latin typeface="Tenorite" panose="00000500000000000000" pitchFamily="2" charset="0"/>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BE" sz="1700" b="1" u="sng" strike="noStrike" kern="1200" cap="none" spc="0" normalizeH="0" baseline="0" noProof="0">
                <a:ln>
                  <a:noFill/>
                </a:ln>
                <a:solidFill>
                  <a:schemeClr val="accent5">
                    <a:lumMod val="50000"/>
                  </a:schemeClr>
                </a:solidFill>
                <a:effectLst/>
                <a:uLnTx/>
                <a:uFillTx/>
                <a:latin typeface="Tenorite" panose="00000500000000000000" pitchFamily="2" charset="0"/>
              </a:rPr>
              <a:t>Recommandation 2022 de L’IBEFE Hainaut Centre</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fr-BE" sz="1200" b="1" u="sng" strike="noStrike" kern="1200" cap="none" spc="0" normalizeH="0" baseline="0" noProof="0">
              <a:ln>
                <a:noFill/>
              </a:ln>
              <a:solidFill>
                <a:srgbClr val="014067"/>
              </a:solidFill>
              <a:effectLst/>
              <a:uLnTx/>
              <a:uFillTx/>
              <a:latin typeface="Tenorite" panose="00000500000000000000" pitchFamily="2" charset="0"/>
            </a:endParaRPr>
          </a:p>
          <a:p>
            <a:pPr marL="285750" marR="0" lvl="0" indent="-285750" algn="ctr"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BE" sz="1800" b="1">
                <a:solidFill>
                  <a:schemeClr val="accent2">
                    <a:lumMod val="75000"/>
                  </a:schemeClr>
                </a:solidFill>
                <a:latin typeface="Tenorite" panose="00000500000000000000" pitchFamily="2" charset="0"/>
              </a:rPr>
              <a:t>Création</a:t>
            </a:r>
            <a:r>
              <a:rPr kumimoji="0" lang="fr-BE" sz="1800" b="1" i="0" u="none" strike="noStrike" kern="1200" cap="none" spc="0" normalizeH="0" baseline="0" noProof="0">
                <a:ln>
                  <a:noFill/>
                </a:ln>
                <a:solidFill>
                  <a:schemeClr val="accent2">
                    <a:lumMod val="75000"/>
                  </a:schemeClr>
                </a:solidFill>
                <a:effectLst/>
                <a:uLnTx/>
                <a:uFillTx/>
                <a:latin typeface="Tenorite" panose="00000500000000000000" pitchFamily="2" charset="0"/>
                <a:ea typeface="+mn-ea"/>
                <a:cs typeface="+mn-cs"/>
              </a:rPr>
              <a:t> Formation initiale</a:t>
            </a:r>
          </a:p>
          <a:p>
            <a:pPr marL="285750" marR="0" lvl="0" indent="-285750" algn="ctr"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800" b="1" i="0" u="none" strike="noStrike" kern="1200" cap="none" spc="0" normalizeH="0" baseline="0" noProof="0">
                <a:ln>
                  <a:noFill/>
                </a:ln>
                <a:solidFill>
                  <a:schemeClr val="accent2">
                    <a:lumMod val="75000"/>
                  </a:schemeClr>
                </a:solidFill>
                <a:effectLst/>
                <a:uLnTx/>
                <a:uFillTx/>
                <a:latin typeface="Tenorite" panose="00000500000000000000" pitchFamily="2" charset="0"/>
                <a:ea typeface="+mn-ea"/>
                <a:cs typeface="+mn-cs"/>
              </a:rPr>
              <a:t>Maintien pour adultes </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BE" sz="1200" b="1" u="sng" strike="noStrike" kern="1200" cap="none" spc="0" normalizeH="0" baseline="0" noProof="0">
                <a:ln>
                  <a:noFill/>
                </a:ln>
                <a:solidFill>
                  <a:srgbClr val="014067"/>
                </a:solidFill>
                <a:effectLst/>
                <a:uLnTx/>
                <a:uFillTx/>
                <a:latin typeface="Tenorite" panose="00000500000000000000" pitchFamily="2" charset="0"/>
              </a:rPr>
              <a:t> </a:t>
            </a:r>
            <a:endParaRPr kumimoji="0" lang="fr-BE" sz="1200" b="0" u="sng" strike="noStrike" kern="1200" cap="none" spc="0" normalizeH="0" baseline="0" noProof="0">
              <a:ln>
                <a:noFill/>
              </a:ln>
              <a:solidFill>
                <a:srgbClr val="014067"/>
              </a:solidFill>
              <a:effectLst/>
              <a:uLnTx/>
              <a:uFillTx/>
              <a:latin typeface="Tenorite" panose="00000500000000000000" pitchFamily="2" charset="0"/>
            </a:endParaRPr>
          </a:p>
          <a:p>
            <a:pPr marL="0" indent="0" algn="l">
              <a:buNone/>
            </a:pPr>
            <a:r>
              <a:rPr lang="fr-BE" sz="1800" b="0" i="0" u="none" strike="noStrike" baseline="0">
                <a:solidFill>
                  <a:srgbClr val="212120"/>
                </a:solidFill>
                <a:latin typeface="Calibri" panose="020F0502020204030204" pitchFamily="34" charset="0"/>
              </a:rPr>
              <a:t>Le métier est identifié en pénurie de manière structurelle et les acteurs du secteur estiment qu’il existe une vraie demande sur le Bassin. Sur base des dernières données communiquées à notre IBEFE, la filière est peu organisée au niveau de l’enseignement qualifiant sur notre Bassin. L’IBEFE relève des enjeux au niveau des compétences liées aux nouvelles approches d’isolation énergétique ; elle encourage donc la mise en lien avec le monde de l’entreprise et le Centre de compétence </a:t>
            </a:r>
            <a:r>
              <a:rPr lang="fr-BE" sz="1800" b="0" i="0" u="none" strike="noStrike" baseline="0" err="1">
                <a:solidFill>
                  <a:srgbClr val="212120"/>
                </a:solidFill>
                <a:latin typeface="Calibri" panose="020F0502020204030204" pitchFamily="34" charset="0"/>
              </a:rPr>
              <a:t>Construform</a:t>
            </a:r>
            <a:r>
              <a:rPr lang="fr-BE" sz="1800" b="0" i="0" u="none" strike="noStrike" baseline="0">
                <a:solidFill>
                  <a:srgbClr val="212120"/>
                </a:solidFill>
                <a:latin typeface="Calibri" panose="020F0502020204030204" pitchFamily="34" charset="0"/>
              </a:rPr>
              <a:t> à ce niveau.</a:t>
            </a:r>
            <a:endParaRPr kumimoji="0" lang="fr-BE" sz="1600" b="0" u="none" strike="noStrike" kern="1200" cap="none" spc="0" normalizeH="0" baseline="0" noProof="0">
              <a:ln>
                <a:noFill/>
              </a:ln>
              <a:solidFill>
                <a:srgbClr val="014067"/>
              </a:solidFill>
              <a:effectLst/>
              <a:uLnTx/>
              <a:uFillTx/>
              <a:latin typeface="Tenorite" panose="00000500000000000000" pitchFamily="2" charset="0"/>
            </a:endParaRPr>
          </a:p>
        </p:txBody>
      </p:sp>
      <p:sp>
        <p:nvSpPr>
          <p:cNvPr id="12" name="Rectangle 11">
            <a:extLst>
              <a:ext uri="{FF2B5EF4-FFF2-40B4-BE49-F238E27FC236}">
                <a16:creationId xmlns:a16="http://schemas.microsoft.com/office/drawing/2014/main" id="{FD954D56-598F-49B4-8957-7E5BCEC2EAAE}"/>
              </a:ext>
            </a:extLst>
          </p:cNvPr>
          <p:cNvSpPr/>
          <p:nvPr/>
        </p:nvSpPr>
        <p:spPr>
          <a:xfrm>
            <a:off x="846453" y="916362"/>
            <a:ext cx="2816990" cy="1792287"/>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2800" b="1" i="0" u="none" strike="noStrike" kern="1200" cap="none" spc="0" normalizeH="0" baseline="0" noProof="0">
              <a:ln>
                <a:noFill/>
              </a:ln>
              <a:solidFill>
                <a:prstClr val="white"/>
              </a:solidFill>
              <a:effectLst/>
              <a:uLnTx/>
              <a:uFillTx/>
              <a:latin typeface="Calibri Light" panose="020F0302020204030204"/>
              <a:ea typeface="+mn-ea"/>
              <a:cs typeface="+mn-cs"/>
            </a:endParaRPr>
          </a:p>
        </p:txBody>
      </p:sp>
      <p:graphicFrame>
        <p:nvGraphicFramePr>
          <p:cNvPr id="6" name="Diagramme 5">
            <a:extLst>
              <a:ext uri="{FF2B5EF4-FFF2-40B4-BE49-F238E27FC236}">
                <a16:creationId xmlns:a16="http://schemas.microsoft.com/office/drawing/2014/main" id="{8F736C25-7D29-4605-85DA-4D38518D0AB5}"/>
              </a:ext>
            </a:extLst>
          </p:cNvPr>
          <p:cNvGraphicFramePr/>
          <p:nvPr>
            <p:extLst>
              <p:ext uri="{D42A27DB-BD31-4B8C-83A1-F6EECF244321}">
                <p14:modId xmlns:p14="http://schemas.microsoft.com/office/powerpoint/2010/main" val="2460920831"/>
              </p:ext>
            </p:extLst>
          </p:nvPr>
        </p:nvGraphicFramePr>
        <p:xfrm>
          <a:off x="5534212" y="1451006"/>
          <a:ext cx="6427292" cy="37406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20" name="Tableau 20">
            <a:extLst>
              <a:ext uri="{FF2B5EF4-FFF2-40B4-BE49-F238E27FC236}">
                <a16:creationId xmlns:a16="http://schemas.microsoft.com/office/drawing/2014/main" id="{AE271782-7FF1-41E3-B896-7A3A3BAA6151}"/>
              </a:ext>
            </a:extLst>
          </p:cNvPr>
          <p:cNvGraphicFramePr>
            <a:graphicFrameLocks noGrp="1"/>
          </p:cNvGraphicFramePr>
          <p:nvPr>
            <p:extLst>
              <p:ext uri="{D42A27DB-BD31-4B8C-83A1-F6EECF244321}">
                <p14:modId xmlns:p14="http://schemas.microsoft.com/office/powerpoint/2010/main" val="4201046566"/>
              </p:ext>
            </p:extLst>
          </p:nvPr>
        </p:nvGraphicFramePr>
        <p:xfrm>
          <a:off x="277424" y="5438889"/>
          <a:ext cx="11637152" cy="1010920"/>
        </p:xfrm>
        <a:graphic>
          <a:graphicData uri="http://schemas.openxmlformats.org/drawingml/2006/table">
            <a:tbl>
              <a:tblPr firstRow="1" bandRow="1">
                <a:tableStyleId>{327F97BB-C833-4FB7-BDE5-3F7075034690}</a:tableStyleId>
              </a:tblPr>
              <a:tblGrid>
                <a:gridCol w="11637152">
                  <a:extLst>
                    <a:ext uri="{9D8B030D-6E8A-4147-A177-3AD203B41FA5}">
                      <a16:colId xmlns:a16="http://schemas.microsoft.com/office/drawing/2014/main" val="3937705145"/>
                    </a:ext>
                  </a:extLst>
                </a:gridCol>
              </a:tblGrid>
              <a:tr h="370840">
                <a:tc>
                  <a:txBody>
                    <a:bodyPr/>
                    <a:lstStyle/>
                    <a:p>
                      <a:pPr algn="ctr"/>
                      <a:r>
                        <a:rPr lang="fr-BE" dirty="0"/>
                        <a:t>Reconduction 2023 : Création formation initiale – </a:t>
                      </a:r>
                      <a:r>
                        <a:rPr lang="fr-BE" dirty="0">
                          <a:solidFill>
                            <a:srgbClr val="FF0000"/>
                          </a:solidFill>
                        </a:rPr>
                        <a:t>Création formation adultes</a:t>
                      </a:r>
                    </a:p>
                  </a:txBody>
                  <a:tcPr>
                    <a:solidFill>
                      <a:schemeClr val="accent5">
                        <a:lumMod val="75000"/>
                      </a:schemeClr>
                    </a:solidFill>
                  </a:tcPr>
                </a:tc>
                <a:extLst>
                  <a:ext uri="{0D108BD9-81ED-4DB2-BD59-A6C34878D82A}">
                    <a16:rowId xmlns:a16="http://schemas.microsoft.com/office/drawing/2014/main" val="2809913012"/>
                  </a:ext>
                </a:extLst>
              </a:tr>
              <a:tr h="370840">
                <a:tc>
                  <a:txBody>
                    <a:bodyPr/>
                    <a:lstStyle/>
                    <a:p>
                      <a:r>
                        <a:rPr lang="fr-BE" dirty="0"/>
                        <a:t>Le métier reste peu couvert au niveau de la formation initiale, l’IBEFE propose d’adapter sa recommandation au niveau de la formation pour adultes (création) pour compenser la perte de filières (IFAPME)</a:t>
                      </a:r>
                    </a:p>
                  </a:txBody>
                  <a:tcPr>
                    <a:solidFill>
                      <a:schemeClr val="accent5">
                        <a:lumMod val="75000"/>
                      </a:schemeClr>
                    </a:solidFill>
                  </a:tcPr>
                </a:tc>
                <a:extLst>
                  <a:ext uri="{0D108BD9-81ED-4DB2-BD59-A6C34878D82A}">
                    <a16:rowId xmlns:a16="http://schemas.microsoft.com/office/drawing/2014/main" val="2899318201"/>
                  </a:ext>
                </a:extLst>
              </a:tr>
            </a:tbl>
          </a:graphicData>
        </a:graphic>
      </p:graphicFrame>
      <mc:AlternateContent xmlns:mc="http://schemas.openxmlformats.org/markup-compatibility/2006" xmlns:pslz="http://schemas.microsoft.com/office/powerpoint/2016/slidezoom">
        <mc:Choice Requires="pslz">
          <p:graphicFrame>
            <p:nvGraphicFramePr>
              <p:cNvPr id="5" name="Zoom de diapositive 4">
                <a:extLst>
                  <a:ext uri="{FF2B5EF4-FFF2-40B4-BE49-F238E27FC236}">
                    <a16:creationId xmlns:a16="http://schemas.microsoft.com/office/drawing/2014/main" id="{4E43BE27-E4C6-7630-887C-8AC48DFBB309}"/>
                  </a:ext>
                </a:extLst>
              </p:cNvPr>
              <p:cNvGraphicFramePr>
                <a:graphicFrameLocks noChangeAspect="1"/>
              </p:cNvGraphicFramePr>
              <p:nvPr>
                <p:extLst>
                  <p:ext uri="{D42A27DB-BD31-4B8C-83A1-F6EECF244321}">
                    <p14:modId xmlns:p14="http://schemas.microsoft.com/office/powerpoint/2010/main" val="3747701182"/>
                  </p:ext>
                </p:extLst>
              </p:nvPr>
            </p:nvGraphicFramePr>
            <p:xfrm>
              <a:off x="9699265" y="203612"/>
              <a:ext cx="1828375" cy="1028461"/>
            </p:xfrm>
            <a:graphic>
              <a:graphicData uri="http://schemas.microsoft.com/office/powerpoint/2016/slidezoom">
                <pslz:sldZm>
                  <pslz:sldZmObj sldId="312" cId="3590386133">
                    <pslz:zmPr id="{4A3F78C9-2DA3-4B4D-87D9-00C2361F8D55}" returnToParent="0" transitionDur="1000">
                      <p166:blipFill xmlns:p166="http://schemas.microsoft.com/office/powerpoint/2016/6/main">
                        <a:blip r:embed="rId7"/>
                        <a:stretch>
                          <a:fillRect/>
                        </a:stretch>
                      </p166:blipFill>
                      <p166:spPr xmlns:p166="http://schemas.microsoft.com/office/powerpoint/2016/6/main">
                        <a:xfrm>
                          <a:off x="0" y="0"/>
                          <a:ext cx="1828375" cy="1028461"/>
                        </a:xfrm>
                        <a:prstGeom prst="rect">
                          <a:avLst/>
                        </a:prstGeom>
                        <a:ln w="3175">
                          <a:solidFill>
                            <a:prstClr val="ltGray"/>
                          </a:solidFill>
                        </a:ln>
                      </p166:spPr>
                    </pslz:zmPr>
                  </pslz:sldZmObj>
                </pslz:sldZm>
              </a:graphicData>
            </a:graphic>
          </p:graphicFrame>
        </mc:Choice>
        <mc:Fallback xmlns="">
          <p:pic>
            <p:nvPicPr>
              <p:cNvPr id="5" name="Zoom de diapositive 4">
                <a:extLst>
                  <a:ext uri="{FF2B5EF4-FFF2-40B4-BE49-F238E27FC236}">
                    <a16:creationId xmlns:a16="http://schemas.microsoft.com/office/drawing/2014/main" id="{4E43BE27-E4C6-7630-887C-8AC48DFBB309}"/>
                  </a:ext>
                </a:extLst>
              </p:cNvPr>
              <p:cNvPicPr>
                <a:picLocks noGrp="1" noRot="1" noChangeAspect="1" noMove="1" noResize="1" noEditPoints="1" noAdjustHandles="1" noChangeArrowheads="1" noChangeShapeType="1"/>
              </p:cNvPicPr>
              <p:nvPr/>
            </p:nvPicPr>
            <p:blipFill>
              <a:blip r:embed="rId9"/>
              <a:stretch>
                <a:fillRect/>
              </a:stretch>
            </p:blipFill>
            <p:spPr>
              <a:xfrm>
                <a:off x="9699265" y="203612"/>
                <a:ext cx="1828375" cy="1028461"/>
              </a:xfrm>
              <a:prstGeom prst="rect">
                <a:avLst/>
              </a:prstGeom>
              <a:ln w="3175">
                <a:solidFill>
                  <a:prstClr val="ltGray"/>
                </a:solidFill>
              </a:ln>
            </p:spPr>
          </p:pic>
        </mc:Fallback>
      </mc:AlternateContent>
      <p:pic>
        <p:nvPicPr>
          <p:cNvPr id="8" name="Image 7" descr="Une image contenant Graphique, Police, logo, capture d’écran&#10;&#10;Description générée automatiquement">
            <a:extLst>
              <a:ext uri="{FF2B5EF4-FFF2-40B4-BE49-F238E27FC236}">
                <a16:creationId xmlns:a16="http://schemas.microsoft.com/office/drawing/2014/main" id="{4DD0A24A-0676-48F3-9135-4DCA072B868A}"/>
              </a:ext>
            </a:extLst>
          </p:cNvPr>
          <p:cNvPicPr>
            <a:picLocks noChangeAspect="1"/>
          </p:cNvPicPr>
          <p:nvPr/>
        </p:nvPicPr>
        <p:blipFill>
          <a:blip r:embed="rId10">
            <a:extLst>
              <a:ext uri="{28A0092B-C50C-407E-A947-70E740481C1C}">
                <a14:useLocalDpi xmlns:a14="http://schemas.microsoft.com/office/drawing/2010/main" val="0"/>
              </a:ext>
              <a:ext uri="{837473B0-CC2E-450A-ABE3-18F120FF3D39}">
                <a1611:picAttrSrcUrl xmlns:a1611="http://schemas.microsoft.com/office/drawing/2016/11/main" r:id="rId11"/>
              </a:ext>
            </a:extLst>
          </a:blip>
          <a:stretch>
            <a:fillRect/>
          </a:stretch>
        </p:blipFill>
        <p:spPr>
          <a:xfrm>
            <a:off x="9699265" y="5191691"/>
            <a:ext cx="988828" cy="585572"/>
          </a:xfrm>
          <a:prstGeom prst="rect">
            <a:avLst/>
          </a:prstGeom>
        </p:spPr>
      </p:pic>
    </p:spTree>
    <p:extLst>
      <p:ext uri="{BB962C8B-B14F-4D97-AF65-F5344CB8AC3E}">
        <p14:creationId xmlns:p14="http://schemas.microsoft.com/office/powerpoint/2010/main" val="33899307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Image 2"/>
          <p:cNvPicPr/>
          <p:nvPr/>
        </p:nvPicPr>
        <p:blipFill>
          <a:blip r:embed="rId3"/>
          <a:srcRect/>
          <a:stretch>
            <a:fillRect/>
          </a:stretch>
        </p:blipFill>
        <p:spPr bwMode="auto">
          <a:xfrm>
            <a:off x="1956680" y="964407"/>
            <a:ext cx="8880763" cy="5195454"/>
          </a:xfrm>
          <a:prstGeom prst="rect">
            <a:avLst/>
          </a:prstGeom>
          <a:noFill/>
          <a:ln w="9525">
            <a:noFill/>
            <a:miter lim="800000"/>
            <a:headEnd/>
            <a:tailEnd/>
          </a:ln>
        </p:spPr>
      </p:pic>
      <p:sp>
        <p:nvSpPr>
          <p:cNvPr id="17" name="Rectangle 2"/>
          <p:cNvSpPr/>
          <p:nvPr/>
        </p:nvSpPr>
        <p:spPr>
          <a:xfrm>
            <a:off x="8908471" y="1604552"/>
            <a:ext cx="2812473" cy="533364"/>
          </a:xfrm>
          <a:prstGeom prst="wedgeRectCallout">
            <a:avLst>
              <a:gd name="adj1" fmla="val -84427"/>
              <a:gd name="adj2" fmla="val 275722"/>
            </a:avLst>
          </a:prstGeom>
          <a:solidFill>
            <a:schemeClr val="accent6">
              <a:lumMod val="60000"/>
              <a:lumOff val="40000"/>
            </a:schemeClr>
          </a:solidFill>
          <a:ln w="6350" cap="flat" cmpd="sng" algn="ctr">
            <a:solidFill>
              <a:schemeClr val="accent6">
                <a:lumMod val="60000"/>
                <a:lumOff val="40000"/>
              </a:scheme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Forem :  </a:t>
            </a: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p>
          <a:p>
            <a:pPr marL="171450" marR="0" lvl="0" indent="-171450" algn="l" defTabSz="4572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Plafonneur -cimentier</a:t>
            </a:r>
          </a:p>
        </p:txBody>
      </p:sp>
      <p:sp>
        <p:nvSpPr>
          <p:cNvPr id="18" name="Rectangle 2"/>
          <p:cNvSpPr/>
          <p:nvPr/>
        </p:nvSpPr>
        <p:spPr>
          <a:xfrm>
            <a:off x="813289" y="1065128"/>
            <a:ext cx="3068780" cy="840185"/>
          </a:xfrm>
          <a:prstGeom prst="wedgeRectCallout">
            <a:avLst>
              <a:gd name="adj1" fmla="val 101457"/>
              <a:gd name="adj2" fmla="val 278044"/>
            </a:avLst>
          </a:prstGeom>
          <a:solidFill>
            <a:schemeClr val="accent2">
              <a:lumMod val="60000"/>
              <a:lumOff val="40000"/>
            </a:schemeClr>
          </a:solidFill>
          <a:ln w="6350" cap="flat" cmpd="sng" algn="ctr">
            <a:solidFill>
              <a:schemeClr val="accent2">
                <a:lumMod val="60000"/>
                <a:lumOff val="40000"/>
              </a:scheme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IFAPME </a:t>
            </a: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p>
          <a:p>
            <a:pPr marL="171450" marR="0" lvl="0" indent="-171450" algn="l" defTabSz="4572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sng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Plafonneur-cimentier</a:t>
            </a:r>
          </a:p>
        </p:txBody>
      </p:sp>
      <p:sp>
        <p:nvSpPr>
          <p:cNvPr id="23" name="Rectangle 2">
            <a:extLst>
              <a:ext uri="{FF2B5EF4-FFF2-40B4-BE49-F238E27FC236}">
                <a16:creationId xmlns:a16="http://schemas.microsoft.com/office/drawing/2014/main" id="{3B7293F3-7DE4-4F9A-A51E-B17E925F362A}"/>
              </a:ext>
            </a:extLst>
          </p:cNvPr>
          <p:cNvSpPr/>
          <p:nvPr/>
        </p:nvSpPr>
        <p:spPr>
          <a:xfrm>
            <a:off x="517854" y="2817869"/>
            <a:ext cx="2270299" cy="646782"/>
          </a:xfrm>
          <a:prstGeom prst="wedgeRectCallout">
            <a:avLst>
              <a:gd name="adj1" fmla="val 73712"/>
              <a:gd name="adj2" fmla="val 242445"/>
            </a:avLst>
          </a:prstGeom>
          <a:solidFill>
            <a:schemeClr val="accent5">
              <a:lumMod val="60000"/>
              <a:lumOff val="40000"/>
            </a:schemeClr>
          </a:solidFill>
          <a:ln w="6350" cap="flat" cmpd="sng" algn="ctr">
            <a:solidFill>
              <a:schemeClr val="accent5">
                <a:lumMod val="60000"/>
                <a:lumOff val="40000"/>
              </a:scheme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800"/>
              </a:spcAft>
              <a:buClrTx/>
              <a:buSzTx/>
              <a:buFontTx/>
              <a:buNone/>
              <a:tabLst/>
              <a:defRPr/>
            </a:pPr>
            <a:r>
              <a:rPr kumimoji="0" lang="fr-BE" sz="12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L’appui :</a:t>
            </a: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p>
          <a:p>
            <a:pPr marL="171450" marR="0" lvl="0" indent="-171450" algn="l" defTabSz="4572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Recouvrement mural</a:t>
            </a:r>
          </a:p>
        </p:txBody>
      </p:sp>
      <p:sp>
        <p:nvSpPr>
          <p:cNvPr id="25" name="Rectangle 2">
            <a:extLst>
              <a:ext uri="{FF2B5EF4-FFF2-40B4-BE49-F238E27FC236}">
                <a16:creationId xmlns:a16="http://schemas.microsoft.com/office/drawing/2014/main" id="{EF775801-9764-4051-8598-029D661B46E9}"/>
              </a:ext>
            </a:extLst>
          </p:cNvPr>
          <p:cNvSpPr/>
          <p:nvPr/>
        </p:nvSpPr>
        <p:spPr>
          <a:xfrm>
            <a:off x="7163076" y="103476"/>
            <a:ext cx="3068780" cy="840185"/>
          </a:xfrm>
          <a:prstGeom prst="wedgeRectCallout">
            <a:avLst>
              <a:gd name="adj1" fmla="val -38179"/>
              <a:gd name="adj2" fmla="val 162809"/>
            </a:avLst>
          </a:prstGeom>
          <a:solidFill>
            <a:schemeClr val="accent2">
              <a:lumMod val="60000"/>
              <a:lumOff val="40000"/>
            </a:schemeClr>
          </a:solidFill>
          <a:ln w="6350" cap="flat" cmpd="sng" algn="ctr">
            <a:solidFill>
              <a:schemeClr val="accent2">
                <a:lumMod val="60000"/>
                <a:lumOff val="40000"/>
              </a:scheme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IFAPME </a:t>
            </a: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p>
          <a:p>
            <a:pPr marL="171450" marR="0" lvl="0" indent="-171450" algn="l" defTabSz="4572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sng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Plafonneur-cimentier</a:t>
            </a:r>
          </a:p>
        </p:txBody>
      </p:sp>
      <p:sp>
        <p:nvSpPr>
          <p:cNvPr id="8" name="Rectangle 7">
            <a:extLst>
              <a:ext uri="{FF2B5EF4-FFF2-40B4-BE49-F238E27FC236}">
                <a16:creationId xmlns:a16="http://schemas.microsoft.com/office/drawing/2014/main" id="{C2F62CB4-1489-45AB-948D-7726DB27B381}"/>
              </a:ext>
            </a:extLst>
          </p:cNvPr>
          <p:cNvSpPr/>
          <p:nvPr/>
        </p:nvSpPr>
        <p:spPr>
          <a:xfrm>
            <a:off x="5172185" y="5819926"/>
            <a:ext cx="2767720" cy="554241"/>
          </a:xfrm>
          <a:prstGeom prst="wedgeRectCallout">
            <a:avLst>
              <a:gd name="adj1" fmla="val -26322"/>
              <a:gd name="adj2" fmla="val -282866"/>
            </a:avLst>
          </a:prstGeom>
          <a:solidFill>
            <a:schemeClr val="accent4"/>
          </a:solidFill>
          <a:ln w="6350" cap="flat" cmpd="sng" algn="ctr">
            <a:solidFill>
              <a:srgbClr val="FFC00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800"/>
              </a:spcAft>
              <a:buClrTx/>
              <a:buSzTx/>
              <a:buFontTx/>
              <a:buNone/>
              <a:tabLst/>
              <a:defRPr/>
            </a:pPr>
            <a:r>
              <a:rPr kumimoji="0" lang="fr-BE" sz="12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CEFA Saint-Luc :</a:t>
            </a:r>
          </a:p>
          <a:p>
            <a:pPr marL="0" marR="0" lvl="0" indent="0" algn="l" defTabSz="457200" rtl="0" eaLnBrk="1" fontAlgn="auto" latinLnBrk="0" hangingPunct="1">
              <a:lnSpc>
                <a:spcPct val="107000"/>
              </a:lnSpc>
              <a:spcBef>
                <a:spcPts val="0"/>
              </a:spcBef>
              <a:spcAft>
                <a:spcPts val="800"/>
              </a:spcAft>
              <a:buClrTx/>
              <a:buSzTx/>
              <a:buFontTx/>
              <a:buNone/>
              <a:tabLst/>
              <a:defRPr/>
            </a:pPr>
            <a:r>
              <a:rPr lang="fr-BE" sz="1200">
                <a:solidFill>
                  <a:prstClr val="black"/>
                </a:solidFill>
                <a:latin typeface="Calibri" panose="020F0502020204030204" pitchFamily="34" charset="0"/>
                <a:ea typeface="Calibri" panose="020F0502020204030204" pitchFamily="34" charset="0"/>
                <a:cs typeface="Times New Roman" panose="02020603050405020304" pitchFamily="18" charset="0"/>
              </a:rPr>
              <a:t>Ouvrier plafonneur</a:t>
            </a:r>
            <a:r>
              <a:rPr kumimoji="0" lang="fr-BE" sz="120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p>
        </p:txBody>
      </p:sp>
      <p:sp>
        <p:nvSpPr>
          <p:cNvPr id="4" name="Titre 3">
            <a:extLst>
              <a:ext uri="{FF2B5EF4-FFF2-40B4-BE49-F238E27FC236}">
                <a16:creationId xmlns:a16="http://schemas.microsoft.com/office/drawing/2014/main" id="{B0598244-6599-6A98-A2AE-542A2FAF306F}"/>
              </a:ext>
            </a:extLst>
          </p:cNvPr>
          <p:cNvSpPr txBox="1">
            <a:spLocks/>
          </p:cNvSpPr>
          <p:nvPr/>
        </p:nvSpPr>
        <p:spPr>
          <a:xfrm>
            <a:off x="277424" y="341720"/>
            <a:ext cx="9720072" cy="671421"/>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BE" sz="2800" b="1">
                <a:solidFill>
                  <a:schemeClr val="accent2">
                    <a:lumMod val="75000"/>
                  </a:schemeClr>
                </a:solidFill>
                <a:latin typeface="Tenorite" panose="00000500000000000000" pitchFamily="2" charset="0"/>
              </a:rPr>
              <a:t>F1601 Plafonneur - cimentier</a:t>
            </a:r>
            <a:br>
              <a:rPr lang="fr-BE" sz="2800" b="1">
                <a:solidFill>
                  <a:srgbClr val="FFC000"/>
                </a:solidFill>
                <a:latin typeface="Tenorite" panose="00000500000000000000" pitchFamily="2" charset="0"/>
              </a:rPr>
            </a:br>
            <a:br>
              <a:rPr lang="fr-BE" sz="2800" b="1">
                <a:solidFill>
                  <a:srgbClr val="FFC000"/>
                </a:solidFill>
                <a:latin typeface="Tenorite" panose="00000500000000000000" pitchFamily="2" charset="0"/>
              </a:rPr>
            </a:br>
            <a:endParaRPr lang="fr-BE" sz="2800" b="1">
              <a:solidFill>
                <a:srgbClr val="FFC000"/>
              </a:solidFill>
              <a:latin typeface="Tenorite" panose="00000500000000000000" pitchFamily="2" charset="0"/>
            </a:endParaRPr>
          </a:p>
        </p:txBody>
      </p:sp>
    </p:spTree>
    <p:extLst>
      <p:ext uri="{BB962C8B-B14F-4D97-AF65-F5344CB8AC3E}">
        <p14:creationId xmlns:p14="http://schemas.microsoft.com/office/powerpoint/2010/main" val="35903861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2F710B65-EDA9-4E73-B369-23EA5C46F987}"/>
              </a:ext>
            </a:extLst>
          </p:cNvPr>
          <p:cNvSpPr>
            <a:spLocks noGrp="1"/>
          </p:cNvSpPr>
          <p:nvPr>
            <p:ph type="title"/>
          </p:nvPr>
        </p:nvSpPr>
        <p:spPr>
          <a:xfrm>
            <a:off x="277424" y="341720"/>
            <a:ext cx="9720072" cy="671421"/>
          </a:xfrm>
        </p:spPr>
        <p:txBody>
          <a:bodyPr>
            <a:noAutofit/>
          </a:bodyPr>
          <a:lstStyle/>
          <a:p>
            <a:br>
              <a:rPr lang="fr-BE" sz="2800" b="1">
                <a:solidFill>
                  <a:srgbClr val="FFC000"/>
                </a:solidFill>
                <a:latin typeface="Tenorite" panose="00000500000000000000" pitchFamily="2" charset="0"/>
              </a:rPr>
            </a:br>
            <a:br>
              <a:rPr lang="fr-BE" sz="2800" b="1">
                <a:solidFill>
                  <a:srgbClr val="FFC000"/>
                </a:solidFill>
                <a:latin typeface="Tenorite" panose="00000500000000000000" pitchFamily="2" charset="0"/>
              </a:rPr>
            </a:br>
            <a:r>
              <a:rPr lang="fr-BE" sz="2800" b="1">
                <a:solidFill>
                  <a:schemeClr val="accent2">
                    <a:lumMod val="75000"/>
                  </a:schemeClr>
                </a:solidFill>
                <a:latin typeface="Tenorite" panose="00000500000000000000" pitchFamily="2" charset="0"/>
              </a:rPr>
              <a:t>F1602 Installateur électricien résidentiel</a:t>
            </a:r>
            <a:br>
              <a:rPr lang="fr-BE" sz="2800" b="1">
                <a:solidFill>
                  <a:srgbClr val="FFC000"/>
                </a:solidFill>
                <a:latin typeface="Tenorite" panose="00000500000000000000" pitchFamily="2" charset="0"/>
              </a:rPr>
            </a:br>
            <a:br>
              <a:rPr lang="fr-BE" sz="2800" b="1">
                <a:solidFill>
                  <a:srgbClr val="FFC000"/>
                </a:solidFill>
                <a:latin typeface="Tenorite" panose="00000500000000000000" pitchFamily="2" charset="0"/>
              </a:rPr>
            </a:br>
            <a:endParaRPr lang="fr-BE" sz="2800" b="1">
              <a:solidFill>
                <a:srgbClr val="FFC000"/>
              </a:solidFill>
              <a:latin typeface="Tenorite" panose="00000500000000000000" pitchFamily="2" charset="0"/>
            </a:endParaRPr>
          </a:p>
        </p:txBody>
      </p:sp>
      <p:sp>
        <p:nvSpPr>
          <p:cNvPr id="11" name="Espace réservé du contenu 2">
            <a:extLst>
              <a:ext uri="{FF2B5EF4-FFF2-40B4-BE49-F238E27FC236}">
                <a16:creationId xmlns:a16="http://schemas.microsoft.com/office/drawing/2014/main" id="{B3147EEB-0174-4BAC-A89B-F52AD2CE5A5D}"/>
              </a:ext>
            </a:extLst>
          </p:cNvPr>
          <p:cNvSpPr txBox="1">
            <a:spLocks/>
          </p:cNvSpPr>
          <p:nvPr/>
        </p:nvSpPr>
        <p:spPr>
          <a:xfrm>
            <a:off x="230496" y="1435614"/>
            <a:ext cx="5007937" cy="3740685"/>
          </a:xfrm>
          <a:prstGeom prst="rect">
            <a:avLst/>
          </a:prstGeom>
          <a:solidFill>
            <a:schemeClr val="bg1">
              <a:lumMod val="95000"/>
            </a:schemeClr>
          </a:solidFill>
        </p:spPr>
        <p:txBody>
          <a:bodyPr anchor="t">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BE" sz="1700" b="1" u="sng">
              <a:solidFill>
                <a:srgbClr val="014067"/>
              </a:solidFill>
              <a:latin typeface="Tenorite" panose="00000500000000000000" pitchFamily="2" charset="0"/>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BE" sz="1700" b="1" u="sng" strike="noStrike" kern="1200" cap="none" spc="0" normalizeH="0" baseline="0" noProof="0">
                <a:ln>
                  <a:noFill/>
                </a:ln>
                <a:solidFill>
                  <a:schemeClr val="accent5">
                    <a:lumMod val="50000"/>
                  </a:schemeClr>
                </a:solidFill>
                <a:effectLst/>
                <a:uLnTx/>
                <a:uFillTx/>
                <a:latin typeface="Tenorite" panose="00000500000000000000" pitchFamily="2" charset="0"/>
              </a:rPr>
              <a:t>Recommandation 2022 de L’IBEFE Hainaut Centre</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fr-BE" sz="1200" b="1" u="sng" strike="noStrike" kern="1200" cap="none" spc="0" normalizeH="0" baseline="0" noProof="0">
              <a:ln>
                <a:noFill/>
              </a:ln>
              <a:solidFill>
                <a:srgbClr val="014067"/>
              </a:solidFill>
              <a:effectLst/>
              <a:uLnTx/>
              <a:uFillTx/>
              <a:latin typeface="Tenorite" panose="00000500000000000000" pitchFamily="2" charset="0"/>
            </a:endParaRPr>
          </a:p>
          <a:p>
            <a:pPr marL="285750" marR="0" lvl="0" indent="-285750" algn="ctr"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800" b="1" i="0" u="none" strike="noStrike" kern="1200" cap="none" spc="0" normalizeH="0" baseline="0" noProof="0">
                <a:ln>
                  <a:noFill/>
                </a:ln>
                <a:solidFill>
                  <a:schemeClr val="accent2">
                    <a:lumMod val="75000"/>
                  </a:schemeClr>
                </a:solidFill>
                <a:effectLst/>
                <a:uLnTx/>
                <a:uFillTx/>
                <a:latin typeface="Tenorite" panose="00000500000000000000" pitchFamily="2" charset="0"/>
                <a:ea typeface="+mn-ea"/>
                <a:cs typeface="+mn-cs"/>
              </a:rPr>
              <a:t>Maintien Formation initiale</a:t>
            </a:r>
          </a:p>
          <a:p>
            <a:pPr marL="285750" marR="0" lvl="0" indent="-285750" algn="ctr"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800" b="1" i="0" u="none" strike="noStrike" kern="1200" cap="none" spc="0" normalizeH="0" baseline="0" noProof="0">
                <a:ln>
                  <a:noFill/>
                </a:ln>
                <a:solidFill>
                  <a:schemeClr val="accent2">
                    <a:lumMod val="75000"/>
                  </a:schemeClr>
                </a:solidFill>
                <a:effectLst/>
                <a:uLnTx/>
                <a:uFillTx/>
                <a:latin typeface="Tenorite" panose="00000500000000000000" pitchFamily="2" charset="0"/>
                <a:ea typeface="+mn-ea"/>
                <a:cs typeface="+mn-cs"/>
              </a:rPr>
              <a:t>Maintien pour adultes </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BE" sz="1200" b="1" u="sng" strike="noStrike" kern="1200" cap="none" spc="0" normalizeH="0" baseline="0" noProof="0">
                <a:ln>
                  <a:noFill/>
                </a:ln>
                <a:solidFill>
                  <a:srgbClr val="014067"/>
                </a:solidFill>
                <a:effectLst/>
                <a:uLnTx/>
                <a:uFillTx/>
                <a:latin typeface="Tenorite" panose="00000500000000000000" pitchFamily="2" charset="0"/>
              </a:rPr>
              <a:t> </a:t>
            </a:r>
            <a:endParaRPr kumimoji="0" lang="fr-BE" sz="1200" b="0" u="sng" strike="noStrike" kern="1200" cap="none" spc="0" normalizeH="0" baseline="0" noProof="0">
              <a:ln>
                <a:noFill/>
              </a:ln>
              <a:solidFill>
                <a:srgbClr val="014067"/>
              </a:solidFill>
              <a:effectLst/>
              <a:uLnTx/>
              <a:uFillTx/>
              <a:latin typeface="Tenorite" panose="00000500000000000000" pitchFamily="2" charset="0"/>
            </a:endParaRPr>
          </a:p>
          <a:p>
            <a:pPr marL="0" indent="0" algn="l">
              <a:buNone/>
            </a:pPr>
            <a:r>
              <a:rPr lang="fr-BE" sz="1800" b="0" i="0" u="none" strike="noStrike" baseline="0">
                <a:solidFill>
                  <a:srgbClr val="212120"/>
                </a:solidFill>
                <a:latin typeface="Calibri" panose="020F0502020204030204" pitchFamily="34" charset="0"/>
              </a:rPr>
              <a:t>Bien que le métier fasse partie de la liste des métiers en pénurie 2023,, il n’apparaît pas pertinent de renforcer l’offre de formation, bien fournie, sur notre Bassin. L’IBEFE estime cependant que le métier est porteur et que l’offre de formation et d’enseignement doit être maintenue. Elle pointe un besoin spécifique lié à la domotique et une demande importante dans le domaine des alarmes.</a:t>
            </a:r>
            <a:endParaRPr kumimoji="0" lang="fr-BE" sz="1600" b="0" u="none" strike="noStrike" kern="1200" cap="none" spc="0" normalizeH="0" baseline="0" noProof="0">
              <a:ln>
                <a:noFill/>
              </a:ln>
              <a:solidFill>
                <a:srgbClr val="014067"/>
              </a:solidFill>
              <a:effectLst/>
              <a:uLnTx/>
              <a:uFillTx/>
              <a:latin typeface="Tenorite" panose="00000500000000000000" pitchFamily="2" charset="0"/>
            </a:endParaRPr>
          </a:p>
        </p:txBody>
      </p:sp>
      <p:sp>
        <p:nvSpPr>
          <p:cNvPr id="12" name="Rectangle 11">
            <a:extLst>
              <a:ext uri="{FF2B5EF4-FFF2-40B4-BE49-F238E27FC236}">
                <a16:creationId xmlns:a16="http://schemas.microsoft.com/office/drawing/2014/main" id="{FD954D56-598F-49B4-8957-7E5BCEC2EAAE}"/>
              </a:ext>
            </a:extLst>
          </p:cNvPr>
          <p:cNvSpPr/>
          <p:nvPr/>
        </p:nvSpPr>
        <p:spPr>
          <a:xfrm>
            <a:off x="846453" y="916362"/>
            <a:ext cx="2816990" cy="1792287"/>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2800" b="1" i="0" u="none" strike="noStrike" kern="1200" cap="none" spc="0" normalizeH="0" baseline="0" noProof="0">
              <a:ln>
                <a:noFill/>
              </a:ln>
              <a:solidFill>
                <a:prstClr val="white"/>
              </a:solidFill>
              <a:effectLst/>
              <a:uLnTx/>
              <a:uFillTx/>
              <a:latin typeface="Calibri Light" panose="020F0302020204030204"/>
              <a:ea typeface="+mn-ea"/>
              <a:cs typeface="+mn-cs"/>
            </a:endParaRPr>
          </a:p>
        </p:txBody>
      </p:sp>
      <p:graphicFrame>
        <p:nvGraphicFramePr>
          <p:cNvPr id="6" name="Diagramme 5">
            <a:extLst>
              <a:ext uri="{FF2B5EF4-FFF2-40B4-BE49-F238E27FC236}">
                <a16:creationId xmlns:a16="http://schemas.microsoft.com/office/drawing/2014/main" id="{8F736C25-7D29-4605-85DA-4D38518D0AB5}"/>
              </a:ext>
            </a:extLst>
          </p:cNvPr>
          <p:cNvGraphicFramePr/>
          <p:nvPr>
            <p:extLst>
              <p:ext uri="{D42A27DB-BD31-4B8C-83A1-F6EECF244321}">
                <p14:modId xmlns:p14="http://schemas.microsoft.com/office/powerpoint/2010/main" val="799150978"/>
              </p:ext>
            </p:extLst>
          </p:nvPr>
        </p:nvGraphicFramePr>
        <p:xfrm>
          <a:off x="5534212" y="1451006"/>
          <a:ext cx="6427292" cy="374068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20" name="Tableau 20">
            <a:extLst>
              <a:ext uri="{FF2B5EF4-FFF2-40B4-BE49-F238E27FC236}">
                <a16:creationId xmlns:a16="http://schemas.microsoft.com/office/drawing/2014/main" id="{AE271782-7FF1-41E3-B896-7A3A3BAA6151}"/>
              </a:ext>
            </a:extLst>
          </p:cNvPr>
          <p:cNvGraphicFramePr>
            <a:graphicFrameLocks noGrp="1"/>
          </p:cNvGraphicFramePr>
          <p:nvPr>
            <p:extLst>
              <p:ext uri="{D42A27DB-BD31-4B8C-83A1-F6EECF244321}">
                <p14:modId xmlns:p14="http://schemas.microsoft.com/office/powerpoint/2010/main" val="3553482129"/>
              </p:ext>
            </p:extLst>
          </p:nvPr>
        </p:nvGraphicFramePr>
        <p:xfrm>
          <a:off x="277424" y="5438889"/>
          <a:ext cx="11637152" cy="1285240"/>
        </p:xfrm>
        <a:graphic>
          <a:graphicData uri="http://schemas.openxmlformats.org/drawingml/2006/table">
            <a:tbl>
              <a:tblPr firstRow="1" bandRow="1">
                <a:tableStyleId>{327F97BB-C833-4FB7-BDE5-3F7075034690}</a:tableStyleId>
              </a:tblPr>
              <a:tblGrid>
                <a:gridCol w="11637152">
                  <a:extLst>
                    <a:ext uri="{9D8B030D-6E8A-4147-A177-3AD203B41FA5}">
                      <a16:colId xmlns:a16="http://schemas.microsoft.com/office/drawing/2014/main" val="3937705145"/>
                    </a:ext>
                  </a:extLst>
                </a:gridCol>
              </a:tblGrid>
              <a:tr h="370840">
                <a:tc>
                  <a:txBody>
                    <a:bodyPr/>
                    <a:lstStyle/>
                    <a:p>
                      <a:pPr algn="ctr"/>
                      <a:r>
                        <a:rPr lang="fr-BE" dirty="0"/>
                        <a:t>Reconduction 2023 : Maintien formation initiale et </a:t>
                      </a:r>
                      <a:r>
                        <a:rPr lang="fr-BE" dirty="0">
                          <a:solidFill>
                            <a:srgbClr val="FF0000"/>
                          </a:solidFill>
                        </a:rPr>
                        <a:t>Création pour adultes</a:t>
                      </a:r>
                    </a:p>
                  </a:txBody>
                  <a:tcPr>
                    <a:solidFill>
                      <a:schemeClr val="accent5">
                        <a:lumMod val="75000"/>
                      </a:schemeClr>
                    </a:solidFill>
                  </a:tcPr>
                </a:tc>
                <a:extLst>
                  <a:ext uri="{0D108BD9-81ED-4DB2-BD59-A6C34878D82A}">
                    <a16:rowId xmlns:a16="http://schemas.microsoft.com/office/drawing/2014/main" val="2809913012"/>
                  </a:ext>
                </a:extLst>
              </a:tr>
              <a:tr h="268668">
                <a:tc>
                  <a:txBody>
                    <a:bodyPr/>
                    <a:lstStyle/>
                    <a:p>
                      <a:r>
                        <a:rPr lang="fr-BE" dirty="0"/>
                        <a:t>Offre bien développée sur le territoire mais de nombreuses filières de l’enseignement en difficultés de recrutement. Premier métier au niveau des opportunités d’empli sur le Bassin, l’offre pourrait être renforcée au niveau de la formation pour adultes, notamment au niveau de l’enseignement de Promotion sociale</a:t>
                      </a:r>
                    </a:p>
                  </a:txBody>
                  <a:tcPr>
                    <a:solidFill>
                      <a:schemeClr val="accent5">
                        <a:lumMod val="75000"/>
                      </a:schemeClr>
                    </a:solidFill>
                  </a:tcPr>
                </a:tc>
                <a:extLst>
                  <a:ext uri="{0D108BD9-81ED-4DB2-BD59-A6C34878D82A}">
                    <a16:rowId xmlns:a16="http://schemas.microsoft.com/office/drawing/2014/main" val="2899318201"/>
                  </a:ext>
                </a:extLst>
              </a:tr>
            </a:tbl>
          </a:graphicData>
        </a:graphic>
      </p:graphicFrame>
      <mc:AlternateContent xmlns:mc="http://schemas.openxmlformats.org/markup-compatibility/2006" xmlns:pslz="http://schemas.microsoft.com/office/powerpoint/2016/slidezoom">
        <mc:Choice Requires="pslz">
          <p:graphicFrame>
            <p:nvGraphicFramePr>
              <p:cNvPr id="3" name="Zoom de diapositive 2">
                <a:extLst>
                  <a:ext uri="{FF2B5EF4-FFF2-40B4-BE49-F238E27FC236}">
                    <a16:creationId xmlns:a16="http://schemas.microsoft.com/office/drawing/2014/main" id="{0DD35BD4-3ADF-2FFF-72D1-F20960B482ED}"/>
                  </a:ext>
                </a:extLst>
              </p:cNvPr>
              <p:cNvGraphicFramePr>
                <a:graphicFrameLocks noChangeAspect="1"/>
              </p:cNvGraphicFramePr>
              <p:nvPr>
                <p:extLst>
                  <p:ext uri="{D42A27DB-BD31-4B8C-83A1-F6EECF244321}">
                    <p14:modId xmlns:p14="http://schemas.microsoft.com/office/powerpoint/2010/main" val="262893866"/>
                  </p:ext>
                </p:extLst>
              </p:nvPr>
            </p:nvGraphicFramePr>
            <p:xfrm>
              <a:off x="9650028" y="147363"/>
              <a:ext cx="2201306" cy="1238235"/>
            </p:xfrm>
            <a:graphic>
              <a:graphicData uri="http://schemas.microsoft.com/office/powerpoint/2016/slidezoom">
                <pslz:sldZm>
                  <pslz:sldZmObj sldId="515" cId="2852707701">
                    <pslz:zmPr id="{973BE02D-52E6-4923-8D2A-998F427AD505}" returnToParent="0" transitionDur="1000">
                      <p166:blipFill xmlns:p166="http://schemas.microsoft.com/office/powerpoint/2016/6/main">
                        <a:blip r:embed="rId8"/>
                        <a:stretch>
                          <a:fillRect/>
                        </a:stretch>
                      </p166:blipFill>
                      <p166:spPr xmlns:p166="http://schemas.microsoft.com/office/powerpoint/2016/6/main">
                        <a:xfrm>
                          <a:off x="0" y="0"/>
                          <a:ext cx="2201306" cy="1238235"/>
                        </a:xfrm>
                        <a:prstGeom prst="rect">
                          <a:avLst/>
                        </a:prstGeom>
                        <a:ln w="3175">
                          <a:solidFill>
                            <a:prstClr val="ltGray"/>
                          </a:solidFill>
                        </a:ln>
                      </p166:spPr>
                    </pslz:zmPr>
                  </pslz:sldZmObj>
                </pslz:sldZm>
              </a:graphicData>
            </a:graphic>
          </p:graphicFrame>
        </mc:Choice>
        <mc:Fallback xmlns="">
          <p:pic>
            <p:nvPicPr>
              <p:cNvPr id="3" name="Zoom de diapositive 2">
                <a:extLst>
                  <a:ext uri="{FF2B5EF4-FFF2-40B4-BE49-F238E27FC236}">
                    <a16:creationId xmlns:a16="http://schemas.microsoft.com/office/drawing/2014/main" id="{0DD35BD4-3ADF-2FFF-72D1-F20960B482ED}"/>
                  </a:ext>
                </a:extLst>
              </p:cNvPr>
              <p:cNvPicPr>
                <a:picLocks noGrp="1" noRot="1" noChangeAspect="1" noMove="1" noResize="1" noEditPoints="1" noAdjustHandles="1" noChangeArrowheads="1" noChangeShapeType="1"/>
              </p:cNvPicPr>
              <p:nvPr/>
            </p:nvPicPr>
            <p:blipFill>
              <a:blip r:embed="rId10"/>
              <a:stretch>
                <a:fillRect/>
              </a:stretch>
            </p:blipFill>
            <p:spPr>
              <a:xfrm>
                <a:off x="9650028" y="147363"/>
                <a:ext cx="2201306" cy="1238235"/>
              </a:xfrm>
              <a:prstGeom prst="rect">
                <a:avLst/>
              </a:prstGeom>
              <a:ln w="3175">
                <a:solidFill>
                  <a:prstClr val="ltGray"/>
                </a:solidFill>
              </a:ln>
            </p:spPr>
          </p:pic>
        </mc:Fallback>
      </mc:AlternateContent>
      <p:pic>
        <p:nvPicPr>
          <p:cNvPr id="2" name="Image 1">
            <a:extLst>
              <a:ext uri="{FF2B5EF4-FFF2-40B4-BE49-F238E27FC236}">
                <a16:creationId xmlns:a16="http://schemas.microsoft.com/office/drawing/2014/main" id="{6EA5A3E0-3127-49A9-9CB5-C98A137F5F21}"/>
              </a:ext>
            </a:extLst>
          </p:cNvPr>
          <p:cNvPicPr>
            <a:picLocks noChangeAspect="1"/>
          </p:cNvPicPr>
          <p:nvPr/>
        </p:nvPicPr>
        <p:blipFill>
          <a:blip r:embed="rId11"/>
          <a:stretch>
            <a:fillRect/>
          </a:stretch>
        </p:blipFill>
        <p:spPr>
          <a:xfrm>
            <a:off x="9650028" y="5257099"/>
            <a:ext cx="987638" cy="585267"/>
          </a:xfrm>
          <a:prstGeom prst="rect">
            <a:avLst/>
          </a:prstGeom>
        </p:spPr>
      </p:pic>
    </p:spTree>
    <p:extLst>
      <p:ext uri="{BB962C8B-B14F-4D97-AF65-F5344CB8AC3E}">
        <p14:creationId xmlns:p14="http://schemas.microsoft.com/office/powerpoint/2010/main" val="316808907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Image 2"/>
          <p:cNvPicPr/>
          <p:nvPr/>
        </p:nvPicPr>
        <p:blipFill>
          <a:blip r:embed="rId4"/>
          <a:srcRect/>
          <a:stretch>
            <a:fillRect/>
          </a:stretch>
        </p:blipFill>
        <p:spPr bwMode="auto">
          <a:xfrm>
            <a:off x="1856509" y="1007196"/>
            <a:ext cx="8880763" cy="5195454"/>
          </a:xfrm>
          <a:prstGeom prst="rect">
            <a:avLst/>
          </a:prstGeom>
          <a:noFill/>
          <a:ln w="9525">
            <a:noFill/>
            <a:miter lim="800000"/>
            <a:headEnd/>
            <a:tailEnd/>
          </a:ln>
        </p:spPr>
      </p:pic>
      <p:sp>
        <p:nvSpPr>
          <p:cNvPr id="4" name="Rectangle 1"/>
          <p:cNvSpPr/>
          <p:nvPr/>
        </p:nvSpPr>
        <p:spPr>
          <a:xfrm>
            <a:off x="128155" y="5006945"/>
            <a:ext cx="2563091" cy="722471"/>
          </a:xfrm>
          <a:prstGeom prst="wedgeRectCallout">
            <a:avLst>
              <a:gd name="adj1" fmla="val 85027"/>
              <a:gd name="adj2" fmla="val -117560"/>
            </a:avLst>
          </a:prstGeom>
          <a:gradFill rotWithShape="1">
            <a:gsLst>
              <a:gs pos="0">
                <a:srgbClr val="FFC000">
                  <a:lumMod val="110000"/>
                  <a:satMod val="105000"/>
                  <a:tint val="67000"/>
                </a:srgbClr>
              </a:gs>
              <a:gs pos="50000">
                <a:srgbClr val="FFC000">
                  <a:lumMod val="105000"/>
                  <a:satMod val="103000"/>
                  <a:tint val="73000"/>
                </a:srgbClr>
              </a:gs>
              <a:gs pos="100000">
                <a:srgbClr val="FFC000">
                  <a:lumMod val="105000"/>
                  <a:satMod val="109000"/>
                  <a:tint val="81000"/>
                </a:srgbClr>
              </a:gs>
            </a:gsLst>
            <a:lin ang="5400000" scaled="0"/>
          </a:gradFill>
          <a:ln w="6350" cap="flat" cmpd="sng" algn="ctr">
            <a:solidFill>
              <a:srgbClr val="FFC00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Institut technique et commercial Les aumôniers du travail</a:t>
            </a:r>
            <a:endPar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endParaRP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Installateur électricien</a:t>
            </a:r>
          </a:p>
        </p:txBody>
      </p:sp>
      <p:sp>
        <p:nvSpPr>
          <p:cNvPr id="5" name="Rectangle 1"/>
          <p:cNvSpPr/>
          <p:nvPr/>
        </p:nvSpPr>
        <p:spPr>
          <a:xfrm>
            <a:off x="3262746" y="5973105"/>
            <a:ext cx="2944090" cy="473234"/>
          </a:xfrm>
          <a:prstGeom prst="wedgeRectCallout">
            <a:avLst>
              <a:gd name="adj1" fmla="val -3826"/>
              <a:gd name="adj2" fmla="val -305964"/>
            </a:avLst>
          </a:prstGeom>
          <a:gradFill rotWithShape="1">
            <a:gsLst>
              <a:gs pos="0">
                <a:srgbClr val="FFC000">
                  <a:lumMod val="110000"/>
                  <a:satMod val="105000"/>
                  <a:tint val="67000"/>
                </a:srgbClr>
              </a:gs>
              <a:gs pos="50000">
                <a:srgbClr val="FFC000">
                  <a:lumMod val="105000"/>
                  <a:satMod val="103000"/>
                  <a:tint val="73000"/>
                </a:srgbClr>
              </a:gs>
              <a:gs pos="100000">
                <a:srgbClr val="FFC000">
                  <a:lumMod val="105000"/>
                  <a:satMod val="109000"/>
                  <a:tint val="81000"/>
                </a:srgbClr>
              </a:gs>
            </a:gsLst>
            <a:lin ang="5400000" scaled="0"/>
          </a:gradFill>
          <a:ln w="6350" cap="flat" cmpd="sng" algn="ctr">
            <a:solidFill>
              <a:srgbClr val="FFC00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Lycée provincial </a:t>
            </a:r>
            <a:r>
              <a:rPr kumimoji="0" lang="fr-BE" sz="1200" b="1" i="0" u="none" strike="noStrike" kern="0" cap="none" spc="0" normalizeH="0" baseline="0" noProof="0" err="1">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Hornu</a:t>
            </a:r>
            <a:r>
              <a:rPr kumimoji="0" lang="fr-BE" sz="1200" b="1"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-Colfontaine</a:t>
            </a:r>
            <a:endPar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endParaRP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Installateur électricien</a:t>
            </a:r>
          </a:p>
        </p:txBody>
      </p:sp>
      <p:sp>
        <p:nvSpPr>
          <p:cNvPr id="7" name="Rectangle 1"/>
          <p:cNvSpPr/>
          <p:nvPr/>
        </p:nvSpPr>
        <p:spPr>
          <a:xfrm>
            <a:off x="8362892" y="231749"/>
            <a:ext cx="3113925" cy="531758"/>
          </a:xfrm>
          <a:prstGeom prst="wedgeRectCallout">
            <a:avLst>
              <a:gd name="adj1" fmla="val -79427"/>
              <a:gd name="adj2" fmla="val 239595"/>
            </a:avLst>
          </a:prstGeom>
          <a:gradFill rotWithShape="1">
            <a:gsLst>
              <a:gs pos="0">
                <a:srgbClr val="FFC000">
                  <a:lumMod val="110000"/>
                  <a:satMod val="105000"/>
                  <a:tint val="67000"/>
                </a:srgbClr>
              </a:gs>
              <a:gs pos="50000">
                <a:srgbClr val="FFC000">
                  <a:lumMod val="105000"/>
                  <a:satMod val="103000"/>
                  <a:tint val="73000"/>
                </a:srgbClr>
              </a:gs>
              <a:gs pos="100000">
                <a:srgbClr val="FFC000">
                  <a:lumMod val="105000"/>
                  <a:satMod val="109000"/>
                  <a:tint val="81000"/>
                </a:srgbClr>
              </a:gs>
            </a:gsLst>
            <a:lin ang="5400000" scaled="0"/>
          </a:gradFill>
          <a:ln w="6350" cap="flat" cmpd="sng" algn="ctr">
            <a:solidFill>
              <a:srgbClr val="FFC00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Institut technique Saint-Gabriel</a:t>
            </a:r>
            <a:r>
              <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 :</a:t>
            </a: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Installateur électricien</a:t>
            </a:r>
          </a:p>
        </p:txBody>
      </p:sp>
      <p:sp>
        <p:nvSpPr>
          <p:cNvPr id="8" name="Rectangle 1"/>
          <p:cNvSpPr/>
          <p:nvPr/>
        </p:nvSpPr>
        <p:spPr>
          <a:xfrm>
            <a:off x="9569910" y="2580380"/>
            <a:ext cx="2622090" cy="520206"/>
          </a:xfrm>
          <a:prstGeom prst="wedgeRectCallout">
            <a:avLst>
              <a:gd name="adj1" fmla="val -125627"/>
              <a:gd name="adj2" fmla="val 158553"/>
            </a:avLst>
          </a:prstGeom>
          <a:gradFill rotWithShape="1">
            <a:gsLst>
              <a:gs pos="0">
                <a:srgbClr val="FFC000">
                  <a:lumMod val="110000"/>
                  <a:satMod val="105000"/>
                  <a:tint val="67000"/>
                </a:srgbClr>
              </a:gs>
              <a:gs pos="50000">
                <a:srgbClr val="FFC000">
                  <a:lumMod val="105000"/>
                  <a:satMod val="103000"/>
                  <a:tint val="73000"/>
                </a:srgbClr>
              </a:gs>
              <a:gs pos="100000">
                <a:srgbClr val="FFC000">
                  <a:lumMod val="105000"/>
                  <a:satMod val="109000"/>
                  <a:tint val="81000"/>
                </a:srgbClr>
              </a:gs>
            </a:gsLst>
            <a:lin ang="5400000" scaled="0"/>
          </a:gradFill>
          <a:ln w="6350" cap="flat" cmpd="sng" algn="ctr">
            <a:solidFill>
              <a:srgbClr val="FFC00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Institut technique Saint-Joseph</a:t>
            </a:r>
            <a:r>
              <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 :</a:t>
            </a: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Installateur électricien</a:t>
            </a:r>
          </a:p>
        </p:txBody>
      </p:sp>
      <p:sp>
        <p:nvSpPr>
          <p:cNvPr id="9" name="Rectangle 1"/>
          <p:cNvSpPr/>
          <p:nvPr/>
        </p:nvSpPr>
        <p:spPr>
          <a:xfrm>
            <a:off x="9346072" y="3926195"/>
            <a:ext cx="2712637" cy="520206"/>
          </a:xfrm>
          <a:prstGeom prst="wedgeRectCallout">
            <a:avLst>
              <a:gd name="adj1" fmla="val -114176"/>
              <a:gd name="adj2" fmla="val -72104"/>
            </a:avLst>
          </a:prstGeom>
          <a:gradFill rotWithShape="1">
            <a:gsLst>
              <a:gs pos="0">
                <a:srgbClr val="FFC000">
                  <a:lumMod val="110000"/>
                  <a:satMod val="105000"/>
                  <a:tint val="67000"/>
                </a:srgbClr>
              </a:gs>
              <a:gs pos="50000">
                <a:srgbClr val="FFC000">
                  <a:lumMod val="105000"/>
                  <a:satMod val="103000"/>
                  <a:tint val="73000"/>
                </a:srgbClr>
              </a:gs>
              <a:gs pos="100000">
                <a:srgbClr val="FFC000">
                  <a:lumMod val="105000"/>
                  <a:satMod val="109000"/>
                  <a:tint val="81000"/>
                </a:srgbClr>
              </a:gs>
            </a:gsLst>
            <a:lin ang="5400000" scaled="0"/>
          </a:gradFill>
          <a:ln w="6350" cap="flat" cmpd="sng" algn="ctr">
            <a:solidFill>
              <a:srgbClr val="FFC00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err="1">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Athenée</a:t>
            </a:r>
            <a:r>
              <a:rPr kumimoji="0" lang="fr-BE" sz="1200" b="1"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 provincial</a:t>
            </a:r>
            <a:endPar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endParaRP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Installateur électricien</a:t>
            </a:r>
          </a:p>
        </p:txBody>
      </p:sp>
      <p:sp>
        <p:nvSpPr>
          <p:cNvPr id="10" name="Rectangle 1"/>
          <p:cNvSpPr/>
          <p:nvPr/>
        </p:nvSpPr>
        <p:spPr>
          <a:xfrm>
            <a:off x="8909355" y="4868032"/>
            <a:ext cx="2937623" cy="456493"/>
          </a:xfrm>
          <a:prstGeom prst="wedgeRectCallout">
            <a:avLst>
              <a:gd name="adj1" fmla="val -61060"/>
              <a:gd name="adj2" fmla="val -198816"/>
            </a:avLst>
          </a:prstGeom>
          <a:gradFill rotWithShape="1">
            <a:gsLst>
              <a:gs pos="0">
                <a:srgbClr val="FFC000">
                  <a:lumMod val="110000"/>
                  <a:satMod val="105000"/>
                  <a:tint val="67000"/>
                </a:srgbClr>
              </a:gs>
              <a:gs pos="50000">
                <a:srgbClr val="FFC000">
                  <a:lumMod val="105000"/>
                  <a:satMod val="103000"/>
                  <a:tint val="73000"/>
                </a:srgbClr>
              </a:gs>
              <a:gs pos="100000">
                <a:srgbClr val="FFC000">
                  <a:lumMod val="105000"/>
                  <a:satMod val="109000"/>
                  <a:tint val="81000"/>
                </a:srgbClr>
              </a:gs>
            </a:gsLst>
            <a:lin ang="5400000" scaled="0"/>
          </a:gradFill>
          <a:ln w="6350" cap="flat" cmpd="sng" algn="ctr">
            <a:solidFill>
              <a:srgbClr val="FFC00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Institut technique de la CF</a:t>
            </a: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Installateur électricien</a:t>
            </a:r>
          </a:p>
        </p:txBody>
      </p:sp>
      <p:sp>
        <p:nvSpPr>
          <p:cNvPr id="11" name="Rectangle 1"/>
          <p:cNvSpPr/>
          <p:nvPr/>
        </p:nvSpPr>
        <p:spPr>
          <a:xfrm>
            <a:off x="6505033" y="6170798"/>
            <a:ext cx="2019298" cy="606099"/>
          </a:xfrm>
          <a:prstGeom prst="wedgeRectCallout">
            <a:avLst>
              <a:gd name="adj1" fmla="val -87569"/>
              <a:gd name="adj2" fmla="val -309217"/>
            </a:avLst>
          </a:prstGeom>
          <a:solidFill>
            <a:schemeClr val="accent4"/>
          </a:solidFill>
          <a:ln w="6350" cap="flat" cmpd="sng" algn="ctr">
            <a:solidFill>
              <a:srgbClr val="FFC00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CEFA -Institut Saint-Luc</a:t>
            </a: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Installateur électricien</a:t>
            </a: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lang="fr-BE" sz="1200" kern="0">
                <a:solidFill>
                  <a:sysClr val="windowText" lastClr="000000"/>
                </a:solidFill>
                <a:latin typeface="Calibri" panose="020F0502020204030204"/>
                <a:ea typeface="Calibri" panose="020F0502020204030204" pitchFamily="34" charset="0"/>
                <a:cs typeface="Times New Roman" panose="02020603050405020304" pitchFamily="18" charset="0"/>
              </a:rPr>
              <a:t>Aide électricien</a:t>
            </a:r>
            <a:endPar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endParaRPr>
          </a:p>
        </p:txBody>
      </p:sp>
      <p:sp>
        <p:nvSpPr>
          <p:cNvPr id="12" name="Rectangle 1"/>
          <p:cNvSpPr/>
          <p:nvPr/>
        </p:nvSpPr>
        <p:spPr>
          <a:xfrm>
            <a:off x="8916237" y="877140"/>
            <a:ext cx="2838508" cy="680143"/>
          </a:xfrm>
          <a:prstGeom prst="wedgeRectCallout">
            <a:avLst>
              <a:gd name="adj1" fmla="val -88051"/>
              <a:gd name="adj2" fmla="val 110332"/>
            </a:avLst>
          </a:prstGeom>
          <a:solidFill>
            <a:schemeClr val="accent4"/>
          </a:solidFill>
          <a:ln w="6350" cap="flat" cmpd="sng" algn="ctr">
            <a:solidFill>
              <a:schemeClr val="accent4"/>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Institut technique Saint-Gabriel</a:t>
            </a:r>
            <a:r>
              <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 :               </a:t>
            </a: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Installateur électricien</a:t>
            </a:r>
          </a:p>
        </p:txBody>
      </p:sp>
      <p:sp>
        <p:nvSpPr>
          <p:cNvPr id="15" name="Rectangle 2"/>
          <p:cNvSpPr/>
          <p:nvPr/>
        </p:nvSpPr>
        <p:spPr>
          <a:xfrm>
            <a:off x="1856509" y="1399951"/>
            <a:ext cx="2432687" cy="542923"/>
          </a:xfrm>
          <a:prstGeom prst="wedgeRectCallout">
            <a:avLst>
              <a:gd name="adj1" fmla="val 87296"/>
              <a:gd name="adj2" fmla="val 394039"/>
            </a:avLst>
          </a:prstGeom>
          <a:solidFill>
            <a:schemeClr val="accent2">
              <a:lumMod val="60000"/>
              <a:lumOff val="40000"/>
            </a:schemeClr>
          </a:solidFill>
          <a:ln w="6350" cap="flat" cmpd="sng" algn="ctr">
            <a:solidFill>
              <a:schemeClr val="accent2">
                <a:lumMod val="60000"/>
                <a:lumOff val="40000"/>
              </a:scheme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IFAPME </a:t>
            </a: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p>
          <a:p>
            <a:pPr marR="0" lvl="0" algn="l" defTabSz="457200" rtl="0" eaLnBrk="1" fontAlgn="auto" latinLnBrk="0" hangingPunct="1">
              <a:lnSpc>
                <a:spcPct val="107000"/>
              </a:lnSpc>
              <a:spcBef>
                <a:spcPts val="0"/>
              </a:spcBef>
              <a:spcAft>
                <a:spcPts val="0"/>
              </a:spcAft>
              <a:buClrTx/>
              <a:buSzTx/>
              <a:tabLst/>
              <a:defRPr/>
            </a:pP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Installateur électricien résidentiel</a:t>
            </a:r>
          </a:p>
        </p:txBody>
      </p:sp>
      <p:sp>
        <p:nvSpPr>
          <p:cNvPr id="17" name="Rectangle 2"/>
          <p:cNvSpPr/>
          <p:nvPr/>
        </p:nvSpPr>
        <p:spPr>
          <a:xfrm>
            <a:off x="362064" y="3002451"/>
            <a:ext cx="2812473" cy="1240178"/>
          </a:xfrm>
          <a:prstGeom prst="wedgeRectCallout">
            <a:avLst>
              <a:gd name="adj1" fmla="val 113871"/>
              <a:gd name="adj2" fmla="val 48594"/>
            </a:avLst>
          </a:prstGeom>
          <a:solidFill>
            <a:schemeClr val="accent6">
              <a:lumMod val="50000"/>
            </a:schemeClr>
          </a:solidFill>
          <a:ln w="6350" cap="flat" cmpd="sng" algn="ctr">
            <a:solidFill>
              <a:schemeClr val="accent6">
                <a:lumMod val="50000"/>
              </a:scheme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1200" cap="none" spc="0" normalizeH="0" baseline="0" noProof="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CDC Environnement :  </a:t>
            </a:r>
            <a:r>
              <a:rPr kumimoji="0" lang="fr-BE" sz="1200" b="0" i="0" u="none" strike="noStrike" kern="1200" cap="none" spc="0" normalizeH="0" baseline="0" noProof="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                    </a:t>
            </a:r>
          </a:p>
          <a:p>
            <a:pPr marL="171450" marR="0" lvl="0" indent="-171450" algn="l" defTabSz="4572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1200" cap="none" spc="0" normalizeH="0" baseline="0" noProof="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 Installateur électricien résidentiel</a:t>
            </a:r>
          </a:p>
          <a:p>
            <a:pPr marL="171450" marR="0" lvl="0" indent="-171450" algn="l" defTabSz="457200" rtl="0" eaLnBrk="1" fontAlgn="auto" latinLnBrk="0" hangingPunct="1">
              <a:lnSpc>
                <a:spcPct val="107000"/>
              </a:lnSpc>
              <a:spcBef>
                <a:spcPts val="0"/>
              </a:spcBef>
              <a:spcAft>
                <a:spcPts val="0"/>
              </a:spcAft>
              <a:buClrTx/>
              <a:buSzTx/>
              <a:buFont typeface="Arial" panose="020B0604020202020204" pitchFamily="34" charset="0"/>
              <a:buChar char="•"/>
              <a:tabLst/>
              <a:defRPr/>
            </a:pPr>
            <a:r>
              <a:rPr lang="fr-BE" sz="1200">
                <a:solidFill>
                  <a:prstClr val="white"/>
                </a:solidFill>
                <a:latin typeface="Calibri" panose="020F0502020204030204" pitchFamily="34" charset="0"/>
                <a:ea typeface="Calibri" panose="020F0502020204030204" pitchFamily="34" charset="0"/>
                <a:cs typeface="Times New Roman" panose="02020603050405020304" pitchFamily="18" charset="0"/>
              </a:rPr>
              <a:t>Confort du bâtiment domotique</a:t>
            </a:r>
          </a:p>
          <a:p>
            <a:pPr marL="171450" marR="0" lvl="0" indent="-171450" algn="l" defTabSz="4572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1200" cap="none" spc="0" normalizeH="0" baseline="0" noProof="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Fo</a:t>
            </a:r>
            <a:r>
              <a:rPr lang="fr-BE" sz="1200" err="1">
                <a:solidFill>
                  <a:prstClr val="white"/>
                </a:solidFill>
                <a:latin typeface="Calibri" panose="020F0502020204030204" pitchFamily="34" charset="0"/>
                <a:ea typeface="Calibri" panose="020F0502020204030204" pitchFamily="34" charset="0"/>
                <a:cs typeface="Times New Roman" panose="02020603050405020304" pitchFamily="18" charset="0"/>
              </a:rPr>
              <a:t>rmation</a:t>
            </a:r>
            <a:r>
              <a:rPr lang="fr-BE" sz="1200">
                <a:solidFill>
                  <a:prstClr val="white"/>
                </a:solidFill>
                <a:latin typeface="Calibri" panose="020F0502020204030204" pitchFamily="34" charset="0"/>
                <a:ea typeface="Calibri" panose="020F0502020204030204" pitchFamily="34" charset="0"/>
                <a:cs typeface="Times New Roman" panose="02020603050405020304" pitchFamily="18" charset="0"/>
              </a:rPr>
              <a:t> à la sécurité électrique BA4/BA5</a:t>
            </a:r>
            <a:endParaRPr kumimoji="0" lang="fr-BE" sz="1200" b="0" i="0" u="none" strike="noStrike" kern="1200" cap="none" spc="0" normalizeH="0" baseline="0" noProof="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171450" marR="0" lvl="0" indent="-171450" algn="l" defTabSz="457200" rtl="0" eaLnBrk="1" fontAlgn="auto" latinLnBrk="0" hangingPunct="1">
              <a:lnSpc>
                <a:spcPct val="107000"/>
              </a:lnSpc>
              <a:spcBef>
                <a:spcPts val="0"/>
              </a:spcBef>
              <a:spcAft>
                <a:spcPts val="0"/>
              </a:spcAft>
              <a:buClrTx/>
              <a:buSzTx/>
              <a:buFont typeface="Arial" panose="020B0604020202020204" pitchFamily="34" charset="0"/>
              <a:buChar char="•"/>
              <a:tabLst/>
              <a:defRPr/>
            </a:pPr>
            <a:r>
              <a:rPr lang="fr-BE" sz="1200" strike="sngStrike">
                <a:solidFill>
                  <a:prstClr val="white"/>
                </a:solidFill>
                <a:latin typeface="Calibri" panose="020F0502020204030204" pitchFamily="34" charset="0"/>
                <a:ea typeface="Calibri" panose="020F0502020204030204" pitchFamily="34" charset="0"/>
                <a:cs typeface="Times New Roman" panose="02020603050405020304" pitchFamily="18" charset="0"/>
              </a:rPr>
              <a:t>Technicien en installations électriques</a:t>
            </a:r>
            <a:endParaRPr kumimoji="0" lang="fr-BE" sz="1200" b="0" i="0" u="none" strike="sngStrike" kern="1200" cap="none" spc="0" normalizeH="0" baseline="0" noProof="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19" name="Rectangle 1"/>
          <p:cNvSpPr/>
          <p:nvPr/>
        </p:nvSpPr>
        <p:spPr>
          <a:xfrm>
            <a:off x="165333" y="5966033"/>
            <a:ext cx="2944090" cy="473234"/>
          </a:xfrm>
          <a:prstGeom prst="wedgeRectCallout">
            <a:avLst>
              <a:gd name="adj1" fmla="val 96988"/>
              <a:gd name="adj2" fmla="val -293293"/>
            </a:avLst>
          </a:prstGeom>
          <a:solidFill>
            <a:schemeClr val="bg1">
              <a:lumMod val="75000"/>
            </a:schemeClr>
          </a:solidFill>
          <a:ln w="635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BE" sz="1200" b="1" i="0" u="none" strike="noStrike" kern="1200" cap="none" spc="0" normalizeH="0" baseline="0" noProof="0" dirty="0">
                <a:ln>
                  <a:noFill/>
                </a:ln>
                <a:solidFill>
                  <a:prstClr val="black"/>
                </a:solidFill>
                <a:effectLst/>
                <a:uLnTx/>
                <a:uFillTx/>
                <a:latin typeface="Calibri" panose="020F0502020204030204"/>
                <a:ea typeface="+mn-ea"/>
                <a:cs typeface="+mn-cs"/>
              </a:rPr>
              <a:t>IEPSCF Frameries :</a:t>
            </a:r>
            <a:endParaRPr kumimoji="0" lang="fr-BE"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200" b="0" i="0" u="none" kern="1200" cap="none" spc="0" normalizeH="0" baseline="0" noProof="0" dirty="0">
                <a:ln>
                  <a:noFill/>
                </a:ln>
                <a:solidFill>
                  <a:prstClr val="black"/>
                </a:solidFill>
                <a:effectLst/>
                <a:uLnTx/>
                <a:uFillTx/>
                <a:latin typeface="Calibri" panose="020F0502020204030204"/>
                <a:ea typeface="+mn-ea"/>
                <a:cs typeface="+mn-cs"/>
              </a:rPr>
              <a:t>Electricien installateur monteur</a:t>
            </a:r>
            <a:endParaRPr kumimoji="0" lang="fr-BE" sz="1200" b="0" i="0" u="none" kern="0" cap="none" spc="0" normalizeH="0" baseline="0" noProof="0" dirty="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endParaRPr>
          </a:p>
        </p:txBody>
      </p:sp>
      <p:sp>
        <p:nvSpPr>
          <p:cNvPr id="21" name="Rectangle 1">
            <a:extLst>
              <a:ext uri="{FF2B5EF4-FFF2-40B4-BE49-F238E27FC236}">
                <a16:creationId xmlns:a16="http://schemas.microsoft.com/office/drawing/2014/main" id="{A77F8D2C-1F3D-4172-9C20-1A18728D1801}"/>
              </a:ext>
            </a:extLst>
          </p:cNvPr>
          <p:cNvSpPr/>
          <p:nvPr/>
        </p:nvSpPr>
        <p:spPr>
          <a:xfrm>
            <a:off x="9114619" y="3317683"/>
            <a:ext cx="2944090" cy="473234"/>
          </a:xfrm>
          <a:prstGeom prst="wedgeRectCallout">
            <a:avLst>
              <a:gd name="adj1" fmla="val -94738"/>
              <a:gd name="adj2" fmla="val 38216"/>
            </a:avLst>
          </a:prstGeom>
          <a:solidFill>
            <a:srgbClr val="CC0066"/>
          </a:solidFill>
          <a:ln w="6350" cap="flat" cmpd="sng" algn="ctr">
            <a:solidFill>
              <a:srgbClr val="CC0066"/>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prstClr val="white"/>
                </a:solidFill>
                <a:effectLst/>
                <a:uLnTx/>
                <a:uFillTx/>
                <a:latin typeface="Calibri" panose="020F0502020204030204"/>
                <a:ea typeface="Calibri" panose="020F0502020204030204" pitchFamily="34" charset="0"/>
                <a:cs typeface="Times New Roman" panose="02020603050405020304" pitchFamily="18" charset="0"/>
              </a:rPr>
              <a:t>Enseignement spécialisé : A.M.I</a:t>
            </a:r>
            <a:endParaRPr kumimoji="0" lang="fr-BE" sz="1200" b="0" i="0" u="none" strike="noStrike" kern="0" cap="none" spc="0" normalizeH="0" baseline="0" noProof="0">
              <a:ln>
                <a:noFill/>
              </a:ln>
              <a:solidFill>
                <a:prstClr val="white"/>
              </a:solidFill>
              <a:effectLst/>
              <a:uLnTx/>
              <a:uFillTx/>
              <a:latin typeface="Calibri" panose="020F0502020204030204"/>
              <a:ea typeface="Calibri" panose="020F0502020204030204" pitchFamily="34" charset="0"/>
              <a:cs typeface="Times New Roman" panose="02020603050405020304" pitchFamily="18" charset="0"/>
            </a:endParaRP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0" cap="none" spc="0" normalizeH="0" baseline="0" noProof="0">
                <a:ln>
                  <a:noFill/>
                </a:ln>
                <a:solidFill>
                  <a:prstClr val="white"/>
                </a:solidFill>
                <a:effectLst/>
                <a:uLnTx/>
                <a:uFillTx/>
                <a:latin typeface="Calibri" panose="020F0502020204030204"/>
                <a:ea typeface="Calibri" panose="020F0502020204030204" pitchFamily="34" charset="0"/>
                <a:cs typeface="Times New Roman" panose="02020603050405020304" pitchFamily="18" charset="0"/>
              </a:rPr>
              <a:t>Aide-électricien</a:t>
            </a:r>
          </a:p>
        </p:txBody>
      </p:sp>
      <p:sp>
        <p:nvSpPr>
          <p:cNvPr id="18" name="Rectangle 2">
            <a:extLst>
              <a:ext uri="{FF2B5EF4-FFF2-40B4-BE49-F238E27FC236}">
                <a16:creationId xmlns:a16="http://schemas.microsoft.com/office/drawing/2014/main" id="{DCA86DB5-DAD8-4C88-B0AE-58AE8EAFB4A6}"/>
              </a:ext>
            </a:extLst>
          </p:cNvPr>
          <p:cNvSpPr/>
          <p:nvPr/>
        </p:nvSpPr>
        <p:spPr>
          <a:xfrm>
            <a:off x="839124" y="2279363"/>
            <a:ext cx="2270299" cy="646782"/>
          </a:xfrm>
          <a:prstGeom prst="wedgeRectCallout">
            <a:avLst>
              <a:gd name="adj1" fmla="val 137442"/>
              <a:gd name="adj2" fmla="val 210768"/>
            </a:avLst>
          </a:prstGeom>
          <a:solidFill>
            <a:schemeClr val="accent5">
              <a:lumMod val="60000"/>
              <a:lumOff val="40000"/>
            </a:schemeClr>
          </a:solidFill>
          <a:ln w="6350" cap="flat" cmpd="sng" algn="ctr">
            <a:solidFill>
              <a:schemeClr val="accent5">
                <a:lumMod val="60000"/>
                <a:lumOff val="40000"/>
              </a:scheme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800"/>
              </a:spcAft>
              <a:buClrTx/>
              <a:buSzTx/>
              <a:buFontTx/>
              <a:buNone/>
              <a:tabLst/>
              <a:defRPr/>
            </a:pPr>
            <a:r>
              <a:rPr kumimoji="0" lang="fr-BE" sz="12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Borinage 2000</a:t>
            </a: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Electricité, domotique, alarme</a:t>
            </a:r>
          </a:p>
        </p:txBody>
      </p:sp>
      <p:sp>
        <p:nvSpPr>
          <p:cNvPr id="22" name="Rectangle 1">
            <a:extLst>
              <a:ext uri="{FF2B5EF4-FFF2-40B4-BE49-F238E27FC236}">
                <a16:creationId xmlns:a16="http://schemas.microsoft.com/office/drawing/2014/main" id="{B93EFBF6-5A70-4637-9096-A7C5ED3027E5}"/>
              </a:ext>
            </a:extLst>
          </p:cNvPr>
          <p:cNvSpPr/>
          <p:nvPr/>
        </p:nvSpPr>
        <p:spPr>
          <a:xfrm>
            <a:off x="8902888" y="1898108"/>
            <a:ext cx="2944090" cy="520205"/>
          </a:xfrm>
          <a:prstGeom prst="wedgeRectCallout">
            <a:avLst>
              <a:gd name="adj1" fmla="val -93628"/>
              <a:gd name="adj2" fmla="val 263646"/>
            </a:avLst>
          </a:prstGeom>
          <a:solidFill>
            <a:schemeClr val="bg1">
              <a:lumMod val="75000"/>
            </a:schemeClr>
          </a:solidFill>
          <a:ln w="635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BE" sz="1200" b="1" i="0" u="none" strike="noStrike" kern="1200" cap="none" spc="0" normalizeH="0" baseline="0" noProof="0" dirty="0">
                <a:ln>
                  <a:noFill/>
                </a:ln>
                <a:solidFill>
                  <a:prstClr val="black"/>
                </a:solidFill>
                <a:effectLst/>
                <a:uLnTx/>
                <a:uFillTx/>
                <a:latin typeface="Calibri" panose="020F0502020204030204"/>
                <a:ea typeface="+mn-ea"/>
                <a:cs typeface="+mn-cs"/>
              </a:rPr>
              <a:t>Institut provincial des arts et métiers du Centre :</a:t>
            </a:r>
            <a:endParaRPr kumimoji="0" lang="fr-BE" sz="1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200" b="0" i="0" u="none" strike="sngStrike" kern="1200" cap="none" spc="0" normalizeH="0" baseline="0" noProof="0" dirty="0">
                <a:ln>
                  <a:noFill/>
                </a:ln>
                <a:solidFill>
                  <a:prstClr val="black"/>
                </a:solidFill>
                <a:effectLst/>
                <a:uLnTx/>
                <a:uFillTx/>
                <a:latin typeface="Calibri" panose="020F0502020204030204"/>
                <a:ea typeface="+mn-ea"/>
                <a:cs typeface="+mn-cs"/>
              </a:rPr>
              <a:t>Electricien installateur monteur</a:t>
            </a:r>
            <a:endParaRPr kumimoji="0" lang="fr-BE" sz="1200" b="0" i="0" u="none" strike="sngStrike" kern="0" cap="none" spc="0" normalizeH="0" baseline="0" noProof="0" dirty="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endParaRPr>
          </a:p>
        </p:txBody>
      </p:sp>
      <p:sp>
        <p:nvSpPr>
          <p:cNvPr id="20" name="Rectangle 1">
            <a:extLst>
              <a:ext uri="{FF2B5EF4-FFF2-40B4-BE49-F238E27FC236}">
                <a16:creationId xmlns:a16="http://schemas.microsoft.com/office/drawing/2014/main" id="{861D6D3B-7C23-4C74-98CB-3D2B09D08D2E}"/>
              </a:ext>
            </a:extLst>
          </p:cNvPr>
          <p:cNvSpPr/>
          <p:nvPr/>
        </p:nvSpPr>
        <p:spPr>
          <a:xfrm>
            <a:off x="6296890" y="5621924"/>
            <a:ext cx="2435585" cy="457759"/>
          </a:xfrm>
          <a:prstGeom prst="wedgeRectCallout">
            <a:avLst>
              <a:gd name="adj1" fmla="val -70009"/>
              <a:gd name="adj2" fmla="val -311733"/>
            </a:avLst>
          </a:prstGeom>
          <a:gradFill rotWithShape="1">
            <a:gsLst>
              <a:gs pos="0">
                <a:srgbClr val="FFC000">
                  <a:lumMod val="110000"/>
                  <a:satMod val="105000"/>
                  <a:tint val="67000"/>
                </a:srgbClr>
              </a:gs>
              <a:gs pos="50000">
                <a:srgbClr val="FFC000">
                  <a:lumMod val="105000"/>
                  <a:satMod val="103000"/>
                  <a:tint val="73000"/>
                </a:srgbClr>
              </a:gs>
              <a:gs pos="100000">
                <a:srgbClr val="FFC000">
                  <a:lumMod val="105000"/>
                  <a:satMod val="109000"/>
                  <a:tint val="81000"/>
                </a:srgbClr>
              </a:gs>
            </a:gsLst>
            <a:lin ang="5400000" scaled="0"/>
          </a:gradFill>
          <a:ln w="6350" cap="flat" cmpd="sng" algn="ctr">
            <a:solidFill>
              <a:srgbClr val="FFC00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07000"/>
              </a:lnSpc>
              <a:spcAft>
                <a:spcPts val="800"/>
              </a:spcAf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Institut technique Saint-Luc</a:t>
            </a:r>
            <a:r>
              <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 :               - Installateur électricien</a:t>
            </a:r>
          </a:p>
        </p:txBody>
      </p:sp>
      <p:sp>
        <p:nvSpPr>
          <p:cNvPr id="6" name="ZoneTexte 5">
            <a:extLst>
              <a:ext uri="{FF2B5EF4-FFF2-40B4-BE49-F238E27FC236}">
                <a16:creationId xmlns:a16="http://schemas.microsoft.com/office/drawing/2014/main" id="{84B4D472-C2EE-168F-09B4-7F94748AECFA}"/>
              </a:ext>
            </a:extLst>
          </p:cNvPr>
          <p:cNvSpPr txBox="1"/>
          <p:nvPr/>
        </p:nvSpPr>
        <p:spPr>
          <a:xfrm>
            <a:off x="2554030" y="3399465"/>
            <a:ext cx="555393" cy="246221"/>
          </a:xfrm>
          <a:prstGeom prst="rect">
            <a:avLst/>
          </a:prstGeom>
          <a:noFill/>
        </p:spPr>
        <p:txBody>
          <a:bodyPr wrap="square" rtlCol="0">
            <a:spAutoFit/>
          </a:bodyPr>
          <a:lstStyle/>
          <a:p>
            <a:r>
              <a:rPr lang="fr-BE" sz="1000">
                <a:solidFill>
                  <a:schemeClr val="accent4"/>
                </a:solidFill>
              </a:rPr>
              <a:t>New</a:t>
            </a:r>
          </a:p>
        </p:txBody>
      </p:sp>
      <p:sp>
        <p:nvSpPr>
          <p:cNvPr id="13" name="Titre 3">
            <a:extLst>
              <a:ext uri="{FF2B5EF4-FFF2-40B4-BE49-F238E27FC236}">
                <a16:creationId xmlns:a16="http://schemas.microsoft.com/office/drawing/2014/main" id="{148852F3-D80A-B2A5-D69C-C0471569266F}"/>
              </a:ext>
            </a:extLst>
          </p:cNvPr>
          <p:cNvSpPr txBox="1">
            <a:spLocks/>
          </p:cNvSpPr>
          <p:nvPr/>
        </p:nvSpPr>
        <p:spPr>
          <a:xfrm>
            <a:off x="173021" y="11641"/>
            <a:ext cx="9720072" cy="671421"/>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BE" sz="2800" b="1">
                <a:solidFill>
                  <a:schemeClr val="accent2">
                    <a:lumMod val="75000"/>
                  </a:schemeClr>
                </a:solidFill>
                <a:latin typeface="Tenorite" panose="00000500000000000000" pitchFamily="2" charset="0"/>
              </a:rPr>
              <a:t>F1602 Installateur électricien résidentiel</a:t>
            </a:r>
            <a:br>
              <a:rPr lang="fr-BE" sz="2800" b="1">
                <a:solidFill>
                  <a:srgbClr val="FFC000"/>
                </a:solidFill>
                <a:latin typeface="Tenorite" panose="00000500000000000000" pitchFamily="2" charset="0"/>
              </a:rPr>
            </a:br>
            <a:br>
              <a:rPr lang="fr-BE" sz="2800" b="1">
                <a:solidFill>
                  <a:srgbClr val="FFC000"/>
                </a:solidFill>
                <a:latin typeface="Tenorite" panose="00000500000000000000" pitchFamily="2" charset="0"/>
              </a:rPr>
            </a:br>
            <a:endParaRPr lang="fr-BE" sz="2800" b="1">
              <a:solidFill>
                <a:srgbClr val="FFC000"/>
              </a:solidFill>
              <a:latin typeface="Tenorite" panose="00000500000000000000" pitchFamily="2" charset="0"/>
            </a:endParaRPr>
          </a:p>
        </p:txBody>
      </p:sp>
      <p:sp>
        <p:nvSpPr>
          <p:cNvPr id="14" name="Rectangle 2">
            <a:extLst>
              <a:ext uri="{FF2B5EF4-FFF2-40B4-BE49-F238E27FC236}">
                <a16:creationId xmlns:a16="http://schemas.microsoft.com/office/drawing/2014/main" id="{E46D4454-21AA-5817-A570-D2C693058E38}"/>
              </a:ext>
            </a:extLst>
          </p:cNvPr>
          <p:cNvSpPr/>
          <p:nvPr/>
        </p:nvSpPr>
        <p:spPr>
          <a:xfrm>
            <a:off x="4092415" y="626486"/>
            <a:ext cx="2432687" cy="542923"/>
          </a:xfrm>
          <a:prstGeom prst="wedgeRectCallout">
            <a:avLst>
              <a:gd name="adj1" fmla="val 74121"/>
              <a:gd name="adj2" fmla="val 180473"/>
            </a:avLst>
          </a:prstGeom>
          <a:solidFill>
            <a:schemeClr val="accent2">
              <a:lumMod val="60000"/>
              <a:lumOff val="40000"/>
            </a:schemeClr>
          </a:solidFill>
          <a:ln w="6350" cap="flat" cmpd="sng" algn="ctr">
            <a:solidFill>
              <a:schemeClr val="accent2">
                <a:lumMod val="60000"/>
                <a:lumOff val="40000"/>
              </a:scheme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IFAPME </a:t>
            </a: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p>
          <a:p>
            <a:pPr marR="0" lvl="0" algn="l" defTabSz="457200" rtl="0" eaLnBrk="1" fontAlgn="auto" latinLnBrk="0" hangingPunct="1">
              <a:lnSpc>
                <a:spcPct val="107000"/>
              </a:lnSpc>
              <a:spcBef>
                <a:spcPts val="0"/>
              </a:spcBef>
              <a:spcAft>
                <a:spcPts val="0"/>
              </a:spcAft>
              <a:buClrTx/>
              <a:buSzTx/>
              <a:tabLst/>
              <a:defRPr/>
            </a:pP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Installateur électricien résidentiel</a:t>
            </a:r>
          </a:p>
        </p:txBody>
      </p:sp>
      <p:sp>
        <p:nvSpPr>
          <p:cNvPr id="16" name="ZoneTexte 15">
            <a:extLst>
              <a:ext uri="{FF2B5EF4-FFF2-40B4-BE49-F238E27FC236}">
                <a16:creationId xmlns:a16="http://schemas.microsoft.com/office/drawing/2014/main" id="{FB398812-BA91-04C9-2B9F-47EB71FD1B88}"/>
              </a:ext>
            </a:extLst>
          </p:cNvPr>
          <p:cNvSpPr txBox="1"/>
          <p:nvPr/>
        </p:nvSpPr>
        <p:spPr>
          <a:xfrm>
            <a:off x="5787481" y="690876"/>
            <a:ext cx="523782" cy="27699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fr-BE" sz="1200" b="0" i="0" u="none" strike="noStrike" kern="0" cap="none" spc="0" normalizeH="0" baseline="0" noProof="0">
                <a:ln>
                  <a:noFill/>
                </a:ln>
                <a:solidFill>
                  <a:srgbClr val="B4222F"/>
                </a:solidFill>
                <a:effectLst/>
                <a:uLnTx/>
                <a:uFillTx/>
              </a:rPr>
              <a:t>New</a:t>
            </a:r>
          </a:p>
        </p:txBody>
      </p:sp>
    </p:spTree>
    <p:extLst>
      <p:ext uri="{BB962C8B-B14F-4D97-AF65-F5344CB8AC3E}">
        <p14:creationId xmlns:p14="http://schemas.microsoft.com/office/powerpoint/2010/main" val="28527077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2F710B65-EDA9-4E73-B369-23EA5C46F987}"/>
              </a:ext>
            </a:extLst>
          </p:cNvPr>
          <p:cNvSpPr>
            <a:spLocks noGrp="1"/>
          </p:cNvSpPr>
          <p:nvPr>
            <p:ph type="title"/>
          </p:nvPr>
        </p:nvSpPr>
        <p:spPr>
          <a:xfrm>
            <a:off x="277424" y="341720"/>
            <a:ext cx="9720072" cy="671421"/>
          </a:xfrm>
        </p:spPr>
        <p:txBody>
          <a:bodyPr>
            <a:noAutofit/>
          </a:bodyPr>
          <a:lstStyle/>
          <a:p>
            <a:br>
              <a:rPr lang="fr-BE" sz="2800" b="1">
                <a:solidFill>
                  <a:srgbClr val="FFC000"/>
                </a:solidFill>
                <a:latin typeface="Tenorite" panose="00000500000000000000" pitchFamily="2" charset="0"/>
              </a:rPr>
            </a:br>
            <a:br>
              <a:rPr lang="fr-BE" sz="2800" b="1">
                <a:solidFill>
                  <a:srgbClr val="FFC000"/>
                </a:solidFill>
                <a:latin typeface="Tenorite" panose="00000500000000000000" pitchFamily="2" charset="0"/>
              </a:rPr>
            </a:br>
            <a:r>
              <a:rPr lang="fr-BE" sz="2800" b="1">
                <a:solidFill>
                  <a:schemeClr val="accent2">
                    <a:lumMod val="75000"/>
                  </a:schemeClr>
                </a:solidFill>
                <a:latin typeface="Tenorite" panose="00000500000000000000" pitchFamily="2" charset="0"/>
              </a:rPr>
              <a:t>F1603 Installateur / Monteur en chauffage et sanitaire</a:t>
            </a:r>
            <a:br>
              <a:rPr lang="fr-BE" sz="2800" b="1">
                <a:solidFill>
                  <a:srgbClr val="FFC000"/>
                </a:solidFill>
                <a:latin typeface="Tenorite" panose="00000500000000000000" pitchFamily="2" charset="0"/>
              </a:rPr>
            </a:br>
            <a:br>
              <a:rPr lang="fr-BE" sz="2800" b="1">
                <a:solidFill>
                  <a:srgbClr val="FFC000"/>
                </a:solidFill>
                <a:latin typeface="Tenorite" panose="00000500000000000000" pitchFamily="2" charset="0"/>
              </a:rPr>
            </a:br>
            <a:endParaRPr lang="fr-BE" sz="2800" b="1">
              <a:solidFill>
                <a:srgbClr val="FFC000"/>
              </a:solidFill>
              <a:latin typeface="Tenorite" panose="00000500000000000000" pitchFamily="2" charset="0"/>
            </a:endParaRPr>
          </a:p>
        </p:txBody>
      </p:sp>
      <p:sp>
        <p:nvSpPr>
          <p:cNvPr id="11" name="Espace réservé du contenu 2">
            <a:extLst>
              <a:ext uri="{FF2B5EF4-FFF2-40B4-BE49-F238E27FC236}">
                <a16:creationId xmlns:a16="http://schemas.microsoft.com/office/drawing/2014/main" id="{B3147EEB-0174-4BAC-A89B-F52AD2CE5A5D}"/>
              </a:ext>
            </a:extLst>
          </p:cNvPr>
          <p:cNvSpPr txBox="1">
            <a:spLocks/>
          </p:cNvSpPr>
          <p:nvPr/>
        </p:nvSpPr>
        <p:spPr>
          <a:xfrm>
            <a:off x="230496" y="1435614"/>
            <a:ext cx="5007937" cy="3740685"/>
          </a:xfrm>
          <a:prstGeom prst="rect">
            <a:avLst/>
          </a:prstGeom>
          <a:solidFill>
            <a:schemeClr val="bg1">
              <a:lumMod val="95000"/>
            </a:schemeClr>
          </a:solidFill>
        </p:spPr>
        <p:txBody>
          <a:bodyPr anchor="t">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BE" sz="1700" b="1" u="sng">
              <a:solidFill>
                <a:srgbClr val="014067"/>
              </a:solidFill>
              <a:latin typeface="Tenorite" panose="00000500000000000000" pitchFamily="2" charset="0"/>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BE" sz="1700" b="1" u="sng" strike="noStrike" kern="1200" cap="none" spc="0" normalizeH="0" baseline="0" noProof="0">
                <a:ln>
                  <a:noFill/>
                </a:ln>
                <a:solidFill>
                  <a:schemeClr val="accent5">
                    <a:lumMod val="50000"/>
                  </a:schemeClr>
                </a:solidFill>
                <a:effectLst/>
                <a:uLnTx/>
                <a:uFillTx/>
                <a:latin typeface="Tenorite" panose="00000500000000000000" pitchFamily="2" charset="0"/>
              </a:rPr>
              <a:t>Recommandation 2022 de L’IBEFE Hainaut Centre</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fr-BE" sz="1200" b="1" u="sng" strike="noStrike" kern="1200" cap="none" spc="0" normalizeH="0" baseline="0" noProof="0">
              <a:ln>
                <a:noFill/>
              </a:ln>
              <a:solidFill>
                <a:srgbClr val="014067"/>
              </a:solidFill>
              <a:effectLst/>
              <a:uLnTx/>
              <a:uFillTx/>
              <a:latin typeface="Tenorite" panose="00000500000000000000" pitchFamily="2" charset="0"/>
            </a:endParaRPr>
          </a:p>
          <a:p>
            <a:pPr marL="285750" marR="0" lvl="0" indent="-285750" algn="ctr"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800" b="1" i="0" u="none" strike="noStrike" kern="1200" cap="none" spc="0" normalizeH="0" baseline="0" noProof="0">
                <a:ln>
                  <a:noFill/>
                </a:ln>
                <a:solidFill>
                  <a:schemeClr val="accent2">
                    <a:lumMod val="75000"/>
                  </a:schemeClr>
                </a:solidFill>
                <a:effectLst/>
                <a:uLnTx/>
                <a:uFillTx/>
                <a:latin typeface="Tenorite" panose="00000500000000000000" pitchFamily="2" charset="0"/>
                <a:ea typeface="+mn-ea"/>
                <a:cs typeface="+mn-cs"/>
              </a:rPr>
              <a:t>Maintien Formation initiale</a:t>
            </a:r>
          </a:p>
          <a:p>
            <a:pPr marL="285750" marR="0" lvl="0" indent="-285750" algn="ctr"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800" b="1" i="0" u="none" strike="noStrike" kern="1200" cap="none" spc="0" normalizeH="0" baseline="0" noProof="0">
                <a:ln>
                  <a:noFill/>
                </a:ln>
                <a:solidFill>
                  <a:schemeClr val="accent2">
                    <a:lumMod val="75000"/>
                  </a:schemeClr>
                </a:solidFill>
                <a:effectLst/>
                <a:uLnTx/>
                <a:uFillTx/>
                <a:latin typeface="Tenorite" panose="00000500000000000000" pitchFamily="2" charset="0"/>
                <a:ea typeface="+mn-ea"/>
                <a:cs typeface="+mn-cs"/>
              </a:rPr>
              <a:t>Maintien pour adultes </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BE" sz="1200" b="1" u="sng" strike="noStrike" kern="1200" cap="none" spc="0" normalizeH="0" baseline="0" noProof="0">
                <a:ln>
                  <a:noFill/>
                </a:ln>
                <a:solidFill>
                  <a:srgbClr val="014067"/>
                </a:solidFill>
                <a:effectLst/>
                <a:uLnTx/>
                <a:uFillTx/>
                <a:latin typeface="Tenorite" panose="00000500000000000000" pitchFamily="2" charset="0"/>
              </a:rPr>
              <a:t> </a:t>
            </a:r>
            <a:endParaRPr kumimoji="0" lang="fr-BE" sz="1200" b="0" u="sng" strike="noStrike" kern="1200" cap="none" spc="0" normalizeH="0" baseline="0" noProof="0">
              <a:ln>
                <a:noFill/>
              </a:ln>
              <a:solidFill>
                <a:srgbClr val="014067"/>
              </a:solidFill>
              <a:effectLst/>
              <a:uLnTx/>
              <a:uFillTx/>
              <a:latin typeface="Tenorite" panose="00000500000000000000" pitchFamily="2" charset="0"/>
            </a:endParaRPr>
          </a:p>
          <a:p>
            <a:pPr marL="0" indent="0" algn="l">
              <a:buNone/>
            </a:pPr>
            <a:r>
              <a:rPr lang="fr-BE" sz="1800" b="0" i="0" u="none" strike="noStrike" baseline="0">
                <a:solidFill>
                  <a:srgbClr val="212120"/>
                </a:solidFill>
                <a:latin typeface="Calibri" panose="020F0502020204030204" pitchFamily="34" charset="0"/>
              </a:rPr>
              <a:t>Le métier fait partie de la liste des métiers en pénurie 2023 ; il n’apparaît cependant pas pertinent de renforcer l’offre de formation sur notre Bassin. Les acteurs de terrain mettent prioritairement en évidence les difficultés de recrutement de candidats en capacité d’atteindre les attentes pointues du marché de l’emploi. L’IBEFE souhaite donc maintenir et soutenir l’offre existante, d’autant que plusieurs établissements d’enseignement bénéficient déjà du soutien de la Chambre Enseignement pour maintenir la filière malgré une faible fréquentation.</a:t>
            </a:r>
            <a:endParaRPr kumimoji="0" lang="fr-BE" sz="1600" b="0" u="none" strike="noStrike" kern="1200" cap="none" spc="0" normalizeH="0" baseline="0" noProof="0">
              <a:ln>
                <a:noFill/>
              </a:ln>
              <a:solidFill>
                <a:srgbClr val="014067"/>
              </a:solidFill>
              <a:effectLst/>
              <a:uLnTx/>
              <a:uFillTx/>
              <a:latin typeface="Tenorite" panose="00000500000000000000" pitchFamily="2" charset="0"/>
            </a:endParaRPr>
          </a:p>
        </p:txBody>
      </p:sp>
      <p:sp>
        <p:nvSpPr>
          <p:cNvPr id="12" name="Rectangle 11">
            <a:extLst>
              <a:ext uri="{FF2B5EF4-FFF2-40B4-BE49-F238E27FC236}">
                <a16:creationId xmlns:a16="http://schemas.microsoft.com/office/drawing/2014/main" id="{FD954D56-598F-49B4-8957-7E5BCEC2EAAE}"/>
              </a:ext>
            </a:extLst>
          </p:cNvPr>
          <p:cNvSpPr/>
          <p:nvPr/>
        </p:nvSpPr>
        <p:spPr>
          <a:xfrm>
            <a:off x="846453" y="916362"/>
            <a:ext cx="2816990" cy="1792287"/>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2800" b="1" i="0" u="none" strike="noStrike" kern="1200" cap="none" spc="0" normalizeH="0" baseline="0" noProof="0">
              <a:ln>
                <a:noFill/>
              </a:ln>
              <a:solidFill>
                <a:prstClr val="white"/>
              </a:solidFill>
              <a:effectLst/>
              <a:uLnTx/>
              <a:uFillTx/>
              <a:latin typeface="Calibri Light" panose="020F0302020204030204"/>
              <a:ea typeface="+mn-ea"/>
              <a:cs typeface="+mn-cs"/>
            </a:endParaRPr>
          </a:p>
        </p:txBody>
      </p:sp>
      <p:graphicFrame>
        <p:nvGraphicFramePr>
          <p:cNvPr id="6" name="Diagramme 5">
            <a:extLst>
              <a:ext uri="{FF2B5EF4-FFF2-40B4-BE49-F238E27FC236}">
                <a16:creationId xmlns:a16="http://schemas.microsoft.com/office/drawing/2014/main" id="{8F736C25-7D29-4605-85DA-4D38518D0AB5}"/>
              </a:ext>
            </a:extLst>
          </p:cNvPr>
          <p:cNvGraphicFramePr/>
          <p:nvPr>
            <p:extLst>
              <p:ext uri="{D42A27DB-BD31-4B8C-83A1-F6EECF244321}">
                <p14:modId xmlns:p14="http://schemas.microsoft.com/office/powerpoint/2010/main" val="2681878872"/>
              </p:ext>
            </p:extLst>
          </p:nvPr>
        </p:nvGraphicFramePr>
        <p:xfrm>
          <a:off x="5534212" y="1451006"/>
          <a:ext cx="6427292" cy="374068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20" name="Tableau 20">
            <a:extLst>
              <a:ext uri="{FF2B5EF4-FFF2-40B4-BE49-F238E27FC236}">
                <a16:creationId xmlns:a16="http://schemas.microsoft.com/office/drawing/2014/main" id="{AE271782-7FF1-41E3-B896-7A3A3BAA6151}"/>
              </a:ext>
            </a:extLst>
          </p:cNvPr>
          <p:cNvGraphicFramePr>
            <a:graphicFrameLocks noGrp="1"/>
          </p:cNvGraphicFramePr>
          <p:nvPr>
            <p:extLst>
              <p:ext uri="{D42A27DB-BD31-4B8C-83A1-F6EECF244321}">
                <p14:modId xmlns:p14="http://schemas.microsoft.com/office/powerpoint/2010/main" val="2749520660"/>
              </p:ext>
            </p:extLst>
          </p:nvPr>
        </p:nvGraphicFramePr>
        <p:xfrm>
          <a:off x="277424" y="5438889"/>
          <a:ext cx="11637152" cy="741680"/>
        </p:xfrm>
        <a:graphic>
          <a:graphicData uri="http://schemas.openxmlformats.org/drawingml/2006/table">
            <a:tbl>
              <a:tblPr firstRow="1" bandRow="1">
                <a:tableStyleId>{327F97BB-C833-4FB7-BDE5-3F7075034690}</a:tableStyleId>
              </a:tblPr>
              <a:tblGrid>
                <a:gridCol w="11637152">
                  <a:extLst>
                    <a:ext uri="{9D8B030D-6E8A-4147-A177-3AD203B41FA5}">
                      <a16:colId xmlns:a16="http://schemas.microsoft.com/office/drawing/2014/main" val="3937705145"/>
                    </a:ext>
                  </a:extLst>
                </a:gridCol>
              </a:tblGrid>
              <a:tr h="370840">
                <a:tc>
                  <a:txBody>
                    <a:bodyPr/>
                    <a:lstStyle/>
                    <a:p>
                      <a:pPr algn="ctr"/>
                      <a:r>
                        <a:rPr lang="fr-BE"/>
                        <a:t>Reconduction 2023  : Maintien formation initiale et pour adultes</a:t>
                      </a:r>
                    </a:p>
                  </a:txBody>
                  <a:tcPr>
                    <a:solidFill>
                      <a:schemeClr val="accent5">
                        <a:lumMod val="75000"/>
                      </a:schemeClr>
                    </a:solidFill>
                  </a:tcPr>
                </a:tc>
                <a:extLst>
                  <a:ext uri="{0D108BD9-81ED-4DB2-BD59-A6C34878D82A}">
                    <a16:rowId xmlns:a16="http://schemas.microsoft.com/office/drawing/2014/main" val="2809913012"/>
                  </a:ext>
                </a:extLst>
              </a:tr>
              <a:tr h="370840">
                <a:tc>
                  <a:txBody>
                    <a:bodyPr/>
                    <a:lstStyle/>
                    <a:p>
                      <a:r>
                        <a:rPr lang="fr-BE"/>
                        <a:t>Offre de formation suffisamment développée sur le territoire</a:t>
                      </a:r>
                    </a:p>
                  </a:txBody>
                  <a:tcPr>
                    <a:solidFill>
                      <a:schemeClr val="accent5">
                        <a:lumMod val="75000"/>
                      </a:schemeClr>
                    </a:solidFill>
                  </a:tcPr>
                </a:tc>
                <a:extLst>
                  <a:ext uri="{0D108BD9-81ED-4DB2-BD59-A6C34878D82A}">
                    <a16:rowId xmlns:a16="http://schemas.microsoft.com/office/drawing/2014/main" val="2899318201"/>
                  </a:ext>
                </a:extLst>
              </a:tr>
            </a:tbl>
          </a:graphicData>
        </a:graphic>
      </p:graphicFrame>
      <mc:AlternateContent xmlns:mc="http://schemas.openxmlformats.org/markup-compatibility/2006" xmlns:pslz="http://schemas.microsoft.com/office/powerpoint/2016/slidezoom">
        <mc:Choice Requires="pslz">
          <p:graphicFrame>
            <p:nvGraphicFramePr>
              <p:cNvPr id="5" name="Zoom de diapositive 4">
                <a:extLst>
                  <a:ext uri="{FF2B5EF4-FFF2-40B4-BE49-F238E27FC236}">
                    <a16:creationId xmlns:a16="http://schemas.microsoft.com/office/drawing/2014/main" id="{1B47600E-E332-7D8D-DC03-147F49ACEF28}"/>
                  </a:ext>
                </a:extLst>
              </p:cNvPr>
              <p:cNvGraphicFramePr>
                <a:graphicFrameLocks noChangeAspect="1"/>
              </p:cNvGraphicFramePr>
              <p:nvPr>
                <p:extLst>
                  <p:ext uri="{D42A27DB-BD31-4B8C-83A1-F6EECF244321}">
                    <p14:modId xmlns:p14="http://schemas.microsoft.com/office/powerpoint/2010/main" val="3535367811"/>
                  </p:ext>
                </p:extLst>
              </p:nvPr>
            </p:nvGraphicFramePr>
            <p:xfrm>
              <a:off x="9361442" y="212407"/>
              <a:ext cx="2174591" cy="1223207"/>
            </p:xfrm>
            <a:graphic>
              <a:graphicData uri="http://schemas.microsoft.com/office/powerpoint/2016/slidezoom">
                <pslz:sldZm>
                  <pslz:sldZmObj sldId="296" cId="368051233">
                    <pslz:zmPr id="{D898508D-EAF0-44C9-B0CC-880D320A5937}" returnToParent="0" transitionDur="1000">
                      <p166:blipFill xmlns:p166="http://schemas.microsoft.com/office/powerpoint/2016/6/main">
                        <a:blip r:embed="rId8"/>
                        <a:stretch>
                          <a:fillRect/>
                        </a:stretch>
                      </p166:blipFill>
                      <p166:spPr xmlns:p166="http://schemas.microsoft.com/office/powerpoint/2016/6/main">
                        <a:xfrm>
                          <a:off x="0" y="0"/>
                          <a:ext cx="2174591" cy="1223207"/>
                        </a:xfrm>
                        <a:prstGeom prst="rect">
                          <a:avLst/>
                        </a:prstGeom>
                        <a:ln w="3175">
                          <a:solidFill>
                            <a:prstClr val="ltGray"/>
                          </a:solidFill>
                        </a:ln>
                      </p166:spPr>
                    </pslz:zmPr>
                  </pslz:sldZmObj>
                </pslz:sldZm>
              </a:graphicData>
            </a:graphic>
          </p:graphicFrame>
        </mc:Choice>
        <mc:Fallback xmlns="">
          <p:pic>
            <p:nvPicPr>
              <p:cNvPr id="5" name="Zoom de diapositive 4">
                <a:extLst>
                  <a:ext uri="{FF2B5EF4-FFF2-40B4-BE49-F238E27FC236}">
                    <a16:creationId xmlns:a16="http://schemas.microsoft.com/office/drawing/2014/main" id="{1B47600E-E332-7D8D-DC03-147F49ACEF28}"/>
                  </a:ext>
                </a:extLst>
              </p:cNvPr>
              <p:cNvPicPr>
                <a:picLocks noGrp="1" noRot="1" noChangeAspect="1" noMove="1" noResize="1" noEditPoints="1" noAdjustHandles="1" noChangeArrowheads="1" noChangeShapeType="1"/>
              </p:cNvPicPr>
              <p:nvPr/>
            </p:nvPicPr>
            <p:blipFill>
              <a:blip r:embed="rId9"/>
              <a:stretch>
                <a:fillRect/>
              </a:stretch>
            </p:blipFill>
            <p:spPr>
              <a:xfrm>
                <a:off x="9361442" y="212407"/>
                <a:ext cx="2174591" cy="1223207"/>
              </a:xfrm>
              <a:prstGeom prst="rect">
                <a:avLst/>
              </a:prstGeom>
              <a:ln w="3175">
                <a:solidFill>
                  <a:prstClr val="ltGray"/>
                </a:solidFill>
              </a:ln>
            </p:spPr>
          </p:pic>
        </mc:Fallback>
      </mc:AlternateContent>
    </p:spTree>
    <p:extLst>
      <p:ext uri="{BB962C8B-B14F-4D97-AF65-F5344CB8AC3E}">
        <p14:creationId xmlns:p14="http://schemas.microsoft.com/office/powerpoint/2010/main" val="713194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2" name="Image 1"/>
          <p:cNvPicPr/>
          <p:nvPr/>
        </p:nvPicPr>
        <p:blipFill>
          <a:blip r:embed="rId3"/>
          <a:srcRect/>
          <a:stretch>
            <a:fillRect/>
          </a:stretch>
        </p:blipFill>
        <p:spPr bwMode="auto">
          <a:xfrm>
            <a:off x="1814945" y="886691"/>
            <a:ext cx="8880763" cy="5195454"/>
          </a:xfrm>
          <a:prstGeom prst="rect">
            <a:avLst/>
          </a:prstGeom>
          <a:noFill/>
          <a:ln w="9525">
            <a:noFill/>
            <a:miter lim="800000"/>
            <a:headEnd/>
            <a:tailEnd/>
          </a:ln>
        </p:spPr>
      </p:pic>
      <p:sp>
        <p:nvSpPr>
          <p:cNvPr id="4" name="Rectangle 2"/>
          <p:cNvSpPr/>
          <p:nvPr/>
        </p:nvSpPr>
        <p:spPr>
          <a:xfrm>
            <a:off x="9309100" y="1391111"/>
            <a:ext cx="2526585" cy="603944"/>
          </a:xfrm>
          <a:prstGeom prst="wedgeRectCallout">
            <a:avLst>
              <a:gd name="adj1" fmla="val -116590"/>
              <a:gd name="adj2" fmla="val 296087"/>
            </a:avLst>
          </a:prstGeom>
          <a:solidFill>
            <a:schemeClr val="accent6">
              <a:lumMod val="60000"/>
              <a:lumOff val="40000"/>
            </a:schemeClr>
          </a:solidFill>
          <a:ln w="6350" cap="flat" cmpd="sng" algn="ctr">
            <a:solidFill>
              <a:schemeClr val="accent6">
                <a:lumMod val="60000"/>
                <a:lumOff val="40000"/>
              </a:scheme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Forem :  </a:t>
            </a: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p>
          <a:p>
            <a:pPr marL="171450" marR="0" lvl="0" indent="-171450" algn="l" defTabSz="4572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Monteur en chauffage et sanitaire</a:t>
            </a:r>
          </a:p>
        </p:txBody>
      </p:sp>
      <p:sp>
        <p:nvSpPr>
          <p:cNvPr id="5" name="Rectangle 2"/>
          <p:cNvSpPr/>
          <p:nvPr/>
        </p:nvSpPr>
        <p:spPr>
          <a:xfrm>
            <a:off x="207242" y="5175501"/>
            <a:ext cx="2578099" cy="560822"/>
          </a:xfrm>
          <a:prstGeom prst="wedgeRectCallout">
            <a:avLst>
              <a:gd name="adj1" fmla="val 120382"/>
              <a:gd name="adj2" fmla="val -109204"/>
            </a:avLst>
          </a:prstGeom>
          <a:solidFill>
            <a:schemeClr val="accent6">
              <a:lumMod val="60000"/>
              <a:lumOff val="40000"/>
            </a:schemeClr>
          </a:solidFill>
          <a:ln w="6350" cap="flat" cmpd="sng" algn="ctr">
            <a:solidFill>
              <a:schemeClr val="accent6">
                <a:lumMod val="60000"/>
                <a:lumOff val="40000"/>
              </a:scheme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Forem :  </a:t>
            </a: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p>
          <a:p>
            <a:pPr marL="171450" marR="0" lvl="0" indent="-171450" algn="l" defTabSz="4572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Monteur en chauffage et sanitaire</a:t>
            </a:r>
          </a:p>
        </p:txBody>
      </p:sp>
      <p:sp>
        <p:nvSpPr>
          <p:cNvPr id="8" name="Rectangle 1"/>
          <p:cNvSpPr/>
          <p:nvPr/>
        </p:nvSpPr>
        <p:spPr>
          <a:xfrm>
            <a:off x="5874328" y="5743703"/>
            <a:ext cx="2854035" cy="610022"/>
          </a:xfrm>
          <a:prstGeom prst="wedgeRectCallout">
            <a:avLst>
              <a:gd name="adj1" fmla="val -45350"/>
              <a:gd name="adj2" fmla="val -317617"/>
            </a:avLst>
          </a:prstGeom>
          <a:gradFill rotWithShape="1">
            <a:gsLst>
              <a:gs pos="0">
                <a:srgbClr val="FFC000">
                  <a:lumMod val="110000"/>
                  <a:satMod val="105000"/>
                  <a:tint val="67000"/>
                </a:srgbClr>
              </a:gs>
              <a:gs pos="50000">
                <a:srgbClr val="FFC000">
                  <a:lumMod val="105000"/>
                  <a:satMod val="103000"/>
                  <a:tint val="73000"/>
                </a:srgbClr>
              </a:gs>
              <a:gs pos="100000">
                <a:srgbClr val="FFC000">
                  <a:lumMod val="105000"/>
                  <a:satMod val="109000"/>
                  <a:tint val="81000"/>
                </a:srgbClr>
              </a:gs>
            </a:gsLst>
            <a:lin ang="5400000" scaled="0"/>
          </a:gradFill>
          <a:ln w="6350" cap="flat" cmpd="sng" algn="ctr">
            <a:solidFill>
              <a:srgbClr val="FFC00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Institut technique Saint-Luc</a:t>
            </a: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Tech. En équipement thermique</a:t>
            </a: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Monteur en chauffage et en sanitaire</a:t>
            </a:r>
          </a:p>
        </p:txBody>
      </p:sp>
      <p:sp>
        <p:nvSpPr>
          <p:cNvPr id="10" name="Rectangle 1"/>
          <p:cNvSpPr/>
          <p:nvPr/>
        </p:nvSpPr>
        <p:spPr>
          <a:xfrm>
            <a:off x="9169400" y="2978966"/>
            <a:ext cx="2854035" cy="505164"/>
          </a:xfrm>
          <a:prstGeom prst="wedgeRectCallout">
            <a:avLst>
              <a:gd name="adj1" fmla="val -100601"/>
              <a:gd name="adj2" fmla="val 42563"/>
            </a:avLst>
          </a:prstGeom>
          <a:gradFill rotWithShape="1">
            <a:gsLst>
              <a:gs pos="0">
                <a:srgbClr val="FFC000">
                  <a:lumMod val="110000"/>
                  <a:satMod val="105000"/>
                  <a:tint val="67000"/>
                </a:srgbClr>
              </a:gs>
              <a:gs pos="50000">
                <a:srgbClr val="FFC000">
                  <a:lumMod val="105000"/>
                  <a:satMod val="103000"/>
                  <a:tint val="73000"/>
                </a:srgbClr>
              </a:gs>
              <a:gs pos="100000">
                <a:srgbClr val="FFC000">
                  <a:lumMod val="105000"/>
                  <a:satMod val="109000"/>
                  <a:tint val="81000"/>
                </a:srgbClr>
              </a:gs>
            </a:gsLst>
            <a:lin ang="5400000" scaled="0"/>
          </a:gradFill>
          <a:ln w="6350" cap="flat" cmpd="sng" algn="ctr">
            <a:solidFill>
              <a:srgbClr val="FFC00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Athénée provinciale</a:t>
            </a:r>
            <a:endPar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endParaRP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Monteur en chauffage et en sanitaire</a:t>
            </a:r>
          </a:p>
        </p:txBody>
      </p:sp>
      <p:sp>
        <p:nvSpPr>
          <p:cNvPr id="12" name="Rectangle 2"/>
          <p:cNvSpPr/>
          <p:nvPr/>
        </p:nvSpPr>
        <p:spPr>
          <a:xfrm>
            <a:off x="3727218" y="504275"/>
            <a:ext cx="2270299" cy="646782"/>
          </a:xfrm>
          <a:prstGeom prst="wedgeRectCallout">
            <a:avLst>
              <a:gd name="adj1" fmla="val 27907"/>
              <a:gd name="adj2" fmla="val 444808"/>
            </a:avLst>
          </a:prstGeom>
          <a:solidFill>
            <a:schemeClr val="accent5">
              <a:lumMod val="60000"/>
              <a:lumOff val="40000"/>
            </a:schemeClr>
          </a:solidFill>
          <a:ln w="6350" cap="flat" cmpd="sng" algn="ctr">
            <a:solidFill>
              <a:schemeClr val="accent5">
                <a:lumMod val="60000"/>
                <a:lumOff val="40000"/>
              </a:scheme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800"/>
              </a:spcAft>
              <a:buClrTx/>
              <a:buSzTx/>
              <a:buFontTx/>
              <a:buNone/>
              <a:tabLst/>
              <a:defRPr/>
            </a:pPr>
            <a:r>
              <a:rPr kumimoji="0" lang="fr-BE" sz="12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Borinage 2000 </a:t>
            </a: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p>
          <a:p>
            <a:pPr marL="171450" marR="0" lvl="0" indent="-171450" algn="l" defTabSz="4572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Montage et installation chauffage -sanitaire</a:t>
            </a:r>
          </a:p>
        </p:txBody>
      </p:sp>
      <p:sp>
        <p:nvSpPr>
          <p:cNvPr id="14" name="Rectangle 2"/>
          <p:cNvSpPr/>
          <p:nvPr/>
        </p:nvSpPr>
        <p:spPr>
          <a:xfrm>
            <a:off x="487218" y="1049722"/>
            <a:ext cx="3029123" cy="1576600"/>
          </a:xfrm>
          <a:prstGeom prst="wedgeRectCallout">
            <a:avLst>
              <a:gd name="adj1" fmla="val 97446"/>
              <a:gd name="adj2" fmla="val 123904"/>
            </a:avLst>
          </a:prstGeom>
          <a:solidFill>
            <a:schemeClr val="accent6">
              <a:lumMod val="50000"/>
            </a:schemeClr>
          </a:solidFill>
          <a:ln w="6350" cap="flat" cmpd="sng" algn="ctr">
            <a:solidFill>
              <a:schemeClr val="accent6">
                <a:lumMod val="50000"/>
              </a:scheme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1200" cap="none" spc="0" normalizeH="0" baseline="0" noProof="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Centre de compétence Environnement :</a:t>
            </a:r>
            <a:r>
              <a:rPr kumimoji="0" lang="fr-BE" sz="1200" b="0" i="0" u="none" strike="noStrike" kern="1200" cap="none" spc="0" normalizeH="0" baseline="0" noProof="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                  </a:t>
            </a:r>
          </a:p>
          <a:p>
            <a:pPr marL="171450" marR="0" lvl="0" indent="-171450" algn="l" defTabSz="4572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1200" cap="none" spc="0" normalizeH="0" baseline="0" noProof="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Technicien chauffagiste</a:t>
            </a:r>
          </a:p>
          <a:p>
            <a:pPr marL="171450" marR="0" lvl="0" indent="-171450" algn="l" defTabSz="4572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kern="1200" cap="none" spc="0" normalizeH="0" baseline="0" noProof="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Technicien polyvalent en énergies renouvelables</a:t>
            </a:r>
          </a:p>
          <a:p>
            <a:pPr marL="171450" marR="0" lvl="0" indent="-171450" algn="l" defTabSz="4572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1200" cap="none" spc="0" normalizeH="0" baseline="0" noProof="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Technicien HVAC</a:t>
            </a:r>
          </a:p>
          <a:p>
            <a:pPr marL="171450" marR="0" lvl="0" indent="-171450" algn="l" defTabSz="457200" rtl="0" eaLnBrk="1" fontAlgn="auto" latinLnBrk="0" hangingPunct="1">
              <a:lnSpc>
                <a:spcPct val="107000"/>
              </a:lnSpc>
              <a:spcBef>
                <a:spcPts val="0"/>
              </a:spcBef>
              <a:spcAft>
                <a:spcPts val="0"/>
              </a:spcAft>
              <a:buClrTx/>
              <a:buSzTx/>
              <a:buFont typeface="Arial" panose="020B0604020202020204" pitchFamily="34" charset="0"/>
              <a:buChar char="•"/>
              <a:tabLst/>
              <a:defRPr/>
            </a:pPr>
            <a:r>
              <a:rPr lang="fr-BE" sz="1200">
                <a:solidFill>
                  <a:prstClr val="white"/>
                </a:solidFill>
                <a:latin typeface="Calibri" panose="020F0502020204030204" pitchFamily="34" charset="0"/>
                <a:ea typeface="Calibri" panose="020F0502020204030204" pitchFamily="34" charset="0"/>
                <a:cs typeface="Times New Roman" panose="02020603050405020304" pitchFamily="18" charset="0"/>
              </a:rPr>
              <a:t>Technicien de maintenance HVAC </a:t>
            </a:r>
            <a:endParaRPr kumimoji="0" lang="fr-BE" sz="1200" b="0" i="0" u="none" strike="noStrike" kern="1200" cap="none" spc="0" normalizeH="0" baseline="0" noProof="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171450" marR="0" lvl="0" indent="-171450" algn="l" defTabSz="4572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1200" cap="none" spc="0" normalizeH="0" baseline="0" noProof="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rPr>
              <a:t>Technicien pompe à chaleur</a:t>
            </a:r>
          </a:p>
          <a:p>
            <a:pPr marL="171450" marR="0" lvl="0" indent="-171450" algn="l" defTabSz="457200" rtl="0" eaLnBrk="1" fontAlgn="auto" latinLnBrk="0" hangingPunct="1">
              <a:lnSpc>
                <a:spcPct val="107000"/>
              </a:lnSpc>
              <a:spcBef>
                <a:spcPts val="0"/>
              </a:spcBef>
              <a:spcAft>
                <a:spcPts val="0"/>
              </a:spcAft>
              <a:buClrTx/>
              <a:buSzTx/>
              <a:buFont typeface="Arial" panose="020B0604020202020204" pitchFamily="34" charset="0"/>
              <a:buChar char="•"/>
              <a:tabLst/>
              <a:defRPr/>
            </a:pPr>
            <a:r>
              <a:rPr lang="fr-BE" sz="1200">
                <a:solidFill>
                  <a:prstClr val="white"/>
                </a:solidFill>
                <a:latin typeface="Calibri" panose="020F0502020204030204" pitchFamily="34" charset="0"/>
                <a:ea typeface="Calibri" panose="020F0502020204030204" pitchFamily="34" charset="0"/>
                <a:cs typeface="Times New Roman" panose="02020603050405020304" pitchFamily="18" charset="0"/>
              </a:rPr>
              <a:t>Monteur chauffage et ventilation</a:t>
            </a:r>
            <a:endParaRPr kumimoji="0" lang="fr-BE" sz="1200" b="0" i="0" u="none" strike="noStrike" kern="1200" cap="none" spc="0" normalizeH="0" baseline="0" noProof="0">
              <a:ln>
                <a:noFill/>
              </a:ln>
              <a:solidFill>
                <a:prstClr val="white"/>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15" name="Rectangle 2"/>
          <p:cNvSpPr/>
          <p:nvPr/>
        </p:nvSpPr>
        <p:spPr>
          <a:xfrm>
            <a:off x="7007281" y="161816"/>
            <a:ext cx="4485471" cy="850650"/>
          </a:xfrm>
          <a:prstGeom prst="wedgeRectCallout">
            <a:avLst>
              <a:gd name="adj1" fmla="val -73981"/>
              <a:gd name="adj2" fmla="val 353079"/>
            </a:avLst>
          </a:prstGeom>
          <a:solidFill>
            <a:schemeClr val="accent2">
              <a:lumMod val="60000"/>
              <a:lumOff val="40000"/>
            </a:schemeClr>
          </a:solidFill>
          <a:ln w="6350" cap="flat" cmpd="sng" algn="ctr">
            <a:solidFill>
              <a:schemeClr val="accent2">
                <a:lumMod val="60000"/>
                <a:lumOff val="40000"/>
              </a:scheme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800"/>
              </a:spcAft>
              <a:buClrTx/>
              <a:buSzTx/>
              <a:buFontTx/>
              <a:buNone/>
              <a:tabLst/>
              <a:defRPr/>
            </a:pPr>
            <a:r>
              <a:rPr kumimoji="0" lang="fr-BE" sz="12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IFAPME </a:t>
            </a: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p>
          <a:p>
            <a:pPr marL="171450" marR="0" lvl="0" indent="-171450" algn="l" defTabSz="4572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Installateur chauffage central</a:t>
            </a:r>
          </a:p>
          <a:p>
            <a:pPr marL="171450" marR="0" lvl="0" indent="-171450" algn="l" defTabSz="457200" rtl="0" eaLnBrk="1" fontAlgn="auto" latinLnBrk="0" hangingPunct="1">
              <a:lnSpc>
                <a:spcPct val="107000"/>
              </a:lnSpc>
              <a:spcBef>
                <a:spcPts val="0"/>
              </a:spcBef>
              <a:spcAft>
                <a:spcPts val="0"/>
              </a:spcAft>
              <a:buClrTx/>
              <a:buSzTx/>
              <a:buFont typeface="Arial" panose="020B0604020202020204" pitchFamily="34" charset="0"/>
              <a:buChar char="•"/>
              <a:tabLst/>
              <a:defRPr/>
            </a:pPr>
            <a:r>
              <a:rPr lang="fr-BE" sz="1200" strike="sngStrike">
                <a:solidFill>
                  <a:prstClr val="black"/>
                </a:solidFill>
                <a:latin typeface="Calibri" panose="020F0502020204030204" pitchFamily="34" charset="0"/>
                <a:ea typeface="Calibri" panose="020F0502020204030204" pitchFamily="34" charset="0"/>
                <a:cs typeface="Times New Roman" panose="02020603050405020304" pitchFamily="18" charset="0"/>
              </a:rPr>
              <a:t>Monteur en chauffage et sanitaire</a:t>
            </a:r>
          </a:p>
          <a:p>
            <a:pPr marL="171450" marR="0" lvl="0" indent="-171450" algn="l" defTabSz="4572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Technicien chauffagiste combustible liquides et gazeux</a:t>
            </a:r>
          </a:p>
        </p:txBody>
      </p:sp>
      <p:sp>
        <p:nvSpPr>
          <p:cNvPr id="18" name="Rectangle 1"/>
          <p:cNvSpPr/>
          <p:nvPr/>
        </p:nvSpPr>
        <p:spPr>
          <a:xfrm>
            <a:off x="70987" y="3788366"/>
            <a:ext cx="2537496" cy="1265451"/>
          </a:xfrm>
          <a:prstGeom prst="wedgeRectCallout">
            <a:avLst>
              <a:gd name="adj1" fmla="val 90484"/>
              <a:gd name="adj2" fmla="val 7373"/>
            </a:avLst>
          </a:prstGeom>
          <a:gradFill rotWithShape="1">
            <a:gsLst>
              <a:gs pos="0">
                <a:srgbClr val="FFC000">
                  <a:lumMod val="110000"/>
                  <a:satMod val="105000"/>
                  <a:tint val="67000"/>
                </a:srgbClr>
              </a:gs>
              <a:gs pos="50000">
                <a:srgbClr val="FFC000">
                  <a:lumMod val="105000"/>
                  <a:satMod val="103000"/>
                  <a:tint val="73000"/>
                </a:srgbClr>
              </a:gs>
              <a:gs pos="100000">
                <a:srgbClr val="FFC000">
                  <a:lumMod val="105000"/>
                  <a:satMod val="109000"/>
                  <a:tint val="81000"/>
                </a:srgbClr>
              </a:gs>
            </a:gsLst>
            <a:lin ang="5400000" scaled="0"/>
          </a:gradFill>
          <a:ln w="6350" cap="flat" cmpd="sng" algn="ctr">
            <a:solidFill>
              <a:srgbClr val="FFC00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Institut technique et commercial Les aumôniers du travail</a:t>
            </a:r>
            <a:endPar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endParaRP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Monteur en chauffage et en sanitaire</a:t>
            </a: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lang="fr-BE" sz="1200" kern="0">
                <a:solidFill>
                  <a:sysClr val="windowText" lastClr="000000"/>
                </a:solidFill>
                <a:latin typeface="Calibri" panose="020F0502020204030204"/>
                <a:ea typeface="Calibri" panose="020F0502020204030204" pitchFamily="34" charset="0"/>
                <a:cs typeface="Times New Roman" panose="02020603050405020304" pitchFamily="18" charset="0"/>
              </a:rPr>
              <a:t>Installateur en chauffage central (7</a:t>
            </a:r>
            <a:r>
              <a:rPr lang="fr-BE" sz="1200" kern="0" baseline="30000">
                <a:solidFill>
                  <a:sysClr val="windowText" lastClr="000000"/>
                </a:solidFill>
                <a:latin typeface="Calibri" panose="020F0502020204030204"/>
                <a:ea typeface="Calibri" panose="020F0502020204030204" pitchFamily="34" charset="0"/>
                <a:cs typeface="Times New Roman" panose="02020603050405020304" pitchFamily="18" charset="0"/>
              </a:rPr>
              <a:t>ème</a:t>
            </a:r>
            <a:r>
              <a:rPr lang="fr-BE" sz="1200" kern="0">
                <a:solidFill>
                  <a:sysClr val="windowText" lastClr="000000"/>
                </a:solidFill>
                <a:latin typeface="Calibri" panose="020F0502020204030204"/>
                <a:ea typeface="Calibri" panose="020F0502020204030204" pitchFamily="34" charset="0"/>
                <a:cs typeface="Times New Roman" panose="02020603050405020304" pitchFamily="18" charset="0"/>
              </a:rPr>
              <a:t>)</a:t>
            </a:r>
            <a:endPar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endParaRPr>
          </a:p>
        </p:txBody>
      </p:sp>
      <p:sp>
        <p:nvSpPr>
          <p:cNvPr id="19" name="Rectangle 2"/>
          <p:cNvSpPr/>
          <p:nvPr/>
        </p:nvSpPr>
        <p:spPr>
          <a:xfrm>
            <a:off x="83300" y="2992691"/>
            <a:ext cx="2825982" cy="795675"/>
          </a:xfrm>
          <a:prstGeom prst="wedgeRectCallout">
            <a:avLst>
              <a:gd name="adj1" fmla="val 112058"/>
              <a:gd name="adj2" fmla="val 155176"/>
            </a:avLst>
          </a:prstGeom>
          <a:solidFill>
            <a:schemeClr val="bg1">
              <a:lumMod val="75000"/>
            </a:schemeClr>
          </a:solidFill>
          <a:ln w="6350" cap="flat" cmpd="sng" algn="ctr">
            <a:solidFill>
              <a:schemeClr val="bg1">
                <a:lumMod val="65000"/>
              </a:scheme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BE" sz="1200" b="1" i="0" u="none" strike="noStrike" kern="1200" cap="none" spc="0" normalizeH="0" baseline="0" noProof="0">
                <a:ln>
                  <a:noFill/>
                </a:ln>
                <a:solidFill>
                  <a:prstClr val="black"/>
                </a:solidFill>
                <a:effectLst/>
                <a:uLnTx/>
                <a:uFillTx/>
                <a:latin typeface="Calibri" panose="020F0502020204030204"/>
                <a:ea typeface="+mn-ea"/>
                <a:cs typeface="+mn-cs"/>
              </a:rPr>
              <a:t>IEPSCF Frameries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BE" sz="1200" b="0" i="0" u="none" strike="sngStrike" kern="1200" cap="none" spc="0" normalizeH="0" baseline="0" noProof="0">
                <a:ln>
                  <a:noFill/>
                </a:ln>
                <a:solidFill>
                  <a:prstClr val="black"/>
                </a:solidFill>
                <a:effectLst/>
                <a:uLnTx/>
                <a:uFillTx/>
                <a:latin typeface="Calibri" panose="020F0502020204030204"/>
                <a:ea typeface="+mn-ea"/>
                <a:cs typeface="+mn-cs"/>
              </a:rPr>
              <a:t>Agent technique et de maintenance en chauffage central</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BE" sz="1200" b="0" i="0" u="none" strike="noStrike" kern="1200" cap="none" spc="0" normalizeH="0" baseline="0" noProof="0">
                <a:ln>
                  <a:noFill/>
                </a:ln>
                <a:solidFill>
                  <a:prstClr val="black"/>
                </a:solidFill>
                <a:effectLst/>
                <a:uLnTx/>
                <a:uFillTx/>
                <a:latin typeface="Calibri" panose="020F0502020204030204"/>
                <a:ea typeface="+mn-ea"/>
                <a:cs typeface="+mn-cs"/>
              </a:rPr>
              <a:t>Monteur en sanitaire et chauffage</a:t>
            </a:r>
          </a:p>
        </p:txBody>
      </p:sp>
      <p:sp>
        <p:nvSpPr>
          <p:cNvPr id="21" name="Rectangle 2">
            <a:extLst>
              <a:ext uri="{FF2B5EF4-FFF2-40B4-BE49-F238E27FC236}">
                <a16:creationId xmlns:a16="http://schemas.microsoft.com/office/drawing/2014/main" id="{304D8160-38FB-4F34-83AA-741FB9B6F9B5}"/>
              </a:ext>
            </a:extLst>
          </p:cNvPr>
          <p:cNvSpPr/>
          <p:nvPr/>
        </p:nvSpPr>
        <p:spPr>
          <a:xfrm>
            <a:off x="7202401" y="1094213"/>
            <a:ext cx="1933443" cy="502921"/>
          </a:xfrm>
          <a:prstGeom prst="wedgeRectCallout">
            <a:avLst>
              <a:gd name="adj1" fmla="val -92298"/>
              <a:gd name="adj2" fmla="val 173975"/>
            </a:avLst>
          </a:prstGeom>
          <a:solidFill>
            <a:schemeClr val="accent5">
              <a:lumMod val="60000"/>
              <a:lumOff val="40000"/>
            </a:schemeClr>
          </a:solidFill>
          <a:ln w="6350" cap="flat" cmpd="sng" algn="ctr">
            <a:solidFill>
              <a:schemeClr val="accent5">
                <a:lumMod val="60000"/>
                <a:lumOff val="40000"/>
              </a:scheme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800"/>
              </a:spcAft>
              <a:buClrTx/>
              <a:buSzTx/>
              <a:buFontTx/>
              <a:buNone/>
              <a:tabLst/>
              <a:defRPr/>
            </a:pPr>
            <a:r>
              <a:rPr kumimoji="0" lang="fr-BE" sz="12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Le Quinquet</a:t>
            </a:r>
            <a:endPar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171450" marR="0" lvl="0" indent="-171450" algn="l" defTabSz="4572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Sanitaire et chauffage</a:t>
            </a:r>
          </a:p>
        </p:txBody>
      </p:sp>
      <p:sp>
        <p:nvSpPr>
          <p:cNvPr id="22" name="Rectangle 1">
            <a:extLst>
              <a:ext uri="{FF2B5EF4-FFF2-40B4-BE49-F238E27FC236}">
                <a16:creationId xmlns:a16="http://schemas.microsoft.com/office/drawing/2014/main" id="{60BDCE42-34B0-47F4-A648-62E5FE3E24AA}"/>
              </a:ext>
            </a:extLst>
          </p:cNvPr>
          <p:cNvSpPr/>
          <p:nvPr/>
        </p:nvSpPr>
        <p:spPr>
          <a:xfrm>
            <a:off x="4829453" y="-9833"/>
            <a:ext cx="2177830" cy="785687"/>
          </a:xfrm>
          <a:prstGeom prst="wedgeRectCallout">
            <a:avLst>
              <a:gd name="adj1" fmla="val 3763"/>
              <a:gd name="adj2" fmla="val 263196"/>
            </a:avLst>
          </a:prstGeom>
          <a:solidFill>
            <a:srgbClr val="CC0066"/>
          </a:solidFill>
          <a:ln w="6350" cap="flat" cmpd="sng" algn="ctr">
            <a:solidFill>
              <a:srgbClr val="CC0066"/>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07000"/>
              </a:lnSpc>
              <a:defRPr/>
            </a:pPr>
            <a:r>
              <a:rPr kumimoji="0" lang="fr-BE" sz="1200" b="1" i="0" u="none" strike="noStrike" kern="0" cap="none" spc="0" normalizeH="0" baseline="0" noProof="0" dirty="0">
                <a:ln>
                  <a:noFill/>
                </a:ln>
                <a:solidFill>
                  <a:prstClr val="white"/>
                </a:solidFill>
                <a:effectLst/>
                <a:uLnTx/>
                <a:uFillTx/>
                <a:latin typeface="Calibri" panose="020F0502020204030204"/>
                <a:ea typeface="Calibri" panose="020F0502020204030204" pitchFamily="34" charset="0"/>
                <a:cs typeface="Times New Roman" panose="02020603050405020304" pitchFamily="18" charset="0"/>
              </a:rPr>
              <a:t>Enseignement spécialisé : </a:t>
            </a:r>
            <a:r>
              <a:rPr kumimoji="0" lang="fr-BE" sz="1200" b="0" i="0" u="none" strike="noStrike" kern="0" cap="none" spc="0" normalizeH="0" baseline="0" noProof="0" dirty="0">
                <a:ln>
                  <a:noFill/>
                </a:ln>
                <a:solidFill>
                  <a:prstClr val="white"/>
                </a:solidFill>
                <a:effectLst/>
                <a:uLnTx/>
                <a:uFillTx/>
                <a:latin typeface="Calibri" panose="020F0502020204030204"/>
                <a:ea typeface="Calibri" panose="020F0502020204030204" pitchFamily="34" charset="0"/>
                <a:cs typeface="Times New Roman" panose="02020603050405020304" pitchFamily="18" charset="0"/>
              </a:rPr>
              <a:t>E.P.S.I.S</a:t>
            </a: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0" cap="none" spc="0" normalizeH="0" baseline="0" noProof="0" dirty="0">
                <a:ln>
                  <a:noFill/>
                </a:ln>
                <a:solidFill>
                  <a:prstClr val="white"/>
                </a:solidFill>
                <a:effectLst/>
                <a:uLnTx/>
                <a:uFillTx/>
                <a:latin typeface="Calibri" panose="020F0502020204030204"/>
                <a:ea typeface="Calibri" panose="020F0502020204030204" pitchFamily="34" charset="0"/>
                <a:cs typeface="Times New Roman" panose="02020603050405020304" pitchFamily="18" charset="0"/>
              </a:rPr>
              <a:t>Monteur en sanitaire</a:t>
            </a: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lang="fr-BE" sz="1200" kern="0" dirty="0">
                <a:solidFill>
                  <a:prstClr val="white"/>
                </a:solidFill>
                <a:latin typeface="Calibri" panose="020F0502020204030204"/>
                <a:ea typeface="Calibri" panose="020F0502020204030204" pitchFamily="34" charset="0"/>
                <a:cs typeface="Times New Roman" panose="02020603050405020304" pitchFamily="18" charset="0"/>
              </a:rPr>
              <a:t>Monteur  en chauffage</a:t>
            </a:r>
            <a:endParaRPr kumimoji="0" lang="fr-BE" sz="1200" b="0" i="0" u="none" strike="noStrike" kern="0" cap="none" spc="0" normalizeH="0" baseline="0" noProof="0" dirty="0">
              <a:ln>
                <a:noFill/>
              </a:ln>
              <a:solidFill>
                <a:prstClr val="white"/>
              </a:solidFill>
              <a:effectLst/>
              <a:uLnTx/>
              <a:uFillTx/>
              <a:latin typeface="Calibri" panose="020F0502020204030204"/>
              <a:ea typeface="Calibri" panose="020F0502020204030204" pitchFamily="34" charset="0"/>
              <a:cs typeface="Times New Roman" panose="02020603050405020304" pitchFamily="18" charset="0"/>
            </a:endParaRPr>
          </a:p>
        </p:txBody>
      </p:sp>
      <p:sp>
        <p:nvSpPr>
          <p:cNvPr id="20" name="Rectangle 1">
            <a:extLst>
              <a:ext uri="{FF2B5EF4-FFF2-40B4-BE49-F238E27FC236}">
                <a16:creationId xmlns:a16="http://schemas.microsoft.com/office/drawing/2014/main" id="{E43401F5-0E4F-4226-9C2E-60EA7DAF75B7}"/>
              </a:ext>
            </a:extLst>
          </p:cNvPr>
          <p:cNvSpPr/>
          <p:nvPr/>
        </p:nvSpPr>
        <p:spPr>
          <a:xfrm>
            <a:off x="3071200" y="5876886"/>
            <a:ext cx="2690408" cy="795675"/>
          </a:xfrm>
          <a:prstGeom prst="wedgeRectCallout">
            <a:avLst>
              <a:gd name="adj1" fmla="val 44239"/>
              <a:gd name="adj2" fmla="val -248928"/>
            </a:avLst>
          </a:prstGeom>
          <a:solidFill>
            <a:schemeClr val="accent4"/>
          </a:solidFill>
          <a:ln w="6350" cap="flat" cmpd="sng" algn="ctr">
            <a:solidFill>
              <a:srgbClr val="FFC00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CEFA Institut </a:t>
            </a:r>
            <a:r>
              <a:rPr lang="fr-BE" sz="1200" b="1" kern="0">
                <a:solidFill>
                  <a:sysClr val="windowText" lastClr="000000"/>
                </a:solidFill>
                <a:latin typeface="Calibri" panose="020F0502020204030204"/>
                <a:ea typeface="Calibri" panose="020F0502020204030204" pitchFamily="34" charset="0"/>
                <a:cs typeface="Times New Roman" panose="02020603050405020304" pitchFamily="18" charset="0"/>
              </a:rPr>
              <a:t>S</a:t>
            </a:r>
            <a:r>
              <a:rPr kumimoji="0" lang="fr-BE" sz="1200" b="1" i="0" u="none" strike="noStrike" kern="0" cap="none" spc="0" normalizeH="0" baseline="0" noProof="0" err="1">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aint</a:t>
            </a:r>
            <a:r>
              <a:rPr kumimoji="0" lang="fr-BE" sz="1200" b="1"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-Luc</a:t>
            </a: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sng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Monteur en sanitaire et chauffage</a:t>
            </a: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lang="fr-BE" sz="1200" kern="0">
                <a:solidFill>
                  <a:sysClr val="windowText" lastClr="000000"/>
                </a:solidFill>
                <a:latin typeface="Calibri" panose="020F0502020204030204"/>
                <a:ea typeface="Calibri" panose="020F0502020204030204" pitchFamily="34" charset="0"/>
                <a:cs typeface="Times New Roman" panose="02020603050405020304" pitchFamily="18" charset="0"/>
              </a:rPr>
              <a:t>Monteur en chauffage</a:t>
            </a: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sng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Monteur en sanitaire</a:t>
            </a:r>
          </a:p>
        </p:txBody>
      </p:sp>
      <p:sp>
        <p:nvSpPr>
          <p:cNvPr id="6" name="Rectangle 1">
            <a:extLst>
              <a:ext uri="{FF2B5EF4-FFF2-40B4-BE49-F238E27FC236}">
                <a16:creationId xmlns:a16="http://schemas.microsoft.com/office/drawing/2014/main" id="{6BEC132C-5FAA-8D03-FC07-F0145A2E4D54}"/>
              </a:ext>
            </a:extLst>
          </p:cNvPr>
          <p:cNvSpPr/>
          <p:nvPr/>
        </p:nvSpPr>
        <p:spPr>
          <a:xfrm>
            <a:off x="8802344" y="4206891"/>
            <a:ext cx="2690408" cy="502921"/>
          </a:xfrm>
          <a:prstGeom prst="wedgeRectCallout">
            <a:avLst>
              <a:gd name="adj1" fmla="val -86431"/>
              <a:gd name="adj2" fmla="val -134189"/>
            </a:avLst>
          </a:prstGeom>
          <a:solidFill>
            <a:schemeClr val="accent4"/>
          </a:solidFill>
          <a:ln w="6350" cap="flat" cmpd="sng" algn="ctr">
            <a:solidFill>
              <a:srgbClr val="FFC00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CEFA – IPES Léon </a:t>
            </a:r>
            <a:r>
              <a:rPr kumimoji="0" lang="fr-BE" sz="1200" b="1" i="0" u="none" strike="noStrike" kern="0" cap="none" spc="0" normalizeH="0" baseline="0" noProof="0" err="1">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Hurez</a:t>
            </a:r>
            <a:endParaRPr kumimoji="0" lang="fr-BE" sz="1200" b="1"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endParaRP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lang="fr-BE" sz="1200" kern="0">
                <a:solidFill>
                  <a:sysClr val="windowText" lastClr="000000"/>
                </a:solidFill>
                <a:latin typeface="Calibri" panose="020F0502020204030204"/>
                <a:ea typeface="Calibri" panose="020F0502020204030204" pitchFamily="34" charset="0"/>
                <a:cs typeface="Times New Roman" panose="02020603050405020304" pitchFamily="18" charset="0"/>
              </a:rPr>
              <a:t>Installateur en chauffage central</a:t>
            </a:r>
            <a:endPar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endParaRPr>
          </a:p>
        </p:txBody>
      </p:sp>
      <p:sp>
        <p:nvSpPr>
          <p:cNvPr id="7" name="ZoneTexte 6">
            <a:extLst>
              <a:ext uri="{FF2B5EF4-FFF2-40B4-BE49-F238E27FC236}">
                <a16:creationId xmlns:a16="http://schemas.microsoft.com/office/drawing/2014/main" id="{416F8A94-BD3B-0990-6513-615622EE9298}"/>
              </a:ext>
            </a:extLst>
          </p:cNvPr>
          <p:cNvSpPr txBox="1"/>
          <p:nvPr/>
        </p:nvSpPr>
        <p:spPr>
          <a:xfrm>
            <a:off x="1724082" y="1591801"/>
            <a:ext cx="555393" cy="246221"/>
          </a:xfrm>
          <a:prstGeom prst="rect">
            <a:avLst/>
          </a:prstGeom>
          <a:noFill/>
        </p:spPr>
        <p:txBody>
          <a:bodyPr wrap="square" rtlCol="0">
            <a:spAutoFit/>
          </a:bodyPr>
          <a:lstStyle/>
          <a:p>
            <a:r>
              <a:rPr lang="fr-BE" sz="1000">
                <a:solidFill>
                  <a:schemeClr val="accent4"/>
                </a:solidFill>
              </a:rPr>
              <a:t>New</a:t>
            </a:r>
          </a:p>
        </p:txBody>
      </p:sp>
      <p:sp>
        <p:nvSpPr>
          <p:cNvPr id="9" name="ZoneTexte 8">
            <a:extLst>
              <a:ext uri="{FF2B5EF4-FFF2-40B4-BE49-F238E27FC236}">
                <a16:creationId xmlns:a16="http://schemas.microsoft.com/office/drawing/2014/main" id="{3A014050-E985-1F7D-C68B-B8DD082DA9DD}"/>
              </a:ext>
            </a:extLst>
          </p:cNvPr>
          <p:cNvSpPr txBox="1"/>
          <p:nvPr/>
        </p:nvSpPr>
        <p:spPr>
          <a:xfrm>
            <a:off x="2793502" y="2044041"/>
            <a:ext cx="555393" cy="246221"/>
          </a:xfrm>
          <a:prstGeom prst="rect">
            <a:avLst/>
          </a:prstGeom>
          <a:noFill/>
        </p:spPr>
        <p:txBody>
          <a:bodyPr wrap="square" rtlCol="0">
            <a:spAutoFit/>
          </a:bodyPr>
          <a:lstStyle/>
          <a:p>
            <a:r>
              <a:rPr lang="fr-BE" sz="1000">
                <a:solidFill>
                  <a:schemeClr val="accent4"/>
                </a:solidFill>
              </a:rPr>
              <a:t>New</a:t>
            </a:r>
          </a:p>
        </p:txBody>
      </p:sp>
      <p:sp>
        <p:nvSpPr>
          <p:cNvPr id="11" name="Titre 3">
            <a:extLst>
              <a:ext uri="{FF2B5EF4-FFF2-40B4-BE49-F238E27FC236}">
                <a16:creationId xmlns:a16="http://schemas.microsoft.com/office/drawing/2014/main" id="{486B883E-0201-C151-7CD2-1FF00D86232B}"/>
              </a:ext>
            </a:extLst>
          </p:cNvPr>
          <p:cNvSpPr txBox="1">
            <a:spLocks/>
          </p:cNvSpPr>
          <p:nvPr/>
        </p:nvSpPr>
        <p:spPr>
          <a:xfrm>
            <a:off x="245217" y="94163"/>
            <a:ext cx="3874296" cy="671421"/>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BE" sz="2400" b="1" dirty="0">
                <a:solidFill>
                  <a:schemeClr val="accent2">
                    <a:lumMod val="75000"/>
                  </a:schemeClr>
                </a:solidFill>
                <a:latin typeface="Tenorite" panose="00000500000000000000" pitchFamily="2" charset="0"/>
              </a:rPr>
              <a:t>F1603 Installateur/Monteur en chauffage et sanitaire</a:t>
            </a:r>
            <a:br>
              <a:rPr lang="fr-BE" sz="2800" b="1" dirty="0">
                <a:solidFill>
                  <a:srgbClr val="FFC000"/>
                </a:solidFill>
                <a:latin typeface="Tenorite" panose="00000500000000000000" pitchFamily="2" charset="0"/>
              </a:rPr>
            </a:br>
            <a:br>
              <a:rPr lang="fr-BE" sz="2800" b="1" dirty="0">
                <a:solidFill>
                  <a:srgbClr val="FFC000"/>
                </a:solidFill>
                <a:latin typeface="Tenorite" panose="00000500000000000000" pitchFamily="2" charset="0"/>
              </a:rPr>
            </a:br>
            <a:endParaRPr lang="fr-BE" sz="2800" b="1" dirty="0">
              <a:solidFill>
                <a:srgbClr val="FFC000"/>
              </a:solidFill>
              <a:latin typeface="Tenorite" panose="00000500000000000000" pitchFamily="2" charset="0"/>
            </a:endParaRPr>
          </a:p>
        </p:txBody>
      </p:sp>
    </p:spTree>
    <p:extLst>
      <p:ext uri="{BB962C8B-B14F-4D97-AF65-F5344CB8AC3E}">
        <p14:creationId xmlns:p14="http://schemas.microsoft.com/office/powerpoint/2010/main" val="3680512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2F710B65-EDA9-4E73-B369-23EA5C46F987}"/>
              </a:ext>
            </a:extLst>
          </p:cNvPr>
          <p:cNvSpPr>
            <a:spLocks noGrp="1"/>
          </p:cNvSpPr>
          <p:nvPr>
            <p:ph type="title"/>
          </p:nvPr>
        </p:nvSpPr>
        <p:spPr>
          <a:xfrm>
            <a:off x="277424" y="341720"/>
            <a:ext cx="8502592" cy="671421"/>
          </a:xfrm>
        </p:spPr>
        <p:txBody>
          <a:bodyPr>
            <a:noAutofit/>
          </a:bodyPr>
          <a:lstStyle/>
          <a:p>
            <a:br>
              <a:rPr lang="fr-BE" sz="2800" b="1" dirty="0">
                <a:solidFill>
                  <a:srgbClr val="FFC000"/>
                </a:solidFill>
                <a:latin typeface="Tenorite" panose="00000500000000000000" pitchFamily="2" charset="0"/>
              </a:rPr>
            </a:br>
            <a:br>
              <a:rPr lang="fr-BE" sz="2800" b="1" dirty="0">
                <a:solidFill>
                  <a:srgbClr val="FFC000"/>
                </a:solidFill>
                <a:latin typeface="Tenorite" panose="00000500000000000000" pitchFamily="2" charset="0"/>
              </a:rPr>
            </a:br>
            <a:r>
              <a:rPr lang="fr-BE" sz="2800" b="1" dirty="0">
                <a:solidFill>
                  <a:schemeClr val="accent2">
                    <a:lumMod val="75000"/>
                  </a:schemeClr>
                </a:solidFill>
                <a:latin typeface="Tenorite" panose="00000500000000000000" pitchFamily="2" charset="0"/>
              </a:rPr>
              <a:t>F1603 Technicien en ventilation mécanique contrôlée résidentielle</a:t>
            </a:r>
            <a:br>
              <a:rPr lang="fr-BE" sz="2800" b="1" dirty="0">
                <a:solidFill>
                  <a:srgbClr val="FFC000"/>
                </a:solidFill>
                <a:latin typeface="Tenorite" panose="00000500000000000000" pitchFamily="2" charset="0"/>
              </a:rPr>
            </a:br>
            <a:br>
              <a:rPr lang="fr-BE" sz="2800" b="1" dirty="0">
                <a:solidFill>
                  <a:srgbClr val="FFC000"/>
                </a:solidFill>
                <a:latin typeface="Tenorite" panose="00000500000000000000" pitchFamily="2" charset="0"/>
              </a:rPr>
            </a:br>
            <a:endParaRPr lang="fr-BE" sz="2800" b="1" dirty="0">
              <a:solidFill>
                <a:srgbClr val="FFC000"/>
              </a:solidFill>
              <a:latin typeface="Tenorite" panose="00000500000000000000" pitchFamily="2" charset="0"/>
            </a:endParaRPr>
          </a:p>
        </p:txBody>
      </p:sp>
      <p:sp>
        <p:nvSpPr>
          <p:cNvPr id="11" name="Espace réservé du contenu 2">
            <a:extLst>
              <a:ext uri="{FF2B5EF4-FFF2-40B4-BE49-F238E27FC236}">
                <a16:creationId xmlns:a16="http://schemas.microsoft.com/office/drawing/2014/main" id="{B3147EEB-0174-4BAC-A89B-F52AD2CE5A5D}"/>
              </a:ext>
            </a:extLst>
          </p:cNvPr>
          <p:cNvSpPr txBox="1">
            <a:spLocks/>
          </p:cNvSpPr>
          <p:nvPr/>
        </p:nvSpPr>
        <p:spPr>
          <a:xfrm>
            <a:off x="230496" y="1435614"/>
            <a:ext cx="5007937" cy="3740685"/>
          </a:xfrm>
          <a:prstGeom prst="rect">
            <a:avLst/>
          </a:prstGeom>
          <a:solidFill>
            <a:schemeClr val="bg1">
              <a:lumMod val="95000"/>
            </a:schemeClr>
          </a:solidFill>
        </p:spPr>
        <p:txBody>
          <a:bodyPr anchor="t">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BE" sz="1700" b="1" u="sng">
              <a:solidFill>
                <a:srgbClr val="014067"/>
              </a:solidFill>
              <a:latin typeface="Tenorite" panose="00000500000000000000" pitchFamily="2" charset="0"/>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BE" sz="1700" b="1" u="sng" strike="noStrike" kern="1200" cap="none" spc="0" normalizeH="0" baseline="0" noProof="0">
                <a:ln>
                  <a:noFill/>
                </a:ln>
                <a:solidFill>
                  <a:schemeClr val="accent5">
                    <a:lumMod val="50000"/>
                  </a:schemeClr>
                </a:solidFill>
                <a:effectLst/>
                <a:uLnTx/>
                <a:uFillTx/>
                <a:latin typeface="Tenorite" panose="00000500000000000000" pitchFamily="2" charset="0"/>
              </a:rPr>
              <a:t>Recommandation 2022 de L’IBEFE Hainaut Centre</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fr-BE" sz="1200" b="1" u="sng" strike="noStrike" kern="1200" cap="none" spc="0" normalizeH="0" baseline="0" noProof="0">
              <a:ln>
                <a:noFill/>
              </a:ln>
              <a:solidFill>
                <a:srgbClr val="014067"/>
              </a:solidFill>
              <a:effectLst/>
              <a:uLnTx/>
              <a:uFillTx/>
              <a:latin typeface="Tenorite" panose="00000500000000000000" pitchFamily="2" charset="0"/>
            </a:endParaRPr>
          </a:p>
          <a:p>
            <a:pPr marL="285750" marR="0" lvl="0" indent="-285750" algn="ctr"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800" b="1" i="0" u="none" strike="noStrike" kern="1200" cap="none" spc="0" normalizeH="0" baseline="0" noProof="0">
                <a:ln>
                  <a:noFill/>
                </a:ln>
                <a:solidFill>
                  <a:schemeClr val="accent2">
                    <a:lumMod val="75000"/>
                  </a:schemeClr>
                </a:solidFill>
                <a:effectLst/>
                <a:uLnTx/>
                <a:uFillTx/>
                <a:latin typeface="Tenorite" panose="00000500000000000000" pitchFamily="2" charset="0"/>
                <a:ea typeface="+mn-ea"/>
                <a:cs typeface="+mn-cs"/>
              </a:rPr>
              <a:t>Création Formation initiale</a:t>
            </a:r>
          </a:p>
          <a:p>
            <a:pPr marL="285750" marR="0" lvl="0" indent="-285750" algn="ctr"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800" b="1" i="0" u="none" strike="noStrike" kern="1200" cap="none" spc="0" normalizeH="0" baseline="0" noProof="0">
                <a:ln>
                  <a:noFill/>
                </a:ln>
                <a:solidFill>
                  <a:schemeClr val="accent2">
                    <a:lumMod val="75000"/>
                  </a:schemeClr>
                </a:solidFill>
                <a:effectLst/>
                <a:uLnTx/>
                <a:uFillTx/>
                <a:latin typeface="Tenorite" panose="00000500000000000000" pitchFamily="2" charset="0"/>
                <a:ea typeface="+mn-ea"/>
                <a:cs typeface="+mn-cs"/>
              </a:rPr>
              <a:t>Création pour adultes </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BE" sz="1200" b="1" u="sng" strike="noStrike" kern="1200" cap="none" spc="0" normalizeH="0" baseline="0" noProof="0">
                <a:ln>
                  <a:noFill/>
                </a:ln>
                <a:solidFill>
                  <a:srgbClr val="014067"/>
                </a:solidFill>
                <a:effectLst/>
                <a:uLnTx/>
                <a:uFillTx/>
                <a:latin typeface="Tenorite" panose="00000500000000000000" pitchFamily="2" charset="0"/>
              </a:rPr>
              <a:t> </a:t>
            </a:r>
            <a:endParaRPr kumimoji="0" lang="fr-BE" sz="1200" b="0" u="sng" strike="noStrike" kern="1200" cap="none" spc="0" normalizeH="0" baseline="0" noProof="0">
              <a:ln>
                <a:noFill/>
              </a:ln>
              <a:solidFill>
                <a:srgbClr val="014067"/>
              </a:solidFill>
              <a:effectLst/>
              <a:uLnTx/>
              <a:uFillTx/>
              <a:latin typeface="Tenorite" panose="00000500000000000000" pitchFamily="2" charset="0"/>
            </a:endParaRPr>
          </a:p>
          <a:p>
            <a:pPr marL="0" indent="0" algn="l">
              <a:buNone/>
            </a:pPr>
            <a:r>
              <a:rPr lang="fr-BE" sz="1800" b="0" i="0" u="none" strike="noStrike" baseline="0">
                <a:solidFill>
                  <a:srgbClr val="212120"/>
                </a:solidFill>
                <a:latin typeface="Calibri" panose="020F0502020204030204" pitchFamily="34" charset="0"/>
              </a:rPr>
              <a:t>Les acteurs de terrain consultés par l’IBEFE mettent en évidence les besoins par rapport aux métiers et compétences liées à la performance énergétique des bâtiments. Dans ce contexte, l’IBEFE estime que le développement d’une offre d’enseignement et de formation sur le Bassin, en lien avec le nouveau profil récemment validé par le SFMQ, pourrait s’avérer pertinent. En outre, le métier de monteur/poseur de dispositif de ventilation fait partie de la liste des métiers en pénurie 2023.</a:t>
            </a:r>
            <a:endParaRPr kumimoji="0" lang="fr-BE" sz="1600" b="0" u="none" strike="noStrike" kern="1200" cap="none" spc="0" normalizeH="0" baseline="0" noProof="0">
              <a:ln>
                <a:noFill/>
              </a:ln>
              <a:solidFill>
                <a:srgbClr val="014067"/>
              </a:solidFill>
              <a:effectLst/>
              <a:uLnTx/>
              <a:uFillTx/>
              <a:latin typeface="Tenorite" panose="00000500000000000000" pitchFamily="2" charset="0"/>
            </a:endParaRPr>
          </a:p>
        </p:txBody>
      </p:sp>
      <p:sp>
        <p:nvSpPr>
          <p:cNvPr id="12" name="Rectangle 11">
            <a:extLst>
              <a:ext uri="{FF2B5EF4-FFF2-40B4-BE49-F238E27FC236}">
                <a16:creationId xmlns:a16="http://schemas.microsoft.com/office/drawing/2014/main" id="{FD954D56-598F-49B4-8957-7E5BCEC2EAAE}"/>
              </a:ext>
            </a:extLst>
          </p:cNvPr>
          <p:cNvSpPr/>
          <p:nvPr/>
        </p:nvSpPr>
        <p:spPr>
          <a:xfrm>
            <a:off x="846453" y="916362"/>
            <a:ext cx="2816990" cy="1792287"/>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2800" b="1" i="0" u="none" strike="noStrike" kern="1200" cap="none" spc="0" normalizeH="0" baseline="0" noProof="0">
              <a:ln>
                <a:noFill/>
              </a:ln>
              <a:solidFill>
                <a:prstClr val="white"/>
              </a:solidFill>
              <a:effectLst/>
              <a:uLnTx/>
              <a:uFillTx/>
              <a:latin typeface="Calibri Light" panose="020F0302020204030204"/>
              <a:ea typeface="+mn-ea"/>
              <a:cs typeface="+mn-cs"/>
            </a:endParaRPr>
          </a:p>
        </p:txBody>
      </p:sp>
      <p:graphicFrame>
        <p:nvGraphicFramePr>
          <p:cNvPr id="6" name="Diagramme 5">
            <a:extLst>
              <a:ext uri="{FF2B5EF4-FFF2-40B4-BE49-F238E27FC236}">
                <a16:creationId xmlns:a16="http://schemas.microsoft.com/office/drawing/2014/main" id="{8F736C25-7D29-4605-85DA-4D38518D0AB5}"/>
              </a:ext>
            </a:extLst>
          </p:cNvPr>
          <p:cNvGraphicFramePr/>
          <p:nvPr>
            <p:extLst>
              <p:ext uri="{D42A27DB-BD31-4B8C-83A1-F6EECF244321}">
                <p14:modId xmlns:p14="http://schemas.microsoft.com/office/powerpoint/2010/main" val="1235991459"/>
              </p:ext>
            </p:extLst>
          </p:nvPr>
        </p:nvGraphicFramePr>
        <p:xfrm>
          <a:off x="5534212" y="1451006"/>
          <a:ext cx="6427292" cy="37406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20" name="Tableau 20">
            <a:extLst>
              <a:ext uri="{FF2B5EF4-FFF2-40B4-BE49-F238E27FC236}">
                <a16:creationId xmlns:a16="http://schemas.microsoft.com/office/drawing/2014/main" id="{AE271782-7FF1-41E3-B896-7A3A3BAA6151}"/>
              </a:ext>
            </a:extLst>
          </p:cNvPr>
          <p:cNvGraphicFramePr>
            <a:graphicFrameLocks noGrp="1"/>
          </p:cNvGraphicFramePr>
          <p:nvPr>
            <p:extLst>
              <p:ext uri="{D42A27DB-BD31-4B8C-83A1-F6EECF244321}">
                <p14:modId xmlns:p14="http://schemas.microsoft.com/office/powerpoint/2010/main" val="2584789960"/>
              </p:ext>
            </p:extLst>
          </p:nvPr>
        </p:nvGraphicFramePr>
        <p:xfrm>
          <a:off x="277424" y="5438889"/>
          <a:ext cx="11637152" cy="1010920"/>
        </p:xfrm>
        <a:graphic>
          <a:graphicData uri="http://schemas.openxmlformats.org/drawingml/2006/table">
            <a:tbl>
              <a:tblPr firstRow="1" bandRow="1">
                <a:tableStyleId>{327F97BB-C833-4FB7-BDE5-3F7075034690}</a:tableStyleId>
              </a:tblPr>
              <a:tblGrid>
                <a:gridCol w="11637152">
                  <a:extLst>
                    <a:ext uri="{9D8B030D-6E8A-4147-A177-3AD203B41FA5}">
                      <a16:colId xmlns:a16="http://schemas.microsoft.com/office/drawing/2014/main" val="3937705145"/>
                    </a:ext>
                  </a:extLst>
                </a:gridCol>
              </a:tblGrid>
              <a:tr h="370840">
                <a:tc>
                  <a:txBody>
                    <a:bodyPr/>
                    <a:lstStyle/>
                    <a:p>
                      <a:pPr algn="ctr"/>
                      <a:r>
                        <a:rPr lang="fr-BE" dirty="0"/>
                        <a:t>Reconduction 2023 : Création formation initiale et pour adultes</a:t>
                      </a:r>
                    </a:p>
                  </a:txBody>
                  <a:tcPr>
                    <a:solidFill>
                      <a:schemeClr val="accent5">
                        <a:lumMod val="75000"/>
                      </a:schemeClr>
                    </a:solidFill>
                  </a:tcPr>
                </a:tc>
                <a:extLst>
                  <a:ext uri="{0D108BD9-81ED-4DB2-BD59-A6C34878D82A}">
                    <a16:rowId xmlns:a16="http://schemas.microsoft.com/office/drawing/2014/main" val="2809913012"/>
                  </a:ext>
                </a:extLst>
              </a:tr>
              <a:tr h="370840">
                <a:tc>
                  <a:txBody>
                    <a:bodyPr/>
                    <a:lstStyle/>
                    <a:p>
                      <a:r>
                        <a:rPr lang="fr-BE" dirty="0"/>
                        <a:t>Aucune offre sur le Bassin. Nouveau profil SFMQ disponible pour l’enseignement . Les acteurs de terrain estiment qu’il faut mieux mettre l’accent  dès la formation initiale, de manière transversale à tous les métiers du secteur.</a:t>
                      </a:r>
                    </a:p>
                  </a:txBody>
                  <a:tcPr>
                    <a:solidFill>
                      <a:schemeClr val="accent5">
                        <a:lumMod val="75000"/>
                      </a:schemeClr>
                    </a:solidFill>
                  </a:tcPr>
                </a:tc>
                <a:extLst>
                  <a:ext uri="{0D108BD9-81ED-4DB2-BD59-A6C34878D82A}">
                    <a16:rowId xmlns:a16="http://schemas.microsoft.com/office/drawing/2014/main" val="2899318201"/>
                  </a:ext>
                </a:extLst>
              </a:tr>
            </a:tbl>
          </a:graphicData>
        </a:graphic>
      </p:graphicFrame>
      <mc:AlternateContent xmlns:mc="http://schemas.openxmlformats.org/markup-compatibility/2006" xmlns:pslz="http://schemas.microsoft.com/office/powerpoint/2016/slidezoom">
        <mc:Choice Requires="pslz">
          <p:graphicFrame>
            <p:nvGraphicFramePr>
              <p:cNvPr id="3" name="Zoom de diapositive 2">
                <a:extLst>
                  <a:ext uri="{FF2B5EF4-FFF2-40B4-BE49-F238E27FC236}">
                    <a16:creationId xmlns:a16="http://schemas.microsoft.com/office/drawing/2014/main" id="{71E5A41D-1027-FBAD-4D05-BE52F2C39D06}"/>
                  </a:ext>
                </a:extLst>
              </p:cNvPr>
              <p:cNvGraphicFramePr>
                <a:graphicFrameLocks noChangeAspect="1"/>
              </p:cNvGraphicFramePr>
              <p:nvPr>
                <p:extLst>
                  <p:ext uri="{D42A27DB-BD31-4B8C-83A1-F6EECF244321}">
                    <p14:modId xmlns:p14="http://schemas.microsoft.com/office/powerpoint/2010/main" val="1634230279"/>
                  </p:ext>
                </p:extLst>
              </p:nvPr>
            </p:nvGraphicFramePr>
            <p:xfrm>
              <a:off x="9694414" y="189066"/>
              <a:ext cx="2023717" cy="1138341"/>
            </p:xfrm>
            <a:graphic>
              <a:graphicData uri="http://schemas.microsoft.com/office/powerpoint/2016/slidezoom">
                <pslz:sldZm>
                  <pslz:sldZmObj sldId="522" cId="599007163">
                    <pslz:zmPr id="{3B8FE8CA-C915-4A75-B796-C9E3BD965E65}" returnToParent="0" transitionDur="1000">
                      <p166:blipFill xmlns:p166="http://schemas.microsoft.com/office/powerpoint/2016/6/main">
                        <a:blip r:embed="rId7"/>
                        <a:stretch>
                          <a:fillRect/>
                        </a:stretch>
                      </p166:blipFill>
                      <p166:spPr xmlns:p166="http://schemas.microsoft.com/office/powerpoint/2016/6/main">
                        <a:xfrm>
                          <a:off x="0" y="0"/>
                          <a:ext cx="2023717" cy="1138341"/>
                        </a:xfrm>
                        <a:prstGeom prst="rect">
                          <a:avLst/>
                        </a:prstGeom>
                        <a:ln w="3175">
                          <a:solidFill>
                            <a:prstClr val="ltGray"/>
                          </a:solidFill>
                        </a:ln>
                      </p166:spPr>
                    </pslz:zmPr>
                  </pslz:sldZmObj>
                </pslz:sldZm>
              </a:graphicData>
            </a:graphic>
          </p:graphicFrame>
        </mc:Choice>
        <mc:Fallback xmlns="">
          <p:pic>
            <p:nvPicPr>
              <p:cNvPr id="3" name="Zoom de diapositive 2">
                <a:hlinkClick r:id="rId9" action="ppaction://hlinksldjump"/>
                <a:extLst>
                  <a:ext uri="{FF2B5EF4-FFF2-40B4-BE49-F238E27FC236}">
                    <a16:creationId xmlns:a16="http://schemas.microsoft.com/office/drawing/2014/main" id="{71E5A41D-1027-FBAD-4D05-BE52F2C39D06}"/>
                  </a:ext>
                </a:extLst>
              </p:cNvPr>
              <p:cNvPicPr>
                <a:picLocks noGrp="1" noRot="1" noChangeAspect="1" noMove="1" noResize="1" noEditPoints="1" noAdjustHandles="1" noChangeArrowheads="1" noChangeShapeType="1"/>
              </p:cNvPicPr>
              <p:nvPr/>
            </p:nvPicPr>
            <p:blipFill>
              <a:blip r:embed="rId10"/>
              <a:stretch>
                <a:fillRect/>
              </a:stretch>
            </p:blipFill>
            <p:spPr>
              <a:xfrm>
                <a:off x="9694414" y="189066"/>
                <a:ext cx="2023717" cy="1138341"/>
              </a:xfrm>
              <a:prstGeom prst="rect">
                <a:avLst/>
              </a:prstGeom>
              <a:ln w="3175">
                <a:solidFill>
                  <a:prstClr val="ltGray"/>
                </a:solidFill>
              </a:ln>
            </p:spPr>
          </p:pic>
        </mc:Fallback>
      </mc:AlternateContent>
    </p:spTree>
    <p:extLst>
      <p:ext uri="{BB962C8B-B14F-4D97-AF65-F5344CB8AC3E}">
        <p14:creationId xmlns:p14="http://schemas.microsoft.com/office/powerpoint/2010/main" val="267514505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Image 2"/>
          <p:cNvPicPr/>
          <p:nvPr/>
        </p:nvPicPr>
        <p:blipFill>
          <a:blip r:embed="rId2"/>
          <a:srcRect/>
          <a:stretch>
            <a:fillRect/>
          </a:stretch>
        </p:blipFill>
        <p:spPr bwMode="auto">
          <a:xfrm>
            <a:off x="1956680" y="944383"/>
            <a:ext cx="8880763" cy="5195454"/>
          </a:xfrm>
          <a:prstGeom prst="rect">
            <a:avLst/>
          </a:prstGeom>
          <a:noFill/>
          <a:ln w="9525">
            <a:noFill/>
            <a:miter lim="800000"/>
            <a:headEnd/>
            <a:tailEnd/>
          </a:ln>
        </p:spPr>
      </p:pic>
      <p:sp>
        <p:nvSpPr>
          <p:cNvPr id="8" name="ZoneTexte 7">
            <a:extLst>
              <a:ext uri="{FF2B5EF4-FFF2-40B4-BE49-F238E27FC236}">
                <a16:creationId xmlns:a16="http://schemas.microsoft.com/office/drawing/2014/main" id="{4A2512C7-6F08-BDA5-237C-4B06FE35D1F6}"/>
              </a:ext>
            </a:extLst>
          </p:cNvPr>
          <p:cNvSpPr txBox="1"/>
          <p:nvPr/>
        </p:nvSpPr>
        <p:spPr>
          <a:xfrm>
            <a:off x="2698812" y="2902998"/>
            <a:ext cx="6418555" cy="369332"/>
          </a:xfrm>
          <a:prstGeom prst="rect">
            <a:avLst/>
          </a:prstGeom>
          <a:solidFill>
            <a:schemeClr val="accent2">
              <a:lumMod val="60000"/>
              <a:lumOff val="40000"/>
            </a:schemeClr>
          </a:solidFill>
        </p:spPr>
        <p:txBody>
          <a:bodyPr wrap="square" rtlCol="0">
            <a:spAutoFit/>
          </a:bodyPr>
          <a:lstStyle/>
          <a:p>
            <a:pPr algn="ctr"/>
            <a:r>
              <a:rPr lang="fr-BE"/>
              <a:t>Pas d’offre sur le Bassin</a:t>
            </a:r>
          </a:p>
        </p:txBody>
      </p:sp>
      <p:pic>
        <p:nvPicPr>
          <p:cNvPr id="7" name="Image 6">
            <a:extLst>
              <a:ext uri="{FF2B5EF4-FFF2-40B4-BE49-F238E27FC236}">
                <a16:creationId xmlns:a16="http://schemas.microsoft.com/office/drawing/2014/main" id="{91BB1F88-818E-7684-92F2-1DF7918D7A3F}"/>
              </a:ext>
            </a:extLst>
          </p:cNvPr>
          <p:cNvPicPr>
            <a:picLocks noChangeAspect="1"/>
          </p:cNvPicPr>
          <p:nvPr/>
        </p:nvPicPr>
        <p:blipFill>
          <a:blip r:embed="rId3"/>
          <a:stretch>
            <a:fillRect/>
          </a:stretch>
        </p:blipFill>
        <p:spPr>
          <a:xfrm>
            <a:off x="92001" y="194510"/>
            <a:ext cx="11632176" cy="749873"/>
          </a:xfrm>
          <a:prstGeom prst="rect">
            <a:avLst/>
          </a:prstGeom>
        </p:spPr>
      </p:pic>
    </p:spTree>
    <p:extLst>
      <p:ext uri="{BB962C8B-B14F-4D97-AF65-F5344CB8AC3E}">
        <p14:creationId xmlns:p14="http://schemas.microsoft.com/office/powerpoint/2010/main" val="5990071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2F710B65-EDA9-4E73-B369-23EA5C46F987}"/>
              </a:ext>
            </a:extLst>
          </p:cNvPr>
          <p:cNvSpPr>
            <a:spLocks noGrp="1"/>
          </p:cNvSpPr>
          <p:nvPr>
            <p:ph type="title"/>
          </p:nvPr>
        </p:nvSpPr>
        <p:spPr>
          <a:xfrm>
            <a:off x="277424" y="341720"/>
            <a:ext cx="9720072" cy="671421"/>
          </a:xfrm>
        </p:spPr>
        <p:txBody>
          <a:bodyPr>
            <a:noAutofit/>
          </a:bodyPr>
          <a:lstStyle/>
          <a:p>
            <a:br>
              <a:rPr lang="fr-BE" sz="2800" b="1">
                <a:solidFill>
                  <a:srgbClr val="FFC000"/>
                </a:solidFill>
                <a:latin typeface="Tenorite" panose="00000500000000000000" pitchFamily="2" charset="0"/>
              </a:rPr>
            </a:br>
            <a:br>
              <a:rPr lang="fr-BE" sz="2800" b="1">
                <a:solidFill>
                  <a:srgbClr val="FFC000"/>
                </a:solidFill>
                <a:latin typeface="Tenorite" panose="00000500000000000000" pitchFamily="2" charset="0"/>
              </a:rPr>
            </a:br>
            <a:r>
              <a:rPr lang="fr-BE" sz="2800" b="1">
                <a:solidFill>
                  <a:schemeClr val="accent2">
                    <a:lumMod val="75000"/>
                  </a:schemeClr>
                </a:solidFill>
                <a:latin typeface="Tenorite" panose="00000500000000000000" pitchFamily="2" charset="0"/>
              </a:rPr>
              <a:t>F1606 Peintre décorateur</a:t>
            </a:r>
            <a:br>
              <a:rPr lang="fr-BE" sz="2800" b="1">
                <a:solidFill>
                  <a:srgbClr val="FFC000"/>
                </a:solidFill>
                <a:latin typeface="Tenorite" panose="00000500000000000000" pitchFamily="2" charset="0"/>
              </a:rPr>
            </a:br>
            <a:br>
              <a:rPr lang="fr-BE" sz="2800" b="1">
                <a:solidFill>
                  <a:srgbClr val="FFC000"/>
                </a:solidFill>
                <a:latin typeface="Tenorite" panose="00000500000000000000" pitchFamily="2" charset="0"/>
              </a:rPr>
            </a:br>
            <a:endParaRPr lang="fr-BE" sz="2800" b="1">
              <a:solidFill>
                <a:srgbClr val="FFC000"/>
              </a:solidFill>
              <a:latin typeface="Tenorite" panose="00000500000000000000" pitchFamily="2" charset="0"/>
            </a:endParaRPr>
          </a:p>
        </p:txBody>
      </p:sp>
      <p:sp>
        <p:nvSpPr>
          <p:cNvPr id="11" name="Espace réservé du contenu 2">
            <a:extLst>
              <a:ext uri="{FF2B5EF4-FFF2-40B4-BE49-F238E27FC236}">
                <a16:creationId xmlns:a16="http://schemas.microsoft.com/office/drawing/2014/main" id="{B3147EEB-0174-4BAC-A89B-F52AD2CE5A5D}"/>
              </a:ext>
            </a:extLst>
          </p:cNvPr>
          <p:cNvSpPr txBox="1">
            <a:spLocks/>
          </p:cNvSpPr>
          <p:nvPr/>
        </p:nvSpPr>
        <p:spPr>
          <a:xfrm>
            <a:off x="230496" y="1435614"/>
            <a:ext cx="5007937" cy="3740685"/>
          </a:xfrm>
          <a:prstGeom prst="rect">
            <a:avLst/>
          </a:prstGeom>
          <a:solidFill>
            <a:schemeClr val="bg1">
              <a:lumMod val="95000"/>
            </a:schemeClr>
          </a:solidFill>
        </p:spPr>
        <p:txBody>
          <a:bodyPr anchor="t">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BE" sz="1700" b="1" u="sng">
              <a:solidFill>
                <a:srgbClr val="014067"/>
              </a:solidFill>
              <a:latin typeface="Tenorite" panose="00000500000000000000" pitchFamily="2" charset="0"/>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BE" sz="1700" b="1" u="sng" strike="noStrike" kern="1200" cap="none" spc="0" normalizeH="0" baseline="0" noProof="0">
                <a:ln>
                  <a:noFill/>
                </a:ln>
                <a:solidFill>
                  <a:schemeClr val="accent5">
                    <a:lumMod val="50000"/>
                  </a:schemeClr>
                </a:solidFill>
                <a:effectLst/>
                <a:uLnTx/>
                <a:uFillTx/>
                <a:latin typeface="Tenorite" panose="00000500000000000000" pitchFamily="2" charset="0"/>
              </a:rPr>
              <a:t>Recommandation 2022 de L’IBEFE Hainaut Centre</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fr-BE" sz="1200" b="1" u="sng" strike="noStrike" kern="1200" cap="none" spc="0" normalizeH="0" baseline="0" noProof="0">
              <a:ln>
                <a:noFill/>
              </a:ln>
              <a:solidFill>
                <a:srgbClr val="014067"/>
              </a:solidFill>
              <a:effectLst/>
              <a:uLnTx/>
              <a:uFillTx/>
              <a:latin typeface="Tenorite" panose="00000500000000000000" pitchFamily="2" charset="0"/>
            </a:endParaRPr>
          </a:p>
          <a:p>
            <a:pPr marL="285750" marR="0" lvl="0" indent="-285750" algn="ctr"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800" b="1" i="0" u="none" strike="noStrike" kern="1200" cap="none" spc="0" normalizeH="0" baseline="0" noProof="0">
                <a:ln>
                  <a:noFill/>
                </a:ln>
                <a:solidFill>
                  <a:schemeClr val="accent2">
                    <a:lumMod val="75000"/>
                  </a:schemeClr>
                </a:solidFill>
                <a:effectLst/>
                <a:uLnTx/>
                <a:uFillTx/>
                <a:latin typeface="Tenorite" panose="00000500000000000000" pitchFamily="2" charset="0"/>
                <a:ea typeface="+mn-ea"/>
                <a:cs typeface="+mn-cs"/>
              </a:rPr>
              <a:t>Création Formation initiale (Mons-Borinage)</a:t>
            </a:r>
          </a:p>
          <a:p>
            <a:pPr marL="285750" marR="0" lvl="0" indent="-285750" algn="ctr"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800" b="1" i="0" u="none" strike="noStrike" kern="1200" cap="none" spc="0" normalizeH="0" baseline="0" noProof="0">
                <a:ln>
                  <a:noFill/>
                </a:ln>
                <a:solidFill>
                  <a:schemeClr val="accent2">
                    <a:lumMod val="75000"/>
                  </a:schemeClr>
                </a:solidFill>
                <a:effectLst/>
                <a:uLnTx/>
                <a:uFillTx/>
                <a:latin typeface="Tenorite" panose="00000500000000000000" pitchFamily="2" charset="0"/>
                <a:ea typeface="+mn-ea"/>
                <a:cs typeface="+mn-cs"/>
              </a:rPr>
              <a:t>Maintien pour adultes </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BE" sz="1200" b="1" u="sng" strike="noStrike" kern="1200" cap="none" spc="0" normalizeH="0" baseline="0" noProof="0">
                <a:ln>
                  <a:noFill/>
                </a:ln>
                <a:solidFill>
                  <a:srgbClr val="014067"/>
                </a:solidFill>
                <a:effectLst/>
                <a:uLnTx/>
                <a:uFillTx/>
                <a:latin typeface="Tenorite" panose="00000500000000000000" pitchFamily="2" charset="0"/>
              </a:rPr>
              <a:t> </a:t>
            </a:r>
            <a:endParaRPr kumimoji="0" lang="fr-BE" sz="1200" b="0" u="sng" strike="noStrike" kern="1200" cap="none" spc="0" normalizeH="0" baseline="0" noProof="0">
              <a:ln>
                <a:noFill/>
              </a:ln>
              <a:solidFill>
                <a:srgbClr val="014067"/>
              </a:solidFill>
              <a:effectLst/>
              <a:uLnTx/>
              <a:uFillTx/>
              <a:latin typeface="Tenorite" panose="00000500000000000000" pitchFamily="2" charset="0"/>
            </a:endParaRPr>
          </a:p>
          <a:p>
            <a:pPr marL="0" indent="0" algn="l">
              <a:buNone/>
            </a:pPr>
            <a:r>
              <a:rPr lang="fr-BE" sz="1800" b="0" i="0" u="none" strike="noStrike" baseline="0">
                <a:solidFill>
                  <a:srgbClr val="212120"/>
                </a:solidFill>
                <a:latin typeface="Calibri" panose="020F0502020204030204" pitchFamily="34" charset="0"/>
              </a:rPr>
              <a:t>Le métier est identifié comme critique par le Forem et les employeurs semblent avoir des difficultés à recruter, notamment en raison du manque de candidats. Sur le Bassin, l’offre de formation pour adultes est bien présente. Toutefois, le métier est moins couvert au niveau de la formation initiale pour laquelle l’offre pourrait être développée, en priorité sur la zone de Mons-Borinage.</a:t>
            </a:r>
            <a:endParaRPr kumimoji="0" lang="fr-BE" sz="1600" b="0" u="none" strike="noStrike" kern="1200" cap="none" spc="0" normalizeH="0" baseline="0" noProof="0">
              <a:ln>
                <a:noFill/>
              </a:ln>
              <a:solidFill>
                <a:srgbClr val="014067"/>
              </a:solidFill>
              <a:effectLst/>
              <a:uLnTx/>
              <a:uFillTx/>
              <a:latin typeface="Tenorite" panose="00000500000000000000" pitchFamily="2" charset="0"/>
            </a:endParaRPr>
          </a:p>
        </p:txBody>
      </p:sp>
      <p:sp>
        <p:nvSpPr>
          <p:cNvPr id="12" name="Rectangle 11">
            <a:extLst>
              <a:ext uri="{FF2B5EF4-FFF2-40B4-BE49-F238E27FC236}">
                <a16:creationId xmlns:a16="http://schemas.microsoft.com/office/drawing/2014/main" id="{FD954D56-598F-49B4-8957-7E5BCEC2EAAE}"/>
              </a:ext>
            </a:extLst>
          </p:cNvPr>
          <p:cNvSpPr/>
          <p:nvPr/>
        </p:nvSpPr>
        <p:spPr>
          <a:xfrm>
            <a:off x="846453" y="916362"/>
            <a:ext cx="2816990" cy="1792287"/>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2800" b="1" i="0" u="none" strike="noStrike" kern="1200" cap="none" spc="0" normalizeH="0" baseline="0" noProof="0">
              <a:ln>
                <a:noFill/>
              </a:ln>
              <a:solidFill>
                <a:prstClr val="white"/>
              </a:solidFill>
              <a:effectLst/>
              <a:uLnTx/>
              <a:uFillTx/>
              <a:latin typeface="Calibri Light" panose="020F0302020204030204"/>
              <a:ea typeface="+mn-ea"/>
              <a:cs typeface="+mn-cs"/>
            </a:endParaRPr>
          </a:p>
        </p:txBody>
      </p:sp>
      <p:graphicFrame>
        <p:nvGraphicFramePr>
          <p:cNvPr id="6" name="Diagramme 5">
            <a:extLst>
              <a:ext uri="{FF2B5EF4-FFF2-40B4-BE49-F238E27FC236}">
                <a16:creationId xmlns:a16="http://schemas.microsoft.com/office/drawing/2014/main" id="{8F736C25-7D29-4605-85DA-4D38518D0AB5}"/>
              </a:ext>
            </a:extLst>
          </p:cNvPr>
          <p:cNvGraphicFramePr/>
          <p:nvPr>
            <p:extLst>
              <p:ext uri="{D42A27DB-BD31-4B8C-83A1-F6EECF244321}">
                <p14:modId xmlns:p14="http://schemas.microsoft.com/office/powerpoint/2010/main" val="3106356159"/>
              </p:ext>
            </p:extLst>
          </p:nvPr>
        </p:nvGraphicFramePr>
        <p:xfrm>
          <a:off x="5534212" y="1451006"/>
          <a:ext cx="6427292" cy="374068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20" name="Tableau 20">
            <a:extLst>
              <a:ext uri="{FF2B5EF4-FFF2-40B4-BE49-F238E27FC236}">
                <a16:creationId xmlns:a16="http://schemas.microsoft.com/office/drawing/2014/main" id="{AE271782-7FF1-41E3-B896-7A3A3BAA6151}"/>
              </a:ext>
            </a:extLst>
          </p:cNvPr>
          <p:cNvGraphicFramePr>
            <a:graphicFrameLocks noGrp="1"/>
          </p:cNvGraphicFramePr>
          <p:nvPr>
            <p:extLst>
              <p:ext uri="{D42A27DB-BD31-4B8C-83A1-F6EECF244321}">
                <p14:modId xmlns:p14="http://schemas.microsoft.com/office/powerpoint/2010/main" val="2252629417"/>
              </p:ext>
            </p:extLst>
          </p:nvPr>
        </p:nvGraphicFramePr>
        <p:xfrm>
          <a:off x="277424" y="5438889"/>
          <a:ext cx="11637152" cy="741680"/>
        </p:xfrm>
        <a:graphic>
          <a:graphicData uri="http://schemas.openxmlformats.org/drawingml/2006/table">
            <a:tbl>
              <a:tblPr firstRow="1" bandRow="1">
                <a:tableStyleId>{327F97BB-C833-4FB7-BDE5-3F7075034690}</a:tableStyleId>
              </a:tblPr>
              <a:tblGrid>
                <a:gridCol w="11637152">
                  <a:extLst>
                    <a:ext uri="{9D8B030D-6E8A-4147-A177-3AD203B41FA5}">
                      <a16:colId xmlns:a16="http://schemas.microsoft.com/office/drawing/2014/main" val="3937705145"/>
                    </a:ext>
                  </a:extLst>
                </a:gridCol>
              </a:tblGrid>
              <a:tr h="370840">
                <a:tc>
                  <a:txBody>
                    <a:bodyPr/>
                    <a:lstStyle/>
                    <a:p>
                      <a:pPr algn="ctr"/>
                      <a:r>
                        <a:rPr lang="fr-BE"/>
                        <a:t>Reconduction 2023 : Création formation initiale (Mons-Borinage) – Maintien pour adultes</a:t>
                      </a:r>
                    </a:p>
                  </a:txBody>
                  <a:tcPr>
                    <a:solidFill>
                      <a:schemeClr val="accent5">
                        <a:lumMod val="75000"/>
                      </a:schemeClr>
                    </a:solidFill>
                  </a:tcPr>
                </a:tc>
                <a:extLst>
                  <a:ext uri="{0D108BD9-81ED-4DB2-BD59-A6C34878D82A}">
                    <a16:rowId xmlns:a16="http://schemas.microsoft.com/office/drawing/2014/main" val="2809913012"/>
                  </a:ext>
                </a:extLst>
              </a:tr>
              <a:tr h="370840">
                <a:tc>
                  <a:txBody>
                    <a:bodyPr/>
                    <a:lstStyle/>
                    <a:p>
                      <a:r>
                        <a:rPr lang="fr-BE"/>
                        <a:t>Pas de nouvelle offre au niveau de l’enseignement qualifiant sur la zone de Mons-Borinage</a:t>
                      </a:r>
                    </a:p>
                  </a:txBody>
                  <a:tcPr>
                    <a:solidFill>
                      <a:schemeClr val="accent5">
                        <a:lumMod val="75000"/>
                      </a:schemeClr>
                    </a:solidFill>
                  </a:tcPr>
                </a:tc>
                <a:extLst>
                  <a:ext uri="{0D108BD9-81ED-4DB2-BD59-A6C34878D82A}">
                    <a16:rowId xmlns:a16="http://schemas.microsoft.com/office/drawing/2014/main" val="2899318201"/>
                  </a:ext>
                </a:extLst>
              </a:tr>
            </a:tbl>
          </a:graphicData>
        </a:graphic>
      </p:graphicFrame>
      <mc:AlternateContent xmlns:mc="http://schemas.openxmlformats.org/markup-compatibility/2006" xmlns:pslz="http://schemas.microsoft.com/office/powerpoint/2016/slidezoom">
        <mc:Choice Requires="pslz">
          <p:graphicFrame>
            <p:nvGraphicFramePr>
              <p:cNvPr id="3" name="Zoom de diapositive 2">
                <a:extLst>
                  <a:ext uri="{FF2B5EF4-FFF2-40B4-BE49-F238E27FC236}">
                    <a16:creationId xmlns:a16="http://schemas.microsoft.com/office/drawing/2014/main" id="{0FF3747A-DC52-ADC4-D0A1-4664367900D1}"/>
                  </a:ext>
                </a:extLst>
              </p:cNvPr>
              <p:cNvGraphicFramePr>
                <a:graphicFrameLocks noChangeAspect="1"/>
              </p:cNvGraphicFramePr>
              <p:nvPr>
                <p:extLst>
                  <p:ext uri="{D42A27DB-BD31-4B8C-83A1-F6EECF244321}">
                    <p14:modId xmlns:p14="http://schemas.microsoft.com/office/powerpoint/2010/main" val="3622853227"/>
                  </p:ext>
                </p:extLst>
              </p:nvPr>
            </p:nvGraphicFramePr>
            <p:xfrm>
              <a:off x="9396317" y="223269"/>
              <a:ext cx="1949230" cy="1096442"/>
            </p:xfrm>
            <a:graphic>
              <a:graphicData uri="http://schemas.microsoft.com/office/powerpoint/2016/slidezoom">
                <pslz:sldZm>
                  <pslz:sldZmObj sldId="308" cId="3569980175">
                    <pslz:zmPr id="{FA266132-F4C9-4C99-903D-B7391A269760}" returnToParent="0" transitionDur="1000">
                      <p166:blipFill xmlns:p166="http://schemas.microsoft.com/office/powerpoint/2016/6/main">
                        <a:blip r:embed="rId8"/>
                        <a:stretch>
                          <a:fillRect/>
                        </a:stretch>
                      </p166:blipFill>
                      <p166:spPr xmlns:p166="http://schemas.microsoft.com/office/powerpoint/2016/6/main">
                        <a:xfrm>
                          <a:off x="0" y="0"/>
                          <a:ext cx="1949230" cy="1096442"/>
                        </a:xfrm>
                        <a:prstGeom prst="rect">
                          <a:avLst/>
                        </a:prstGeom>
                        <a:ln w="3175">
                          <a:solidFill>
                            <a:prstClr val="ltGray"/>
                          </a:solidFill>
                        </a:ln>
                      </p166:spPr>
                    </pslz:zmPr>
                  </pslz:sldZmObj>
                </pslz:sldZm>
              </a:graphicData>
            </a:graphic>
          </p:graphicFrame>
        </mc:Choice>
        <mc:Fallback xmlns="">
          <p:pic>
            <p:nvPicPr>
              <p:cNvPr id="3" name="Zoom de diapositive 2">
                <a:extLst>
                  <a:ext uri="{FF2B5EF4-FFF2-40B4-BE49-F238E27FC236}">
                    <a16:creationId xmlns:a16="http://schemas.microsoft.com/office/drawing/2014/main" id="{0FF3747A-DC52-ADC4-D0A1-4664367900D1}"/>
                  </a:ext>
                </a:extLst>
              </p:cNvPr>
              <p:cNvPicPr>
                <a:picLocks noGrp="1" noRot="1" noChangeAspect="1" noMove="1" noResize="1" noEditPoints="1" noAdjustHandles="1" noChangeArrowheads="1" noChangeShapeType="1"/>
              </p:cNvPicPr>
              <p:nvPr/>
            </p:nvPicPr>
            <p:blipFill>
              <a:blip r:embed="rId9"/>
              <a:stretch>
                <a:fillRect/>
              </a:stretch>
            </p:blipFill>
            <p:spPr>
              <a:xfrm>
                <a:off x="9396317" y="223269"/>
                <a:ext cx="1949230" cy="1096442"/>
              </a:xfrm>
              <a:prstGeom prst="rect">
                <a:avLst/>
              </a:prstGeom>
              <a:ln w="3175">
                <a:solidFill>
                  <a:prstClr val="ltGray"/>
                </a:solidFill>
              </a:ln>
            </p:spPr>
          </p:pic>
        </mc:Fallback>
      </mc:AlternateContent>
    </p:spTree>
    <p:extLst>
      <p:ext uri="{BB962C8B-B14F-4D97-AF65-F5344CB8AC3E}">
        <p14:creationId xmlns:p14="http://schemas.microsoft.com/office/powerpoint/2010/main" val="19675213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Image 2"/>
          <p:cNvPicPr/>
          <p:nvPr/>
        </p:nvPicPr>
        <p:blipFill>
          <a:blip r:embed="rId3"/>
          <a:srcRect/>
          <a:stretch>
            <a:fillRect/>
          </a:stretch>
        </p:blipFill>
        <p:spPr bwMode="auto">
          <a:xfrm>
            <a:off x="1818135" y="823385"/>
            <a:ext cx="8880763" cy="5195454"/>
          </a:xfrm>
          <a:prstGeom prst="rect">
            <a:avLst/>
          </a:prstGeom>
          <a:noFill/>
          <a:ln w="9525">
            <a:noFill/>
            <a:miter lim="800000"/>
            <a:headEnd/>
            <a:tailEnd/>
          </a:ln>
        </p:spPr>
      </p:pic>
      <p:sp>
        <p:nvSpPr>
          <p:cNvPr id="4" name="Rectangle 1"/>
          <p:cNvSpPr/>
          <p:nvPr/>
        </p:nvSpPr>
        <p:spPr>
          <a:xfrm>
            <a:off x="8961501" y="4073238"/>
            <a:ext cx="3106625" cy="962402"/>
          </a:xfrm>
          <a:prstGeom prst="wedgeRectCallout">
            <a:avLst>
              <a:gd name="adj1" fmla="val -89563"/>
              <a:gd name="adj2" fmla="val -4020"/>
            </a:avLst>
          </a:prstGeom>
          <a:gradFill rotWithShape="1">
            <a:gsLst>
              <a:gs pos="0">
                <a:srgbClr val="FFC000">
                  <a:lumMod val="110000"/>
                  <a:satMod val="105000"/>
                  <a:tint val="67000"/>
                </a:srgbClr>
              </a:gs>
              <a:gs pos="50000">
                <a:srgbClr val="FFC000">
                  <a:lumMod val="105000"/>
                  <a:satMod val="103000"/>
                  <a:tint val="73000"/>
                </a:srgbClr>
              </a:gs>
              <a:gs pos="100000">
                <a:srgbClr val="FFC000">
                  <a:lumMod val="105000"/>
                  <a:satMod val="109000"/>
                  <a:tint val="81000"/>
                </a:srgbClr>
              </a:gs>
            </a:gsLst>
            <a:lin ang="5400000" scaled="0"/>
          </a:gradFill>
          <a:ln w="6350" cap="flat" cmpd="sng" algn="ctr">
            <a:solidFill>
              <a:srgbClr val="FFC00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Institut provincial d’enseignement Charles Deliège</a:t>
            </a:r>
            <a:endPar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endParaRP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Peintre décorateur</a:t>
            </a: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sng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Complément en peinture-décoration</a:t>
            </a:r>
          </a:p>
        </p:txBody>
      </p:sp>
      <p:sp>
        <p:nvSpPr>
          <p:cNvPr id="6" name="Rectangle 5"/>
          <p:cNvSpPr/>
          <p:nvPr/>
        </p:nvSpPr>
        <p:spPr>
          <a:xfrm>
            <a:off x="2638273" y="5678767"/>
            <a:ext cx="1640279" cy="680143"/>
          </a:xfrm>
          <a:prstGeom prst="wedgeRectCallout">
            <a:avLst>
              <a:gd name="adj1" fmla="val 62670"/>
              <a:gd name="adj2" fmla="val -175041"/>
            </a:avLst>
          </a:prstGeom>
          <a:ln/>
        </p:spPr>
        <p:style>
          <a:lnRef idx="1">
            <a:schemeClr val="accent6"/>
          </a:lnRef>
          <a:fillRef idx="2">
            <a:schemeClr val="accent6"/>
          </a:fillRef>
          <a:effectRef idx="1">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0"/>
              </a:spcAft>
              <a:buClrTx/>
              <a:buSzTx/>
              <a:buFontTx/>
              <a:buNone/>
              <a:tabLst/>
              <a:defRPr/>
            </a:pPr>
            <a:endParaRPr kumimoji="0" lang="fr-BE" sz="1200" b="1" i="0" u="none" strike="noStrike" kern="1200" cap="none" spc="0" normalizeH="0" baseline="0" noProof="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1200" cap="none" spc="0" normalizeH="0" baseline="0" noProof="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LE FOREM </a:t>
            </a:r>
            <a:endParaRPr kumimoji="0" lang="fr-BE" sz="1200" b="0" i="0" u="none" strike="noStrike" kern="1200" cap="none" spc="0" normalizeH="0" baseline="0" noProof="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endParaRPr>
          </a:p>
          <a:p>
            <a:pPr marL="171450" marR="0" lvl="0" indent="-171450" algn="l" defTabSz="457200" rtl="0" eaLnBrk="1" fontAlgn="auto" latinLnBrk="0" hangingPunct="1">
              <a:lnSpc>
                <a:spcPct val="107000"/>
              </a:lnSpc>
              <a:spcBef>
                <a:spcPts val="0"/>
              </a:spcBef>
              <a:spcAft>
                <a:spcPts val="0"/>
              </a:spcAft>
              <a:buClrTx/>
              <a:buSzTx/>
              <a:buFontTx/>
              <a:buChar char="-"/>
              <a:tabLst/>
              <a:defRPr/>
            </a:pPr>
            <a:r>
              <a:rPr kumimoji="0" lang="fr-BE" sz="1200" b="0" i="0" u="none" strike="noStrike" kern="1200" cap="none" spc="0" normalizeH="0" baseline="0" noProof="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Peintre décorateur</a:t>
            </a:r>
          </a:p>
          <a:p>
            <a:pPr marL="0" marR="0" lvl="0" indent="0" algn="l" defTabSz="457200" rtl="0" eaLnBrk="1" fontAlgn="auto" latinLnBrk="0" hangingPunct="1">
              <a:lnSpc>
                <a:spcPct val="107000"/>
              </a:lnSpc>
              <a:spcBef>
                <a:spcPts val="0"/>
              </a:spcBef>
              <a:spcAft>
                <a:spcPts val="800"/>
              </a:spcAft>
              <a:buClrTx/>
              <a:buSzTx/>
              <a:buFontTx/>
              <a:buNone/>
              <a:tabLst/>
              <a:defRPr/>
            </a:pPr>
            <a:r>
              <a:rPr kumimoji="0" lang="fr-BE" sz="700" b="0" i="0" u="none" strike="noStrike" kern="1200" cap="none" spc="0" normalizeH="0" baseline="0" noProof="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 </a:t>
            </a:r>
            <a:endParaRPr kumimoji="0" lang="fr-BE" sz="1100" b="0" i="0" u="none" strike="noStrike" kern="1200" cap="none" spc="0" normalizeH="0" baseline="0" noProof="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endParaRPr>
          </a:p>
        </p:txBody>
      </p:sp>
      <p:sp>
        <p:nvSpPr>
          <p:cNvPr id="7" name="Rectangle 2"/>
          <p:cNvSpPr/>
          <p:nvPr/>
        </p:nvSpPr>
        <p:spPr>
          <a:xfrm>
            <a:off x="628399" y="545215"/>
            <a:ext cx="3041266" cy="1642174"/>
          </a:xfrm>
          <a:prstGeom prst="wedgeRectCallout">
            <a:avLst>
              <a:gd name="adj1" fmla="val 97642"/>
              <a:gd name="adj2" fmla="val 138800"/>
            </a:avLst>
          </a:prstGeom>
          <a:solidFill>
            <a:schemeClr val="accent2">
              <a:lumMod val="60000"/>
              <a:lumOff val="40000"/>
            </a:schemeClr>
          </a:solidFill>
          <a:ln w="6350" cap="flat" cmpd="sng" algn="ctr">
            <a:solidFill>
              <a:schemeClr val="accent2">
                <a:lumMod val="60000"/>
                <a:lumOff val="40000"/>
              </a:scheme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IFAPME </a:t>
            </a: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p>
          <a:p>
            <a:pPr marL="171450" marR="0" lvl="0" indent="-171450" algn="l" defTabSz="4572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Entrepreneur de peinture - </a:t>
            </a:r>
            <a:r>
              <a:rPr kumimoji="0" lang="fr-BE" sz="1200" b="0" i="0" u="none" strike="noStrike" kern="1200" cap="none" spc="0" normalizeH="0" baseline="0" noProof="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poseur de revêtements murs et sols- tapissier</a:t>
            </a:r>
          </a:p>
          <a:p>
            <a:pPr marL="171450" marR="0" lvl="0" indent="-171450" algn="l" defTabSz="4572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Peintre en bâtiment-</a:t>
            </a:r>
            <a:r>
              <a:rPr kumimoji="0" lang="fr-BE" sz="1200" b="0" i="0" u="none" strike="noStrike" kern="1200" cap="none" spc="0" normalizeH="0" baseline="0" noProof="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poseur de revêtements murs et sols- tapissier</a:t>
            </a:r>
          </a:p>
          <a:p>
            <a:pPr marL="171450" marR="0" lvl="0" indent="-171450" algn="l" defTabSz="4572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1200" cap="none" spc="0" normalizeH="0" baseline="0" noProof="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Peintre décorateur</a:t>
            </a:r>
          </a:p>
          <a:p>
            <a:pPr marL="171450" marR="0" lvl="0" indent="-171450" algn="l" defTabSz="457200" rtl="0" eaLnBrk="1" fontAlgn="auto" latinLnBrk="0" hangingPunct="1">
              <a:lnSpc>
                <a:spcPct val="107000"/>
              </a:lnSpc>
              <a:spcBef>
                <a:spcPts val="0"/>
              </a:spcBef>
              <a:spcAft>
                <a:spcPts val="0"/>
              </a:spcAft>
              <a:buClrTx/>
              <a:buSzTx/>
              <a:buFont typeface="Arial" panose="020B0604020202020204" pitchFamily="34" charset="0"/>
              <a:buChar char="•"/>
              <a:tabLst/>
              <a:defRPr/>
            </a:pPr>
            <a:r>
              <a:rPr lang="fr-BE" sz="1200">
                <a:solidFill>
                  <a:prstClr val="black"/>
                </a:solidFill>
                <a:latin typeface="Calibri" panose="020F0502020204030204"/>
                <a:ea typeface="Calibri" panose="020F0502020204030204" pitchFamily="34" charset="0"/>
                <a:cs typeface="Times New Roman" panose="02020603050405020304" pitchFamily="18" charset="0"/>
              </a:rPr>
              <a:t>Entrepreneur peintre décorateur</a:t>
            </a:r>
          </a:p>
        </p:txBody>
      </p:sp>
      <p:sp>
        <p:nvSpPr>
          <p:cNvPr id="13" name="Rectangle 1">
            <a:extLst>
              <a:ext uri="{FF2B5EF4-FFF2-40B4-BE49-F238E27FC236}">
                <a16:creationId xmlns:a16="http://schemas.microsoft.com/office/drawing/2014/main" id="{FBAE7639-BA19-42FE-9B98-D1F57D85E2C5}"/>
              </a:ext>
            </a:extLst>
          </p:cNvPr>
          <p:cNvSpPr/>
          <p:nvPr/>
        </p:nvSpPr>
        <p:spPr>
          <a:xfrm>
            <a:off x="307274" y="4067463"/>
            <a:ext cx="1640279" cy="806378"/>
          </a:xfrm>
          <a:prstGeom prst="wedgeRectCallout">
            <a:avLst>
              <a:gd name="adj1" fmla="val 182972"/>
              <a:gd name="adj2" fmla="val 5651"/>
            </a:avLst>
          </a:prstGeom>
          <a:solidFill>
            <a:srgbClr val="CC0066"/>
          </a:solidFill>
          <a:ln w="6350" cap="flat" cmpd="sng" algn="ctr">
            <a:solidFill>
              <a:srgbClr val="CC0066"/>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07000"/>
              </a:lnSpc>
              <a:defRPr/>
            </a:pPr>
            <a:r>
              <a:rPr kumimoji="0" lang="fr-BE" sz="1200" b="1" i="0" u="none" strike="noStrike" kern="0" cap="none" spc="0" normalizeH="0" baseline="0" noProof="0">
                <a:ln>
                  <a:noFill/>
                </a:ln>
                <a:solidFill>
                  <a:prstClr val="white"/>
                </a:solidFill>
                <a:effectLst/>
                <a:uLnTx/>
                <a:uFillTx/>
                <a:latin typeface="Calibri" panose="020F0502020204030204"/>
                <a:ea typeface="Calibri" panose="020F0502020204030204" pitchFamily="34" charset="0"/>
                <a:cs typeface="Times New Roman" panose="02020603050405020304" pitchFamily="18" charset="0"/>
              </a:rPr>
              <a:t>Enseignement spécialisé : </a:t>
            </a:r>
            <a:r>
              <a:rPr kumimoji="0" lang="fr-BE" sz="1200" b="0" i="0" u="none" strike="noStrike" kern="0" cap="none" spc="0" normalizeH="0" baseline="0" noProof="0">
                <a:ln>
                  <a:noFill/>
                </a:ln>
                <a:solidFill>
                  <a:prstClr val="white"/>
                </a:solidFill>
                <a:effectLst/>
                <a:uLnTx/>
                <a:uFillTx/>
                <a:latin typeface="Calibri" panose="020F0502020204030204"/>
                <a:ea typeface="Calibri" panose="020F0502020204030204" pitchFamily="34" charset="0"/>
                <a:cs typeface="Times New Roman" panose="02020603050405020304" pitchFamily="18" charset="0"/>
              </a:rPr>
              <a:t>La cordée</a:t>
            </a: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0" cap="none" spc="0" normalizeH="0" baseline="0" noProof="0">
                <a:ln>
                  <a:noFill/>
                </a:ln>
                <a:solidFill>
                  <a:prstClr val="white"/>
                </a:solidFill>
                <a:effectLst/>
                <a:uLnTx/>
                <a:uFillTx/>
                <a:latin typeface="Calibri" panose="020F0502020204030204"/>
                <a:ea typeface="Calibri" panose="020F0502020204030204" pitchFamily="34" charset="0"/>
                <a:cs typeface="Times New Roman" panose="02020603050405020304" pitchFamily="18" charset="0"/>
              </a:rPr>
              <a:t>Peintre décorateur</a:t>
            </a:r>
          </a:p>
        </p:txBody>
      </p:sp>
      <p:sp>
        <p:nvSpPr>
          <p:cNvPr id="14" name="Rectangle 1">
            <a:extLst>
              <a:ext uri="{FF2B5EF4-FFF2-40B4-BE49-F238E27FC236}">
                <a16:creationId xmlns:a16="http://schemas.microsoft.com/office/drawing/2014/main" id="{E69291FF-964D-478D-9BF3-38CA7A7108AA}"/>
              </a:ext>
            </a:extLst>
          </p:cNvPr>
          <p:cNvSpPr/>
          <p:nvPr/>
        </p:nvSpPr>
        <p:spPr>
          <a:xfrm>
            <a:off x="303278" y="2740969"/>
            <a:ext cx="2379648" cy="680143"/>
          </a:xfrm>
          <a:prstGeom prst="wedgeRectCallout">
            <a:avLst>
              <a:gd name="adj1" fmla="val 153404"/>
              <a:gd name="adj2" fmla="val 124188"/>
            </a:avLst>
          </a:prstGeom>
          <a:solidFill>
            <a:srgbClr val="CC0066"/>
          </a:solidFill>
          <a:ln w="6350" cap="flat" cmpd="sng" algn="ctr">
            <a:solidFill>
              <a:srgbClr val="CC0066"/>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07000"/>
              </a:lnSpc>
              <a:defRPr/>
            </a:pPr>
            <a:r>
              <a:rPr kumimoji="0" lang="fr-BE" sz="1200" b="1" i="0" u="none" strike="noStrike" kern="0" cap="none" spc="0" normalizeH="0" baseline="0" noProof="0">
                <a:ln>
                  <a:noFill/>
                </a:ln>
                <a:solidFill>
                  <a:prstClr val="white"/>
                </a:solidFill>
                <a:effectLst/>
                <a:uLnTx/>
                <a:uFillTx/>
                <a:latin typeface="Calibri" panose="020F0502020204030204"/>
                <a:ea typeface="Calibri" panose="020F0502020204030204" pitchFamily="34" charset="0"/>
                <a:cs typeface="Times New Roman" panose="02020603050405020304" pitchFamily="18" charset="0"/>
              </a:rPr>
              <a:t>Enseignement spécialisé : </a:t>
            </a:r>
            <a:r>
              <a:rPr kumimoji="0" lang="fr-BE" sz="1200" b="0" i="0" u="none" strike="noStrike" kern="0" cap="none" spc="0" normalizeH="0" baseline="0" noProof="0">
                <a:ln>
                  <a:noFill/>
                </a:ln>
                <a:solidFill>
                  <a:prstClr val="white"/>
                </a:solidFill>
                <a:effectLst/>
                <a:uLnTx/>
                <a:uFillTx/>
                <a:latin typeface="Calibri" panose="020F0502020204030204"/>
                <a:ea typeface="Calibri" panose="020F0502020204030204" pitchFamily="34" charset="0"/>
                <a:cs typeface="Times New Roman" panose="02020603050405020304" pitchFamily="18" charset="0"/>
              </a:rPr>
              <a:t>CPESM</a:t>
            </a: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0" cap="none" spc="0" normalizeH="0" baseline="0" noProof="0">
                <a:ln>
                  <a:noFill/>
                </a:ln>
                <a:solidFill>
                  <a:prstClr val="white"/>
                </a:solidFill>
                <a:effectLst/>
                <a:uLnTx/>
                <a:uFillTx/>
                <a:latin typeface="Calibri" panose="020F0502020204030204"/>
                <a:ea typeface="Calibri" panose="020F0502020204030204" pitchFamily="34" charset="0"/>
                <a:cs typeface="Times New Roman" panose="02020603050405020304" pitchFamily="18" charset="0"/>
              </a:rPr>
              <a:t>Ouvrier peinture du bâtiment</a:t>
            </a:r>
          </a:p>
        </p:txBody>
      </p:sp>
      <p:sp>
        <p:nvSpPr>
          <p:cNvPr id="15" name="Rectangle 2">
            <a:extLst>
              <a:ext uri="{FF2B5EF4-FFF2-40B4-BE49-F238E27FC236}">
                <a16:creationId xmlns:a16="http://schemas.microsoft.com/office/drawing/2014/main" id="{F77C363E-6D7D-42BB-909F-9D23AD460CFA}"/>
              </a:ext>
            </a:extLst>
          </p:cNvPr>
          <p:cNvSpPr/>
          <p:nvPr/>
        </p:nvSpPr>
        <p:spPr>
          <a:xfrm>
            <a:off x="4637934" y="605301"/>
            <a:ext cx="1271275" cy="646782"/>
          </a:xfrm>
          <a:prstGeom prst="wedgeRectCallout">
            <a:avLst>
              <a:gd name="adj1" fmla="val 44824"/>
              <a:gd name="adj2" fmla="val 209216"/>
            </a:avLst>
          </a:prstGeom>
          <a:solidFill>
            <a:schemeClr val="accent5">
              <a:lumMod val="60000"/>
              <a:lumOff val="40000"/>
            </a:schemeClr>
          </a:solidFill>
          <a:ln w="6350" cap="flat" cmpd="sng" algn="ctr">
            <a:solidFill>
              <a:schemeClr val="accent5">
                <a:lumMod val="60000"/>
                <a:lumOff val="40000"/>
              </a:scheme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800"/>
              </a:spcAft>
              <a:buClrTx/>
              <a:buSzTx/>
              <a:buFontTx/>
              <a:buNone/>
              <a:tabLst/>
              <a:defRPr/>
            </a:pPr>
            <a:r>
              <a:rPr kumimoji="0" lang="fr-BE" sz="12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Le quinquet</a:t>
            </a:r>
            <a:endPar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171450" marR="0" lvl="0" indent="-171450" algn="l" defTabSz="4572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Peinture</a:t>
            </a:r>
          </a:p>
        </p:txBody>
      </p:sp>
      <p:sp>
        <p:nvSpPr>
          <p:cNvPr id="12" name="Rectangle 2">
            <a:extLst>
              <a:ext uri="{FF2B5EF4-FFF2-40B4-BE49-F238E27FC236}">
                <a16:creationId xmlns:a16="http://schemas.microsoft.com/office/drawing/2014/main" id="{67FF506D-93DE-4794-B654-3445037C169D}"/>
              </a:ext>
            </a:extLst>
          </p:cNvPr>
          <p:cNvSpPr/>
          <p:nvPr/>
        </p:nvSpPr>
        <p:spPr>
          <a:xfrm>
            <a:off x="6337311" y="174226"/>
            <a:ext cx="2165517" cy="573359"/>
          </a:xfrm>
          <a:prstGeom prst="wedgeRectCallout">
            <a:avLst>
              <a:gd name="adj1" fmla="val 11768"/>
              <a:gd name="adj2" fmla="val 194482"/>
            </a:avLst>
          </a:prstGeom>
          <a:solidFill>
            <a:schemeClr val="accent2">
              <a:lumMod val="60000"/>
              <a:lumOff val="40000"/>
            </a:schemeClr>
          </a:solidFill>
          <a:ln w="6350" cap="flat" cmpd="sng" algn="ctr">
            <a:solidFill>
              <a:schemeClr val="accent2">
                <a:lumMod val="60000"/>
                <a:lumOff val="40000"/>
              </a:scheme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IFAPME </a:t>
            </a: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p>
          <a:p>
            <a:pPr marL="171450" marR="0" lvl="0" indent="-171450" algn="l" defTabSz="4572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sngStrike" kern="1200" cap="none" spc="0" normalizeH="0" baseline="0" noProof="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Peintre décorateur</a:t>
            </a:r>
          </a:p>
          <a:p>
            <a:pPr marL="171450" marR="0" lvl="0" indent="-171450" algn="l" defTabSz="457200" rtl="0" eaLnBrk="1" fontAlgn="auto" latinLnBrk="0" hangingPunct="1">
              <a:lnSpc>
                <a:spcPct val="107000"/>
              </a:lnSpc>
              <a:spcBef>
                <a:spcPts val="0"/>
              </a:spcBef>
              <a:spcAft>
                <a:spcPts val="0"/>
              </a:spcAft>
              <a:buClrTx/>
              <a:buSzTx/>
              <a:buFont typeface="Arial" panose="020B0604020202020204" pitchFamily="34" charset="0"/>
              <a:buChar char="•"/>
              <a:tabLst/>
              <a:defRPr/>
            </a:pPr>
            <a:endPar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11" name="Rectangle 7">
            <a:extLst>
              <a:ext uri="{FF2B5EF4-FFF2-40B4-BE49-F238E27FC236}">
                <a16:creationId xmlns:a16="http://schemas.microsoft.com/office/drawing/2014/main" id="{F03B5D0D-9B7D-4251-8D70-4B5803B7A5B5}"/>
              </a:ext>
            </a:extLst>
          </p:cNvPr>
          <p:cNvSpPr/>
          <p:nvPr/>
        </p:nvSpPr>
        <p:spPr>
          <a:xfrm>
            <a:off x="4712140" y="5813324"/>
            <a:ext cx="2767720" cy="554241"/>
          </a:xfrm>
          <a:prstGeom prst="wedgeRectCallout">
            <a:avLst>
              <a:gd name="adj1" fmla="val -26322"/>
              <a:gd name="adj2" fmla="val -282866"/>
            </a:avLst>
          </a:prstGeom>
          <a:solidFill>
            <a:schemeClr val="accent4"/>
          </a:solidFill>
          <a:ln w="6350" cap="flat" cmpd="sng" algn="ctr">
            <a:solidFill>
              <a:srgbClr val="FFC00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800"/>
              </a:spcAft>
              <a:buClrTx/>
              <a:buSzTx/>
              <a:buFontTx/>
              <a:buNone/>
              <a:tabLst/>
              <a:defRPr/>
            </a:pPr>
            <a:r>
              <a:rPr kumimoji="0" lang="fr-BE" sz="12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CEFA Saint-Luc :</a:t>
            </a:r>
          </a:p>
          <a:p>
            <a:pPr marL="0" marR="0" lvl="0" indent="0" algn="l" defTabSz="457200" rtl="0" eaLnBrk="1" fontAlgn="auto" latinLnBrk="0" hangingPunct="1">
              <a:lnSpc>
                <a:spcPct val="107000"/>
              </a:lnSpc>
              <a:spcBef>
                <a:spcPts val="0"/>
              </a:spcBef>
              <a:spcAft>
                <a:spcPts val="800"/>
              </a:spcAft>
              <a:buClrTx/>
              <a:buSzTx/>
              <a:buFontTx/>
              <a:buNone/>
              <a:tabLst/>
              <a:defRPr/>
            </a:pPr>
            <a:r>
              <a:rPr lang="fr-BE" sz="1200">
                <a:solidFill>
                  <a:prstClr val="black"/>
                </a:solidFill>
                <a:latin typeface="Calibri" panose="020F0502020204030204" pitchFamily="34" charset="0"/>
                <a:ea typeface="Calibri" panose="020F0502020204030204" pitchFamily="34" charset="0"/>
                <a:cs typeface="Times New Roman" panose="02020603050405020304" pitchFamily="18" charset="0"/>
              </a:rPr>
              <a:t>Ouvrier en peinture du bâtiment</a:t>
            </a:r>
            <a:r>
              <a:rPr kumimoji="0" lang="fr-BE" sz="120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p>
        </p:txBody>
      </p:sp>
      <p:sp>
        <p:nvSpPr>
          <p:cNvPr id="5" name="Rectangle 1">
            <a:extLst>
              <a:ext uri="{FF2B5EF4-FFF2-40B4-BE49-F238E27FC236}">
                <a16:creationId xmlns:a16="http://schemas.microsoft.com/office/drawing/2014/main" id="{C59867D8-DB4D-57CF-5C21-27BADDDCBED4}"/>
              </a:ext>
            </a:extLst>
          </p:cNvPr>
          <p:cNvSpPr/>
          <p:nvPr/>
        </p:nvSpPr>
        <p:spPr>
          <a:xfrm>
            <a:off x="9878758" y="2224721"/>
            <a:ext cx="1640279" cy="806378"/>
          </a:xfrm>
          <a:prstGeom prst="wedgeRectCallout">
            <a:avLst>
              <a:gd name="adj1" fmla="val -186688"/>
              <a:gd name="adj2" fmla="val 105836"/>
            </a:avLst>
          </a:prstGeom>
          <a:solidFill>
            <a:srgbClr val="CC0066"/>
          </a:solidFill>
          <a:ln w="6350" cap="flat" cmpd="sng" algn="ctr">
            <a:solidFill>
              <a:srgbClr val="CC0066"/>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07000"/>
              </a:lnSpc>
              <a:defRPr/>
            </a:pPr>
            <a:r>
              <a:rPr kumimoji="0" lang="fr-BE" sz="1200" b="1" i="0" u="none" strike="noStrike" kern="0" cap="none" spc="0" normalizeH="0" baseline="0" noProof="0">
                <a:ln>
                  <a:noFill/>
                </a:ln>
                <a:solidFill>
                  <a:prstClr val="white"/>
                </a:solidFill>
                <a:effectLst/>
                <a:uLnTx/>
                <a:uFillTx/>
                <a:latin typeface="Calibri" panose="020F0502020204030204"/>
                <a:ea typeface="Calibri" panose="020F0502020204030204" pitchFamily="34" charset="0"/>
                <a:cs typeface="Times New Roman" panose="02020603050405020304" pitchFamily="18" charset="0"/>
              </a:rPr>
              <a:t>Enseignement spécialisé : </a:t>
            </a:r>
            <a:r>
              <a:rPr kumimoji="0" lang="fr-BE" sz="1200" b="0" i="0" u="none" strike="noStrike" kern="0" cap="none" spc="0" normalizeH="0" baseline="0" noProof="0">
                <a:ln>
                  <a:noFill/>
                </a:ln>
                <a:solidFill>
                  <a:prstClr val="white"/>
                </a:solidFill>
                <a:effectLst/>
                <a:uLnTx/>
                <a:uFillTx/>
                <a:latin typeface="Calibri" panose="020F0502020204030204"/>
                <a:ea typeface="Calibri" panose="020F0502020204030204" pitchFamily="34" charset="0"/>
                <a:cs typeface="Times New Roman" panose="02020603050405020304" pitchFamily="18" charset="0"/>
              </a:rPr>
              <a:t>A.M.I</a:t>
            </a: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0" cap="none" spc="0" normalizeH="0" baseline="0" noProof="0">
                <a:ln>
                  <a:noFill/>
                </a:ln>
                <a:solidFill>
                  <a:prstClr val="white"/>
                </a:solidFill>
                <a:effectLst/>
                <a:uLnTx/>
                <a:uFillTx/>
                <a:latin typeface="Calibri" panose="020F0502020204030204"/>
                <a:ea typeface="Calibri" panose="020F0502020204030204" pitchFamily="34" charset="0"/>
                <a:cs typeface="Times New Roman" panose="02020603050405020304" pitchFamily="18" charset="0"/>
              </a:rPr>
              <a:t>Ouvrier peinture du bâtiment</a:t>
            </a:r>
          </a:p>
        </p:txBody>
      </p:sp>
      <p:sp>
        <p:nvSpPr>
          <p:cNvPr id="8" name="Titre 3">
            <a:extLst>
              <a:ext uri="{FF2B5EF4-FFF2-40B4-BE49-F238E27FC236}">
                <a16:creationId xmlns:a16="http://schemas.microsoft.com/office/drawing/2014/main" id="{F5EA6B77-2317-049A-84C4-B424368FAF79}"/>
              </a:ext>
            </a:extLst>
          </p:cNvPr>
          <p:cNvSpPr txBox="1">
            <a:spLocks/>
          </p:cNvSpPr>
          <p:nvPr/>
        </p:nvSpPr>
        <p:spPr>
          <a:xfrm>
            <a:off x="135274" y="76164"/>
            <a:ext cx="9720072" cy="671421"/>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BE" sz="2800" b="1">
                <a:solidFill>
                  <a:schemeClr val="accent2">
                    <a:lumMod val="75000"/>
                  </a:schemeClr>
                </a:solidFill>
                <a:latin typeface="Tenorite" panose="00000500000000000000" pitchFamily="2" charset="0"/>
              </a:rPr>
              <a:t>F1606 Peintre décorateur</a:t>
            </a:r>
            <a:br>
              <a:rPr lang="fr-BE" sz="2800" b="1">
                <a:solidFill>
                  <a:srgbClr val="FFC000"/>
                </a:solidFill>
                <a:latin typeface="Tenorite" panose="00000500000000000000" pitchFamily="2" charset="0"/>
              </a:rPr>
            </a:br>
            <a:br>
              <a:rPr lang="fr-BE" sz="2800" b="1">
                <a:solidFill>
                  <a:srgbClr val="FFC000"/>
                </a:solidFill>
                <a:latin typeface="Tenorite" panose="00000500000000000000" pitchFamily="2" charset="0"/>
              </a:rPr>
            </a:br>
            <a:endParaRPr lang="fr-BE" sz="2800" b="1">
              <a:solidFill>
                <a:srgbClr val="FFC000"/>
              </a:solidFill>
              <a:latin typeface="Tenorite" panose="00000500000000000000" pitchFamily="2" charset="0"/>
            </a:endParaRPr>
          </a:p>
        </p:txBody>
      </p:sp>
    </p:spTree>
    <p:extLst>
      <p:ext uri="{BB962C8B-B14F-4D97-AF65-F5344CB8AC3E}">
        <p14:creationId xmlns:p14="http://schemas.microsoft.com/office/powerpoint/2010/main" val="356998017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2F710B65-EDA9-4E73-B369-23EA5C46F987}"/>
              </a:ext>
            </a:extLst>
          </p:cNvPr>
          <p:cNvSpPr>
            <a:spLocks noGrp="1"/>
          </p:cNvSpPr>
          <p:nvPr>
            <p:ph type="title"/>
          </p:nvPr>
        </p:nvSpPr>
        <p:spPr>
          <a:xfrm>
            <a:off x="277424" y="341720"/>
            <a:ext cx="9720072" cy="671421"/>
          </a:xfrm>
        </p:spPr>
        <p:txBody>
          <a:bodyPr>
            <a:noAutofit/>
          </a:bodyPr>
          <a:lstStyle/>
          <a:p>
            <a:br>
              <a:rPr lang="fr-BE" sz="2800" b="1">
                <a:solidFill>
                  <a:srgbClr val="FFC000"/>
                </a:solidFill>
                <a:latin typeface="Tenorite" panose="00000500000000000000" pitchFamily="2" charset="0"/>
              </a:rPr>
            </a:br>
            <a:br>
              <a:rPr lang="fr-BE" sz="2800" b="1">
                <a:solidFill>
                  <a:srgbClr val="FFC000"/>
                </a:solidFill>
                <a:latin typeface="Tenorite" panose="00000500000000000000" pitchFamily="2" charset="0"/>
              </a:rPr>
            </a:br>
            <a:r>
              <a:rPr lang="fr-BE" sz="2800" b="1">
                <a:solidFill>
                  <a:schemeClr val="accent2">
                    <a:lumMod val="75000"/>
                  </a:schemeClr>
                </a:solidFill>
                <a:latin typeface="Tenorite" panose="00000500000000000000" pitchFamily="2" charset="0"/>
              </a:rPr>
              <a:t>F1608 Carreleur</a:t>
            </a:r>
            <a:br>
              <a:rPr lang="fr-BE" sz="2800" b="1">
                <a:solidFill>
                  <a:srgbClr val="FFC000"/>
                </a:solidFill>
                <a:latin typeface="Tenorite" panose="00000500000000000000" pitchFamily="2" charset="0"/>
              </a:rPr>
            </a:br>
            <a:br>
              <a:rPr lang="fr-BE" sz="2800" b="1">
                <a:solidFill>
                  <a:srgbClr val="FFC000"/>
                </a:solidFill>
                <a:latin typeface="Tenorite" panose="00000500000000000000" pitchFamily="2" charset="0"/>
              </a:rPr>
            </a:br>
            <a:endParaRPr lang="fr-BE" sz="2800" b="1">
              <a:solidFill>
                <a:srgbClr val="FFC000"/>
              </a:solidFill>
              <a:latin typeface="Tenorite" panose="00000500000000000000" pitchFamily="2" charset="0"/>
            </a:endParaRPr>
          </a:p>
        </p:txBody>
      </p:sp>
      <p:sp>
        <p:nvSpPr>
          <p:cNvPr id="11" name="Espace réservé du contenu 2">
            <a:extLst>
              <a:ext uri="{FF2B5EF4-FFF2-40B4-BE49-F238E27FC236}">
                <a16:creationId xmlns:a16="http://schemas.microsoft.com/office/drawing/2014/main" id="{B3147EEB-0174-4BAC-A89B-F52AD2CE5A5D}"/>
              </a:ext>
            </a:extLst>
          </p:cNvPr>
          <p:cNvSpPr txBox="1">
            <a:spLocks/>
          </p:cNvSpPr>
          <p:nvPr/>
        </p:nvSpPr>
        <p:spPr>
          <a:xfrm>
            <a:off x="230496" y="1435614"/>
            <a:ext cx="5007937" cy="3740685"/>
          </a:xfrm>
          <a:prstGeom prst="rect">
            <a:avLst/>
          </a:prstGeom>
          <a:solidFill>
            <a:schemeClr val="bg1">
              <a:lumMod val="95000"/>
            </a:schemeClr>
          </a:solidFill>
        </p:spPr>
        <p:txBody>
          <a:bodyPr anchor="t">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BE" sz="1700" b="1" u="sng">
              <a:solidFill>
                <a:srgbClr val="014067"/>
              </a:solidFill>
              <a:latin typeface="Tenorite" panose="00000500000000000000" pitchFamily="2" charset="0"/>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BE" sz="1700" b="1" u="sng" strike="noStrike" kern="1200" cap="none" spc="0" normalizeH="0" baseline="0" noProof="0">
                <a:ln>
                  <a:noFill/>
                </a:ln>
                <a:solidFill>
                  <a:schemeClr val="accent5">
                    <a:lumMod val="50000"/>
                  </a:schemeClr>
                </a:solidFill>
                <a:effectLst/>
                <a:uLnTx/>
                <a:uFillTx/>
                <a:latin typeface="Tenorite" panose="00000500000000000000" pitchFamily="2" charset="0"/>
              </a:rPr>
              <a:t>Recommandation 2022 de L’IBEFE Hainaut Centre</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fr-BE" sz="1200" b="1" u="sng" strike="noStrike" kern="1200" cap="none" spc="0" normalizeH="0" baseline="0" noProof="0">
              <a:ln>
                <a:noFill/>
              </a:ln>
              <a:solidFill>
                <a:srgbClr val="014067"/>
              </a:solidFill>
              <a:effectLst/>
              <a:uLnTx/>
              <a:uFillTx/>
              <a:latin typeface="Tenorite" panose="00000500000000000000" pitchFamily="2" charset="0"/>
            </a:endParaRPr>
          </a:p>
          <a:p>
            <a:pPr marL="285750" marR="0" lvl="0" indent="-285750" algn="ctr"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800" b="1" i="0" u="none" strike="noStrike" kern="1200" cap="none" spc="0" normalizeH="0" baseline="0" noProof="0">
                <a:ln>
                  <a:noFill/>
                </a:ln>
                <a:solidFill>
                  <a:schemeClr val="accent2">
                    <a:lumMod val="75000"/>
                  </a:schemeClr>
                </a:solidFill>
                <a:effectLst/>
                <a:uLnTx/>
                <a:uFillTx/>
                <a:latin typeface="Tenorite" panose="00000500000000000000" pitchFamily="2" charset="0"/>
                <a:ea typeface="+mn-ea"/>
                <a:cs typeface="+mn-cs"/>
              </a:rPr>
              <a:t>Création Formation initiale </a:t>
            </a:r>
          </a:p>
          <a:p>
            <a:pPr marL="285750" marR="0" lvl="0" indent="-285750" algn="ctr"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800" b="1" i="0" u="none" strike="noStrike" kern="1200" cap="none" spc="0" normalizeH="0" baseline="0" noProof="0">
                <a:ln>
                  <a:noFill/>
                </a:ln>
                <a:solidFill>
                  <a:schemeClr val="accent2">
                    <a:lumMod val="75000"/>
                  </a:schemeClr>
                </a:solidFill>
                <a:effectLst/>
                <a:uLnTx/>
                <a:uFillTx/>
                <a:latin typeface="Tenorite" panose="00000500000000000000" pitchFamily="2" charset="0"/>
                <a:ea typeface="+mn-ea"/>
                <a:cs typeface="+mn-cs"/>
              </a:rPr>
              <a:t>Création pour adultes </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BE" sz="1200" b="1" u="sng" strike="noStrike" kern="1200" cap="none" spc="0" normalizeH="0" baseline="0" noProof="0">
                <a:ln>
                  <a:noFill/>
                </a:ln>
                <a:solidFill>
                  <a:srgbClr val="014067"/>
                </a:solidFill>
                <a:effectLst/>
                <a:uLnTx/>
                <a:uFillTx/>
                <a:latin typeface="Tenorite" panose="00000500000000000000" pitchFamily="2" charset="0"/>
              </a:rPr>
              <a:t> </a:t>
            </a:r>
            <a:endParaRPr kumimoji="0" lang="fr-BE" sz="1200" b="0" u="sng" strike="noStrike" kern="1200" cap="none" spc="0" normalizeH="0" baseline="0" noProof="0">
              <a:ln>
                <a:noFill/>
              </a:ln>
              <a:solidFill>
                <a:srgbClr val="014067"/>
              </a:solidFill>
              <a:effectLst/>
              <a:uLnTx/>
              <a:uFillTx/>
              <a:latin typeface="Tenorite" panose="00000500000000000000" pitchFamily="2" charset="0"/>
            </a:endParaRPr>
          </a:p>
          <a:p>
            <a:pPr marL="0" indent="0" algn="l">
              <a:buNone/>
            </a:pPr>
            <a:r>
              <a:rPr lang="fr-BE" sz="1800" b="0" i="0" u="none" strike="noStrike" baseline="0">
                <a:solidFill>
                  <a:srgbClr val="212120"/>
                </a:solidFill>
                <a:latin typeface="Calibri" panose="020F0502020204030204" pitchFamily="34" charset="0"/>
              </a:rPr>
              <a:t>Le métier fait, à nouveau, partie de la liste des métiers en pénurie 2023. Le turn-over est important et les employeurs sont constamment en recherche de main-d'œuvre qualifiée sur le métier. De plus, le métier offre des aspects créatifs et artistiques de plus en plus présents mais difficiles à mettre en œuvre au niveau de la formation/enseignement en raison du coût des matériaux. L’IBEFE encourage donc la mise en lien avec le monde de l’entreprise qui pourrait pallier ces difficultés.</a:t>
            </a:r>
            <a:endParaRPr kumimoji="0" lang="fr-BE" sz="1600" b="0" u="none" strike="noStrike" kern="1200" cap="none" spc="0" normalizeH="0" baseline="0" noProof="0">
              <a:ln>
                <a:noFill/>
              </a:ln>
              <a:solidFill>
                <a:srgbClr val="014067"/>
              </a:solidFill>
              <a:effectLst/>
              <a:uLnTx/>
              <a:uFillTx/>
              <a:latin typeface="Tenorite" panose="00000500000000000000" pitchFamily="2" charset="0"/>
            </a:endParaRPr>
          </a:p>
        </p:txBody>
      </p:sp>
      <p:sp>
        <p:nvSpPr>
          <p:cNvPr id="12" name="Rectangle 11">
            <a:extLst>
              <a:ext uri="{FF2B5EF4-FFF2-40B4-BE49-F238E27FC236}">
                <a16:creationId xmlns:a16="http://schemas.microsoft.com/office/drawing/2014/main" id="{FD954D56-598F-49B4-8957-7E5BCEC2EAAE}"/>
              </a:ext>
            </a:extLst>
          </p:cNvPr>
          <p:cNvSpPr/>
          <p:nvPr/>
        </p:nvSpPr>
        <p:spPr>
          <a:xfrm>
            <a:off x="846453" y="916362"/>
            <a:ext cx="2816990" cy="1792287"/>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2800" b="1" i="0" u="none" strike="noStrike" kern="1200" cap="none" spc="0" normalizeH="0" baseline="0" noProof="0">
              <a:ln>
                <a:noFill/>
              </a:ln>
              <a:solidFill>
                <a:prstClr val="white"/>
              </a:solidFill>
              <a:effectLst/>
              <a:uLnTx/>
              <a:uFillTx/>
              <a:latin typeface="Calibri Light" panose="020F0302020204030204"/>
              <a:ea typeface="+mn-ea"/>
              <a:cs typeface="+mn-cs"/>
            </a:endParaRPr>
          </a:p>
        </p:txBody>
      </p:sp>
      <p:graphicFrame>
        <p:nvGraphicFramePr>
          <p:cNvPr id="6" name="Diagramme 5">
            <a:extLst>
              <a:ext uri="{FF2B5EF4-FFF2-40B4-BE49-F238E27FC236}">
                <a16:creationId xmlns:a16="http://schemas.microsoft.com/office/drawing/2014/main" id="{8F736C25-7D29-4605-85DA-4D38518D0AB5}"/>
              </a:ext>
            </a:extLst>
          </p:cNvPr>
          <p:cNvGraphicFramePr/>
          <p:nvPr>
            <p:extLst>
              <p:ext uri="{D42A27DB-BD31-4B8C-83A1-F6EECF244321}">
                <p14:modId xmlns:p14="http://schemas.microsoft.com/office/powerpoint/2010/main" val="1950726806"/>
              </p:ext>
            </p:extLst>
          </p:nvPr>
        </p:nvGraphicFramePr>
        <p:xfrm>
          <a:off x="5534212" y="1451006"/>
          <a:ext cx="6427292" cy="374068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20" name="Tableau 20">
            <a:extLst>
              <a:ext uri="{FF2B5EF4-FFF2-40B4-BE49-F238E27FC236}">
                <a16:creationId xmlns:a16="http://schemas.microsoft.com/office/drawing/2014/main" id="{AE271782-7FF1-41E3-B896-7A3A3BAA6151}"/>
              </a:ext>
            </a:extLst>
          </p:cNvPr>
          <p:cNvGraphicFramePr>
            <a:graphicFrameLocks noGrp="1"/>
          </p:cNvGraphicFramePr>
          <p:nvPr>
            <p:extLst>
              <p:ext uri="{D42A27DB-BD31-4B8C-83A1-F6EECF244321}">
                <p14:modId xmlns:p14="http://schemas.microsoft.com/office/powerpoint/2010/main" val="175503716"/>
              </p:ext>
            </p:extLst>
          </p:nvPr>
        </p:nvGraphicFramePr>
        <p:xfrm>
          <a:off x="277424" y="5438889"/>
          <a:ext cx="11637152" cy="1010920"/>
        </p:xfrm>
        <a:graphic>
          <a:graphicData uri="http://schemas.openxmlformats.org/drawingml/2006/table">
            <a:tbl>
              <a:tblPr firstRow="1" bandRow="1">
                <a:tableStyleId>{327F97BB-C833-4FB7-BDE5-3F7075034690}</a:tableStyleId>
              </a:tblPr>
              <a:tblGrid>
                <a:gridCol w="11637152">
                  <a:extLst>
                    <a:ext uri="{9D8B030D-6E8A-4147-A177-3AD203B41FA5}">
                      <a16:colId xmlns:a16="http://schemas.microsoft.com/office/drawing/2014/main" val="3937705145"/>
                    </a:ext>
                  </a:extLst>
                </a:gridCol>
              </a:tblGrid>
              <a:tr h="370840">
                <a:tc>
                  <a:txBody>
                    <a:bodyPr/>
                    <a:lstStyle/>
                    <a:p>
                      <a:pPr algn="ctr"/>
                      <a:r>
                        <a:rPr lang="fr-BE"/>
                        <a:t>Reconduction 2023 : Création formation initiale et pour adultes</a:t>
                      </a:r>
                    </a:p>
                  </a:txBody>
                  <a:tcPr>
                    <a:solidFill>
                      <a:schemeClr val="accent5">
                        <a:lumMod val="75000"/>
                      </a:schemeClr>
                    </a:solidFill>
                  </a:tcPr>
                </a:tc>
                <a:extLst>
                  <a:ext uri="{0D108BD9-81ED-4DB2-BD59-A6C34878D82A}">
                    <a16:rowId xmlns:a16="http://schemas.microsoft.com/office/drawing/2014/main" val="2809913012"/>
                  </a:ext>
                </a:extLst>
              </a:tr>
              <a:tr h="370840">
                <a:tc>
                  <a:txBody>
                    <a:bodyPr/>
                    <a:lstStyle/>
                    <a:p>
                      <a:r>
                        <a:rPr lang="fr-BE" dirty="0"/>
                        <a:t>La difficulté de recruter des élèves est mise en évidence. Le développement de l’offre paraît néanmoins pertinent compte tenu de la fermeture de la dernière section du plein exercice en formation initiale.</a:t>
                      </a:r>
                    </a:p>
                  </a:txBody>
                  <a:tcPr>
                    <a:solidFill>
                      <a:schemeClr val="accent5">
                        <a:lumMod val="75000"/>
                      </a:schemeClr>
                    </a:solidFill>
                  </a:tcPr>
                </a:tc>
                <a:extLst>
                  <a:ext uri="{0D108BD9-81ED-4DB2-BD59-A6C34878D82A}">
                    <a16:rowId xmlns:a16="http://schemas.microsoft.com/office/drawing/2014/main" val="2899318201"/>
                  </a:ext>
                </a:extLst>
              </a:tr>
            </a:tbl>
          </a:graphicData>
        </a:graphic>
      </p:graphicFrame>
      <mc:AlternateContent xmlns:mc="http://schemas.openxmlformats.org/markup-compatibility/2006" xmlns:pslz="http://schemas.microsoft.com/office/powerpoint/2016/slidezoom">
        <mc:Choice Requires="pslz">
          <p:graphicFrame>
            <p:nvGraphicFramePr>
              <p:cNvPr id="5" name="Zoom de diapositive 4">
                <a:extLst>
                  <a:ext uri="{FF2B5EF4-FFF2-40B4-BE49-F238E27FC236}">
                    <a16:creationId xmlns:a16="http://schemas.microsoft.com/office/drawing/2014/main" id="{7055C5C7-6C4E-9BC8-D978-6D204C4D71CE}"/>
                  </a:ext>
                </a:extLst>
              </p:cNvPr>
              <p:cNvGraphicFramePr>
                <a:graphicFrameLocks noChangeAspect="1"/>
              </p:cNvGraphicFramePr>
              <p:nvPr>
                <p:extLst>
                  <p:ext uri="{D42A27DB-BD31-4B8C-83A1-F6EECF244321}">
                    <p14:modId xmlns:p14="http://schemas.microsoft.com/office/powerpoint/2010/main" val="3140571500"/>
                  </p:ext>
                </p:extLst>
              </p:nvPr>
            </p:nvGraphicFramePr>
            <p:xfrm>
              <a:off x="9101846" y="115561"/>
              <a:ext cx="2154393" cy="1211846"/>
            </p:xfrm>
            <a:graphic>
              <a:graphicData uri="http://schemas.microsoft.com/office/powerpoint/2016/slidezoom">
                <pslz:sldZm>
                  <pslz:sldZmObj sldId="307" cId="1653376763">
                    <pslz:zmPr id="{62825E1E-9787-4653-A5C6-5FD17879B746}" returnToParent="0" transitionDur="1000">
                      <p166:blipFill xmlns:p166="http://schemas.microsoft.com/office/powerpoint/2016/6/main">
                        <a:blip r:embed="rId8"/>
                        <a:stretch>
                          <a:fillRect/>
                        </a:stretch>
                      </p166:blipFill>
                      <p166:spPr xmlns:p166="http://schemas.microsoft.com/office/powerpoint/2016/6/main">
                        <a:xfrm>
                          <a:off x="0" y="0"/>
                          <a:ext cx="2154393" cy="1211846"/>
                        </a:xfrm>
                        <a:prstGeom prst="rect">
                          <a:avLst/>
                        </a:prstGeom>
                        <a:ln w="3175">
                          <a:solidFill>
                            <a:prstClr val="ltGray"/>
                          </a:solidFill>
                        </a:ln>
                      </p166:spPr>
                    </pslz:zmPr>
                  </pslz:sldZmObj>
                </pslz:sldZm>
              </a:graphicData>
            </a:graphic>
          </p:graphicFrame>
        </mc:Choice>
        <mc:Fallback xmlns="">
          <p:pic>
            <p:nvPicPr>
              <p:cNvPr id="5" name="Zoom de diapositive 4">
                <a:extLst>
                  <a:ext uri="{FF2B5EF4-FFF2-40B4-BE49-F238E27FC236}">
                    <a16:creationId xmlns:a16="http://schemas.microsoft.com/office/drawing/2014/main" id="{7055C5C7-6C4E-9BC8-D978-6D204C4D71CE}"/>
                  </a:ext>
                </a:extLst>
              </p:cNvPr>
              <p:cNvPicPr>
                <a:picLocks noGrp="1" noRot="1" noChangeAspect="1" noMove="1" noResize="1" noEditPoints="1" noAdjustHandles="1" noChangeArrowheads="1" noChangeShapeType="1"/>
              </p:cNvPicPr>
              <p:nvPr/>
            </p:nvPicPr>
            <p:blipFill>
              <a:blip r:embed="rId9"/>
              <a:stretch>
                <a:fillRect/>
              </a:stretch>
            </p:blipFill>
            <p:spPr>
              <a:xfrm>
                <a:off x="9101846" y="115561"/>
                <a:ext cx="2154393" cy="1211846"/>
              </a:xfrm>
              <a:prstGeom prst="rect">
                <a:avLst/>
              </a:prstGeom>
              <a:ln w="3175">
                <a:solidFill>
                  <a:prstClr val="ltGray"/>
                </a:solidFill>
              </a:ln>
            </p:spPr>
          </p:pic>
        </mc:Fallback>
      </mc:AlternateContent>
    </p:spTree>
    <p:extLst>
      <p:ext uri="{BB962C8B-B14F-4D97-AF65-F5344CB8AC3E}">
        <p14:creationId xmlns:p14="http://schemas.microsoft.com/office/powerpoint/2010/main" val="29202065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Image 2"/>
          <p:cNvPicPr/>
          <p:nvPr/>
        </p:nvPicPr>
        <p:blipFill>
          <a:blip r:embed="rId4"/>
          <a:srcRect/>
          <a:stretch>
            <a:fillRect/>
          </a:stretch>
        </p:blipFill>
        <p:spPr bwMode="auto">
          <a:xfrm>
            <a:off x="1956680" y="964407"/>
            <a:ext cx="8880763" cy="5195454"/>
          </a:xfrm>
          <a:prstGeom prst="rect">
            <a:avLst/>
          </a:prstGeom>
          <a:noFill/>
          <a:ln w="9525">
            <a:noFill/>
            <a:miter lim="800000"/>
            <a:headEnd/>
            <a:tailEnd/>
          </a:ln>
        </p:spPr>
      </p:pic>
      <p:sp>
        <p:nvSpPr>
          <p:cNvPr id="4" name="Rectangle 1"/>
          <p:cNvSpPr/>
          <p:nvPr/>
        </p:nvSpPr>
        <p:spPr>
          <a:xfrm>
            <a:off x="10150985" y="5609717"/>
            <a:ext cx="1617242" cy="745058"/>
          </a:xfrm>
          <a:prstGeom prst="wedgeRectCallout">
            <a:avLst>
              <a:gd name="adj1" fmla="val -20833"/>
              <a:gd name="adj2" fmla="val 39861"/>
            </a:avLst>
          </a:prstGeom>
          <a:solidFill>
            <a:schemeClr val="accent4"/>
          </a:solidFill>
          <a:ln w="6350" cap="flat" cmpd="sng" algn="ctr">
            <a:solidFill>
              <a:srgbClr val="FFC00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CEFA Morlanwelz sur </a:t>
            </a:r>
            <a:r>
              <a:rPr kumimoji="0" lang="fr-BE" sz="1200" b="1" i="0" u="none" strike="noStrike" kern="0" cap="none" spc="0" normalizeH="0" baseline="0" noProof="0" err="1">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Trazegnies</a:t>
            </a:r>
            <a:endParaRPr kumimoji="0" lang="fr-BE" sz="1200" b="1"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endParaRP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Carreleur Chapiste</a:t>
            </a:r>
          </a:p>
        </p:txBody>
      </p:sp>
      <p:sp>
        <p:nvSpPr>
          <p:cNvPr id="5" name="Rectangle 1"/>
          <p:cNvSpPr/>
          <p:nvPr/>
        </p:nvSpPr>
        <p:spPr>
          <a:xfrm>
            <a:off x="148840" y="4786370"/>
            <a:ext cx="2428105" cy="473234"/>
          </a:xfrm>
          <a:prstGeom prst="wedgeRectCallout">
            <a:avLst>
              <a:gd name="adj1" fmla="val 124867"/>
              <a:gd name="adj2" fmla="val -74680"/>
            </a:avLst>
          </a:prstGeom>
          <a:gradFill rotWithShape="1">
            <a:gsLst>
              <a:gs pos="0">
                <a:srgbClr val="FFC000">
                  <a:lumMod val="110000"/>
                  <a:satMod val="105000"/>
                  <a:tint val="67000"/>
                </a:srgbClr>
              </a:gs>
              <a:gs pos="50000">
                <a:srgbClr val="FFC000">
                  <a:lumMod val="105000"/>
                  <a:satMod val="103000"/>
                  <a:tint val="73000"/>
                </a:srgbClr>
              </a:gs>
              <a:gs pos="100000">
                <a:srgbClr val="FFC000">
                  <a:lumMod val="105000"/>
                  <a:satMod val="109000"/>
                  <a:tint val="81000"/>
                </a:srgbClr>
              </a:gs>
            </a:gsLst>
            <a:lin ang="5400000" scaled="0"/>
          </a:gradFill>
          <a:ln w="6350" cap="flat" cmpd="sng" algn="ctr">
            <a:solidFill>
              <a:srgbClr val="FFC00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Lycée provincial </a:t>
            </a:r>
            <a:r>
              <a:rPr kumimoji="0" lang="fr-BE" sz="1200" b="1" i="0" u="none" strike="noStrike" kern="0" cap="none" spc="0" normalizeH="0" baseline="0" noProof="0" err="1">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Hornu</a:t>
            </a:r>
            <a:r>
              <a:rPr kumimoji="0" lang="fr-BE" sz="1200" b="1"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-Colfontaine</a:t>
            </a:r>
            <a:endPar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endParaRP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sng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Carreleur-chapiste</a:t>
            </a:r>
          </a:p>
        </p:txBody>
      </p:sp>
      <p:sp>
        <p:nvSpPr>
          <p:cNvPr id="9" name="Rectangle 2"/>
          <p:cNvSpPr/>
          <p:nvPr/>
        </p:nvSpPr>
        <p:spPr>
          <a:xfrm>
            <a:off x="8055542" y="613864"/>
            <a:ext cx="1517949" cy="594723"/>
          </a:xfrm>
          <a:prstGeom prst="wedgeRectCallout">
            <a:avLst>
              <a:gd name="adj1" fmla="val -65115"/>
              <a:gd name="adj2" fmla="val 124959"/>
            </a:avLst>
          </a:prstGeom>
          <a:solidFill>
            <a:schemeClr val="accent2">
              <a:lumMod val="60000"/>
              <a:lumOff val="40000"/>
            </a:schemeClr>
          </a:solidFill>
          <a:ln w="6350" cap="flat" cmpd="sng" algn="ctr">
            <a:solidFill>
              <a:schemeClr val="accent2">
                <a:lumMod val="60000"/>
                <a:lumOff val="40000"/>
              </a:scheme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IFAPME </a:t>
            </a: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p>
          <a:p>
            <a:pPr marL="171450" marR="0" lvl="0" indent="-171450" algn="l" defTabSz="4572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carreleur</a:t>
            </a:r>
          </a:p>
        </p:txBody>
      </p:sp>
      <p:sp>
        <p:nvSpPr>
          <p:cNvPr id="10" name="Rectangle 5"/>
          <p:cNvSpPr/>
          <p:nvPr/>
        </p:nvSpPr>
        <p:spPr>
          <a:xfrm>
            <a:off x="3473754" y="5790046"/>
            <a:ext cx="1375338" cy="527627"/>
          </a:xfrm>
          <a:prstGeom prst="wedgeRectCallout">
            <a:avLst>
              <a:gd name="adj1" fmla="val 29747"/>
              <a:gd name="adj2" fmla="val -160115"/>
            </a:avLst>
          </a:prstGeom>
          <a:ln/>
        </p:spPr>
        <p:style>
          <a:lnRef idx="1">
            <a:schemeClr val="accent6"/>
          </a:lnRef>
          <a:fillRef idx="2">
            <a:schemeClr val="accent6"/>
          </a:fillRef>
          <a:effectRef idx="1">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1200" cap="none" spc="0" normalizeH="0" baseline="0" noProof="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LE FOREM :</a:t>
            </a:r>
            <a:r>
              <a:rPr kumimoji="0" lang="fr-BE" sz="1200" b="0" i="0" u="none" strike="noStrike" kern="1200" cap="none" spc="0" normalizeH="0" baseline="0" noProof="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                                                              Carreleur</a:t>
            </a:r>
          </a:p>
          <a:p>
            <a:pPr marL="0" marR="0" lvl="0" indent="0" algn="l" defTabSz="457200" rtl="0" eaLnBrk="1" fontAlgn="auto" latinLnBrk="0" hangingPunct="1">
              <a:lnSpc>
                <a:spcPct val="107000"/>
              </a:lnSpc>
              <a:spcBef>
                <a:spcPts val="0"/>
              </a:spcBef>
              <a:spcAft>
                <a:spcPts val="800"/>
              </a:spcAft>
              <a:buClrTx/>
              <a:buSzTx/>
              <a:buFontTx/>
              <a:buNone/>
              <a:tabLst/>
              <a:defRPr/>
            </a:pPr>
            <a:r>
              <a:rPr kumimoji="0" lang="fr-BE" sz="700" b="0" i="0" u="none" strike="noStrike" kern="1200" cap="none" spc="0" normalizeH="0" baseline="0" noProof="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 </a:t>
            </a:r>
            <a:endParaRPr kumimoji="0" lang="fr-BE" sz="1100" b="0" i="0" u="none" strike="noStrike" kern="1200" cap="none" spc="0" normalizeH="0" baseline="0" noProof="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endParaRPr>
          </a:p>
        </p:txBody>
      </p:sp>
      <p:sp>
        <p:nvSpPr>
          <p:cNvPr id="14" name="Rectangle 2"/>
          <p:cNvSpPr/>
          <p:nvPr/>
        </p:nvSpPr>
        <p:spPr>
          <a:xfrm>
            <a:off x="790635" y="5869546"/>
            <a:ext cx="2270299" cy="680143"/>
          </a:xfrm>
          <a:prstGeom prst="wedgeRectCallout">
            <a:avLst>
              <a:gd name="adj1" fmla="val 104591"/>
              <a:gd name="adj2" fmla="val -201021"/>
            </a:avLst>
          </a:prstGeom>
          <a:solidFill>
            <a:schemeClr val="bg1">
              <a:lumMod val="75000"/>
            </a:schemeClr>
          </a:solidFill>
          <a:ln w="6350" cap="flat" cmpd="sng" algn="ctr">
            <a:solidFill>
              <a:schemeClr val="bg2">
                <a:lumMod val="90000"/>
              </a:scheme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800"/>
              </a:spcAft>
              <a:buClrTx/>
              <a:buSzTx/>
              <a:buFontTx/>
              <a:buNone/>
              <a:tabLst/>
              <a:defRPr/>
            </a:pPr>
            <a:r>
              <a:rPr kumimoji="0" lang="fr-BE" sz="12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IEPSCF Colfontaine </a:t>
            </a: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p>
          <a:p>
            <a:pPr marL="0" marR="0" lvl="0" indent="0" algn="l" defTabSz="457200" rtl="0" eaLnBrk="1" fontAlgn="auto" latinLnBrk="0" hangingPunct="1">
              <a:lnSpc>
                <a:spcPct val="107000"/>
              </a:lnSpc>
              <a:spcBef>
                <a:spcPts val="0"/>
              </a:spcBef>
              <a:spcAft>
                <a:spcPts val="800"/>
              </a:spcAft>
              <a:buClrTx/>
              <a:buSzTx/>
              <a:buFontTx/>
              <a:buNone/>
              <a:tabLst/>
              <a:defRPr/>
            </a:pP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 Ouvrier carreleur</a:t>
            </a:r>
          </a:p>
        </p:txBody>
      </p:sp>
      <p:sp>
        <p:nvSpPr>
          <p:cNvPr id="15" name="Rectangle 1">
            <a:extLst>
              <a:ext uri="{FF2B5EF4-FFF2-40B4-BE49-F238E27FC236}">
                <a16:creationId xmlns:a16="http://schemas.microsoft.com/office/drawing/2014/main" id="{84DC1066-3B64-473D-A892-5C165E476122}"/>
              </a:ext>
            </a:extLst>
          </p:cNvPr>
          <p:cNvSpPr/>
          <p:nvPr/>
        </p:nvSpPr>
        <p:spPr>
          <a:xfrm>
            <a:off x="1025896" y="3088928"/>
            <a:ext cx="1835051" cy="680143"/>
          </a:xfrm>
          <a:prstGeom prst="wedgeRectCallout">
            <a:avLst>
              <a:gd name="adj1" fmla="val 172247"/>
              <a:gd name="adj2" fmla="val 99962"/>
            </a:avLst>
          </a:prstGeom>
          <a:solidFill>
            <a:srgbClr val="CC0066"/>
          </a:solidFill>
          <a:ln w="6350" cap="flat" cmpd="sng" algn="ctr">
            <a:solidFill>
              <a:srgbClr val="CC0066"/>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fr-BE" sz="1200" b="0" i="0" u="none" strike="noStrike" kern="0" cap="none" spc="0" normalizeH="0" baseline="0" noProof="0">
                <a:ln>
                  <a:noFill/>
                </a:ln>
                <a:solidFill>
                  <a:prstClr val="white"/>
                </a:solidFill>
                <a:effectLst/>
                <a:uLnTx/>
                <a:uFillTx/>
                <a:latin typeface="Calibri" panose="020F0502020204030204"/>
                <a:ea typeface="Calibri" panose="020F0502020204030204" pitchFamily="34" charset="0"/>
                <a:cs typeface="Times New Roman" panose="02020603050405020304" pitchFamily="18" charset="0"/>
              </a:rPr>
              <a:t>Enseignement spécialisé : EPSESCF</a:t>
            </a: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0" cap="none" spc="0" normalizeH="0" baseline="0" noProof="0">
                <a:ln>
                  <a:noFill/>
                </a:ln>
                <a:solidFill>
                  <a:prstClr val="white"/>
                </a:solidFill>
                <a:effectLst/>
                <a:uLnTx/>
                <a:uFillTx/>
                <a:latin typeface="Calibri" panose="020F0502020204030204"/>
                <a:ea typeface="Calibri" panose="020F0502020204030204" pitchFamily="34" charset="0"/>
                <a:cs typeface="Times New Roman" panose="02020603050405020304" pitchFamily="18" charset="0"/>
              </a:rPr>
              <a:t>Ouvrier c</a:t>
            </a:r>
            <a:r>
              <a:rPr kumimoji="0" lang="fr-BE" sz="1200" b="0" i="0" u="none" strike="noStrike" kern="0" cap="none" spc="0" normalizeH="0" baseline="0" noProof="0" err="1">
                <a:ln>
                  <a:noFill/>
                </a:ln>
                <a:solidFill>
                  <a:prstClr val="white"/>
                </a:solidFill>
                <a:effectLst/>
                <a:uLnTx/>
                <a:uFillTx/>
                <a:latin typeface="Calibri" panose="020F0502020204030204"/>
                <a:ea typeface="Calibri" panose="020F0502020204030204" pitchFamily="34" charset="0"/>
                <a:cs typeface="Times New Roman" panose="02020603050405020304" pitchFamily="18" charset="0"/>
              </a:rPr>
              <a:t>arreleur</a:t>
            </a:r>
            <a:endParaRPr kumimoji="0" lang="fr-BE" sz="1200" b="0" i="0" u="none" strike="noStrike" kern="0" cap="none" spc="0" normalizeH="0" baseline="0" noProof="0">
              <a:ln>
                <a:noFill/>
              </a:ln>
              <a:solidFill>
                <a:prstClr val="white"/>
              </a:solidFill>
              <a:effectLst/>
              <a:uLnTx/>
              <a:uFillTx/>
              <a:latin typeface="Calibri" panose="020F0502020204030204"/>
              <a:ea typeface="Calibri" panose="020F0502020204030204" pitchFamily="34" charset="0"/>
              <a:cs typeface="Times New Roman" panose="02020603050405020304" pitchFamily="18" charset="0"/>
            </a:endParaRPr>
          </a:p>
        </p:txBody>
      </p:sp>
      <p:sp>
        <p:nvSpPr>
          <p:cNvPr id="16" name="Rectangle 1">
            <a:extLst>
              <a:ext uri="{FF2B5EF4-FFF2-40B4-BE49-F238E27FC236}">
                <a16:creationId xmlns:a16="http://schemas.microsoft.com/office/drawing/2014/main" id="{7DC59AB9-973F-4DD9-B3F2-E562DE7EE30F}"/>
              </a:ext>
            </a:extLst>
          </p:cNvPr>
          <p:cNvSpPr/>
          <p:nvPr/>
        </p:nvSpPr>
        <p:spPr>
          <a:xfrm>
            <a:off x="9797748" y="1986476"/>
            <a:ext cx="1894143" cy="680143"/>
          </a:xfrm>
          <a:prstGeom prst="wedgeRectCallout">
            <a:avLst>
              <a:gd name="adj1" fmla="val -160608"/>
              <a:gd name="adj2" fmla="val 178704"/>
            </a:avLst>
          </a:prstGeom>
          <a:solidFill>
            <a:srgbClr val="CC0066"/>
          </a:solidFill>
          <a:ln w="6350" cap="flat" cmpd="sng" algn="ctr">
            <a:solidFill>
              <a:srgbClr val="CC0066"/>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07000"/>
              </a:lnSpc>
              <a:defRPr/>
            </a:pPr>
            <a:r>
              <a:rPr kumimoji="0" lang="fr-BE" sz="1200" b="1" i="0" u="none" strike="noStrike" kern="0" cap="none" spc="0" normalizeH="0" baseline="0" noProof="0">
                <a:ln>
                  <a:noFill/>
                </a:ln>
                <a:solidFill>
                  <a:prstClr val="white"/>
                </a:solidFill>
                <a:effectLst/>
                <a:uLnTx/>
                <a:uFillTx/>
                <a:latin typeface="Calibri" panose="020F0502020204030204"/>
                <a:ea typeface="Calibri" panose="020F0502020204030204" pitchFamily="34" charset="0"/>
                <a:cs typeface="Times New Roman" panose="02020603050405020304" pitchFamily="18" charset="0"/>
              </a:rPr>
              <a:t>Enseignement spécialisé :</a:t>
            </a:r>
          </a:p>
          <a:p>
            <a:pPr>
              <a:lnSpc>
                <a:spcPct val="107000"/>
              </a:lnSpc>
              <a:defRPr/>
            </a:pPr>
            <a:r>
              <a:rPr kumimoji="0" lang="fr-BE" sz="1200" b="0" i="0" u="none" strike="noStrike" kern="0" cap="none" spc="0" normalizeH="0" baseline="0" noProof="0">
                <a:ln>
                  <a:noFill/>
                </a:ln>
                <a:solidFill>
                  <a:prstClr val="white"/>
                </a:solidFill>
                <a:effectLst/>
                <a:uLnTx/>
                <a:uFillTx/>
                <a:latin typeface="Calibri" panose="020F0502020204030204"/>
                <a:ea typeface="Calibri" panose="020F0502020204030204" pitchFamily="34" charset="0"/>
                <a:cs typeface="Times New Roman" panose="02020603050405020304" pitchFamily="18" charset="0"/>
              </a:rPr>
              <a:t>A.M.I.</a:t>
            </a: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0" cap="none" spc="0" normalizeH="0" baseline="0" noProof="0">
                <a:ln>
                  <a:noFill/>
                </a:ln>
                <a:solidFill>
                  <a:prstClr val="white"/>
                </a:solidFill>
                <a:effectLst/>
                <a:uLnTx/>
                <a:uFillTx/>
                <a:latin typeface="Calibri" panose="020F0502020204030204"/>
                <a:ea typeface="Calibri" panose="020F0502020204030204" pitchFamily="34" charset="0"/>
                <a:cs typeface="Times New Roman" panose="02020603050405020304" pitchFamily="18" charset="0"/>
              </a:rPr>
              <a:t>Carreleur</a:t>
            </a:r>
          </a:p>
        </p:txBody>
      </p:sp>
      <p:sp>
        <p:nvSpPr>
          <p:cNvPr id="11" name="Rectangle 1">
            <a:extLst>
              <a:ext uri="{FF2B5EF4-FFF2-40B4-BE49-F238E27FC236}">
                <a16:creationId xmlns:a16="http://schemas.microsoft.com/office/drawing/2014/main" id="{4E6AE6A5-CA2C-4863-9A47-3448B2B11495}"/>
              </a:ext>
            </a:extLst>
          </p:cNvPr>
          <p:cNvSpPr/>
          <p:nvPr/>
        </p:nvSpPr>
        <p:spPr>
          <a:xfrm>
            <a:off x="6397061" y="6132650"/>
            <a:ext cx="1808675" cy="597072"/>
          </a:xfrm>
          <a:prstGeom prst="wedgeRectCallout">
            <a:avLst>
              <a:gd name="adj1" fmla="val -81988"/>
              <a:gd name="adj2" fmla="val -338551"/>
            </a:avLst>
          </a:prstGeom>
          <a:solidFill>
            <a:schemeClr val="accent4"/>
          </a:solidFill>
          <a:ln w="6350" cap="flat" cmpd="sng" algn="ctr">
            <a:solidFill>
              <a:srgbClr val="FFC00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CEFA Institut </a:t>
            </a:r>
            <a:r>
              <a:rPr lang="fr-BE" sz="1200" b="1" kern="0">
                <a:solidFill>
                  <a:sysClr val="windowText" lastClr="000000"/>
                </a:solidFill>
                <a:latin typeface="Calibri" panose="020F0502020204030204"/>
                <a:ea typeface="Calibri" panose="020F0502020204030204" pitchFamily="34" charset="0"/>
                <a:cs typeface="Times New Roman" panose="02020603050405020304" pitchFamily="18" charset="0"/>
              </a:rPr>
              <a:t>S</a:t>
            </a:r>
            <a:r>
              <a:rPr kumimoji="0" lang="fr-BE" sz="1200" b="1" i="0" u="none" strike="noStrike" kern="0" cap="none" spc="0" normalizeH="0" baseline="0" noProof="0" err="1">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aint</a:t>
            </a:r>
            <a:r>
              <a:rPr kumimoji="0" lang="fr-BE" sz="1200" b="1"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-Luc</a:t>
            </a: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carreleur</a:t>
            </a:r>
          </a:p>
        </p:txBody>
      </p:sp>
      <p:sp>
        <p:nvSpPr>
          <p:cNvPr id="6" name="Rectangle 1">
            <a:extLst>
              <a:ext uri="{FF2B5EF4-FFF2-40B4-BE49-F238E27FC236}">
                <a16:creationId xmlns:a16="http://schemas.microsoft.com/office/drawing/2014/main" id="{71716483-5ECA-242C-CEB8-2B68EA90F591}"/>
              </a:ext>
            </a:extLst>
          </p:cNvPr>
          <p:cNvSpPr/>
          <p:nvPr/>
        </p:nvSpPr>
        <p:spPr>
          <a:xfrm>
            <a:off x="277092" y="3884327"/>
            <a:ext cx="1808675" cy="597072"/>
          </a:xfrm>
          <a:prstGeom prst="wedgeRectCallout">
            <a:avLst>
              <a:gd name="adj1" fmla="val 134963"/>
              <a:gd name="adj2" fmla="val 52496"/>
            </a:avLst>
          </a:prstGeom>
          <a:solidFill>
            <a:schemeClr val="accent4"/>
          </a:solidFill>
          <a:ln w="6350" cap="flat" cmpd="sng" algn="ctr">
            <a:solidFill>
              <a:srgbClr val="FFC00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CEFA Institut </a:t>
            </a:r>
            <a:r>
              <a:rPr lang="fr-BE" sz="1200" b="1" kern="0">
                <a:solidFill>
                  <a:sysClr val="windowText" lastClr="000000"/>
                </a:solidFill>
                <a:latin typeface="Calibri" panose="020F0502020204030204"/>
                <a:ea typeface="Calibri" panose="020F0502020204030204" pitchFamily="34" charset="0"/>
                <a:cs typeface="Times New Roman" panose="02020603050405020304" pitchFamily="18" charset="0"/>
              </a:rPr>
              <a:t>S</a:t>
            </a:r>
            <a:r>
              <a:rPr kumimoji="0" lang="fr-BE" sz="1200" b="1" i="0" u="none" strike="noStrike" kern="0" cap="none" spc="0" normalizeH="0" baseline="0" noProof="0" err="1">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aint</a:t>
            </a:r>
            <a:r>
              <a:rPr kumimoji="0" lang="fr-BE" sz="1200" b="1"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-Luc</a:t>
            </a: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carreleur</a:t>
            </a:r>
          </a:p>
        </p:txBody>
      </p:sp>
      <p:sp>
        <p:nvSpPr>
          <p:cNvPr id="7" name="Titre 3">
            <a:extLst>
              <a:ext uri="{FF2B5EF4-FFF2-40B4-BE49-F238E27FC236}">
                <a16:creationId xmlns:a16="http://schemas.microsoft.com/office/drawing/2014/main" id="{E3DCA9AA-7D79-E16E-CCD4-F354C79C9DEA}"/>
              </a:ext>
            </a:extLst>
          </p:cNvPr>
          <p:cNvSpPr txBox="1">
            <a:spLocks/>
          </p:cNvSpPr>
          <p:nvPr/>
        </p:nvSpPr>
        <p:spPr>
          <a:xfrm>
            <a:off x="277092" y="432363"/>
            <a:ext cx="9720072" cy="671421"/>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BE" sz="2800" b="1">
                <a:solidFill>
                  <a:schemeClr val="accent2">
                    <a:lumMod val="75000"/>
                  </a:schemeClr>
                </a:solidFill>
                <a:latin typeface="Tenorite" panose="00000500000000000000" pitchFamily="2" charset="0"/>
              </a:rPr>
              <a:t>F1608 Carreleur</a:t>
            </a:r>
            <a:br>
              <a:rPr lang="fr-BE" sz="2800" b="1">
                <a:solidFill>
                  <a:srgbClr val="FFC000"/>
                </a:solidFill>
                <a:latin typeface="Tenorite" panose="00000500000000000000" pitchFamily="2" charset="0"/>
              </a:rPr>
            </a:br>
            <a:br>
              <a:rPr lang="fr-BE" sz="2800" b="1">
                <a:solidFill>
                  <a:srgbClr val="FFC000"/>
                </a:solidFill>
                <a:latin typeface="Tenorite" panose="00000500000000000000" pitchFamily="2" charset="0"/>
              </a:rPr>
            </a:br>
            <a:endParaRPr lang="fr-BE" sz="2800" b="1">
              <a:solidFill>
                <a:srgbClr val="FFC000"/>
              </a:solidFill>
              <a:latin typeface="Tenorite" panose="00000500000000000000" pitchFamily="2" charset="0"/>
            </a:endParaRPr>
          </a:p>
        </p:txBody>
      </p:sp>
    </p:spTree>
    <p:extLst>
      <p:ext uri="{BB962C8B-B14F-4D97-AF65-F5344CB8AC3E}">
        <p14:creationId xmlns:p14="http://schemas.microsoft.com/office/powerpoint/2010/main" val="165337676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2F710B65-EDA9-4E73-B369-23EA5C46F987}"/>
              </a:ext>
            </a:extLst>
          </p:cNvPr>
          <p:cNvSpPr>
            <a:spLocks noGrp="1"/>
          </p:cNvSpPr>
          <p:nvPr>
            <p:ph type="title"/>
          </p:nvPr>
        </p:nvSpPr>
        <p:spPr>
          <a:xfrm>
            <a:off x="277424" y="341720"/>
            <a:ext cx="9720072" cy="671421"/>
          </a:xfrm>
        </p:spPr>
        <p:txBody>
          <a:bodyPr>
            <a:noAutofit/>
          </a:bodyPr>
          <a:lstStyle/>
          <a:p>
            <a:br>
              <a:rPr lang="fr-BE" sz="2800" b="1">
                <a:solidFill>
                  <a:srgbClr val="FFC000"/>
                </a:solidFill>
                <a:latin typeface="Tenorite" panose="00000500000000000000" pitchFamily="2" charset="0"/>
              </a:rPr>
            </a:br>
            <a:br>
              <a:rPr lang="fr-BE" sz="2800" b="1">
                <a:solidFill>
                  <a:srgbClr val="FFC000"/>
                </a:solidFill>
                <a:latin typeface="Tenorite" panose="00000500000000000000" pitchFamily="2" charset="0"/>
              </a:rPr>
            </a:br>
            <a:r>
              <a:rPr lang="fr-BE" sz="2800" b="1">
                <a:solidFill>
                  <a:schemeClr val="accent2">
                    <a:lumMod val="75000"/>
                  </a:schemeClr>
                </a:solidFill>
                <a:latin typeface="Tenorite" panose="00000500000000000000" pitchFamily="2" charset="0"/>
              </a:rPr>
              <a:t>F1610 Couvreur</a:t>
            </a:r>
            <a:br>
              <a:rPr lang="fr-BE" sz="2800" b="1">
                <a:solidFill>
                  <a:srgbClr val="FFC000"/>
                </a:solidFill>
                <a:latin typeface="Tenorite" panose="00000500000000000000" pitchFamily="2" charset="0"/>
              </a:rPr>
            </a:br>
            <a:br>
              <a:rPr lang="fr-BE" sz="2800" b="1">
                <a:solidFill>
                  <a:srgbClr val="FFC000"/>
                </a:solidFill>
                <a:latin typeface="Tenorite" panose="00000500000000000000" pitchFamily="2" charset="0"/>
              </a:rPr>
            </a:br>
            <a:endParaRPr lang="fr-BE" sz="2800" b="1">
              <a:solidFill>
                <a:srgbClr val="FFC000"/>
              </a:solidFill>
              <a:latin typeface="Tenorite" panose="00000500000000000000" pitchFamily="2" charset="0"/>
            </a:endParaRPr>
          </a:p>
        </p:txBody>
      </p:sp>
      <p:sp>
        <p:nvSpPr>
          <p:cNvPr id="11" name="Espace réservé du contenu 2">
            <a:extLst>
              <a:ext uri="{FF2B5EF4-FFF2-40B4-BE49-F238E27FC236}">
                <a16:creationId xmlns:a16="http://schemas.microsoft.com/office/drawing/2014/main" id="{B3147EEB-0174-4BAC-A89B-F52AD2CE5A5D}"/>
              </a:ext>
            </a:extLst>
          </p:cNvPr>
          <p:cNvSpPr txBox="1">
            <a:spLocks/>
          </p:cNvSpPr>
          <p:nvPr/>
        </p:nvSpPr>
        <p:spPr>
          <a:xfrm>
            <a:off x="230496" y="1435614"/>
            <a:ext cx="5007937" cy="3740685"/>
          </a:xfrm>
          <a:prstGeom prst="rect">
            <a:avLst/>
          </a:prstGeom>
          <a:solidFill>
            <a:schemeClr val="bg1">
              <a:lumMod val="95000"/>
            </a:schemeClr>
          </a:solidFill>
        </p:spPr>
        <p:txBody>
          <a:bodyPr anchor="t">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BE" sz="1700" b="1" u="sng">
              <a:solidFill>
                <a:srgbClr val="014067"/>
              </a:solidFill>
              <a:latin typeface="Tenorite" panose="00000500000000000000" pitchFamily="2" charset="0"/>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BE" sz="1700" b="1" u="sng" strike="noStrike" kern="1200" cap="none" spc="0" normalizeH="0" baseline="0" noProof="0">
                <a:ln>
                  <a:noFill/>
                </a:ln>
                <a:solidFill>
                  <a:schemeClr val="accent5">
                    <a:lumMod val="50000"/>
                  </a:schemeClr>
                </a:solidFill>
                <a:effectLst/>
                <a:uLnTx/>
                <a:uFillTx/>
                <a:latin typeface="Tenorite" panose="00000500000000000000" pitchFamily="2" charset="0"/>
              </a:rPr>
              <a:t>Recommandation 2022 de L’IBEFE Hainaut Centre</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fr-BE" sz="1200" b="1" u="sng" strike="noStrike" kern="1200" cap="none" spc="0" normalizeH="0" baseline="0" noProof="0">
              <a:ln>
                <a:noFill/>
              </a:ln>
              <a:solidFill>
                <a:srgbClr val="014067"/>
              </a:solidFill>
              <a:effectLst/>
              <a:uLnTx/>
              <a:uFillTx/>
              <a:latin typeface="Tenorite" panose="00000500000000000000" pitchFamily="2" charset="0"/>
            </a:endParaRPr>
          </a:p>
          <a:p>
            <a:pPr marL="285750" marR="0" lvl="0" indent="-285750" algn="ctr"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800" b="1" i="0" u="none" strike="noStrike" kern="1200" cap="none" spc="0" normalizeH="0" baseline="0" noProof="0">
                <a:ln>
                  <a:noFill/>
                </a:ln>
                <a:solidFill>
                  <a:schemeClr val="accent2">
                    <a:lumMod val="75000"/>
                  </a:schemeClr>
                </a:solidFill>
                <a:effectLst/>
                <a:uLnTx/>
                <a:uFillTx/>
                <a:latin typeface="Tenorite" panose="00000500000000000000" pitchFamily="2" charset="0"/>
                <a:ea typeface="+mn-ea"/>
                <a:cs typeface="+mn-cs"/>
              </a:rPr>
              <a:t>Création Formation initiale </a:t>
            </a:r>
          </a:p>
          <a:p>
            <a:pPr marL="285750" marR="0" lvl="0" indent="-285750" algn="ctr"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800" b="1" i="0" u="none" strike="noStrike" kern="1200" cap="none" spc="0" normalizeH="0" baseline="0" noProof="0">
                <a:ln>
                  <a:noFill/>
                </a:ln>
                <a:solidFill>
                  <a:schemeClr val="accent2">
                    <a:lumMod val="75000"/>
                  </a:schemeClr>
                </a:solidFill>
                <a:effectLst/>
                <a:uLnTx/>
                <a:uFillTx/>
                <a:latin typeface="Tenorite" panose="00000500000000000000" pitchFamily="2" charset="0"/>
                <a:ea typeface="+mn-ea"/>
                <a:cs typeface="+mn-cs"/>
              </a:rPr>
              <a:t>Création pour adultes </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BE" sz="1200" b="1" u="sng" strike="noStrike" kern="1200" cap="none" spc="0" normalizeH="0" baseline="0" noProof="0">
                <a:ln>
                  <a:noFill/>
                </a:ln>
                <a:solidFill>
                  <a:srgbClr val="014067"/>
                </a:solidFill>
                <a:effectLst/>
                <a:uLnTx/>
                <a:uFillTx/>
                <a:latin typeface="Tenorite" panose="00000500000000000000" pitchFamily="2" charset="0"/>
              </a:rPr>
              <a:t> </a:t>
            </a:r>
            <a:endParaRPr kumimoji="0" lang="fr-BE" sz="1200" b="0" u="sng" strike="noStrike" kern="1200" cap="none" spc="0" normalizeH="0" baseline="0" noProof="0">
              <a:ln>
                <a:noFill/>
              </a:ln>
              <a:solidFill>
                <a:srgbClr val="014067"/>
              </a:solidFill>
              <a:effectLst/>
              <a:uLnTx/>
              <a:uFillTx/>
              <a:latin typeface="Tenorite" panose="00000500000000000000" pitchFamily="2" charset="0"/>
            </a:endParaRPr>
          </a:p>
          <a:p>
            <a:pPr marL="0" indent="0" algn="l">
              <a:buNone/>
            </a:pPr>
            <a:r>
              <a:rPr lang="fr-BE" sz="1800" b="0" i="0" u="none" strike="noStrike" baseline="0">
                <a:solidFill>
                  <a:srgbClr val="212120"/>
                </a:solidFill>
                <a:latin typeface="Calibri" panose="020F0502020204030204" pitchFamily="34" charset="0"/>
              </a:rPr>
              <a:t>Le métier est attractif et fait partie de la liste des métiers en pénurie de manière récurrente. Les opportunités d’emploi sur le Bassin progressent encore selon les derniers chiffres ; il s’agit d’un des premiers métiers de recrutement du secteur de la construction pour ce qui concerne les offres gérées par le Forem. Dans ce contexte, l’offre de formation et d’enseignement pourrait être renforcée. Le métier souffre cependant d’un manque d’attrait et d’une difficulté croissante à alimenter les formations en candidats.</a:t>
            </a:r>
            <a:endParaRPr kumimoji="0" lang="fr-BE" sz="1600" b="0" u="none" strike="noStrike" kern="1200" cap="none" spc="0" normalizeH="0" baseline="0" noProof="0">
              <a:ln>
                <a:noFill/>
              </a:ln>
              <a:solidFill>
                <a:srgbClr val="014067"/>
              </a:solidFill>
              <a:effectLst/>
              <a:uLnTx/>
              <a:uFillTx/>
              <a:latin typeface="Tenorite" panose="00000500000000000000" pitchFamily="2" charset="0"/>
            </a:endParaRPr>
          </a:p>
        </p:txBody>
      </p:sp>
      <p:sp>
        <p:nvSpPr>
          <p:cNvPr id="12" name="Rectangle 11">
            <a:extLst>
              <a:ext uri="{FF2B5EF4-FFF2-40B4-BE49-F238E27FC236}">
                <a16:creationId xmlns:a16="http://schemas.microsoft.com/office/drawing/2014/main" id="{FD954D56-598F-49B4-8957-7E5BCEC2EAAE}"/>
              </a:ext>
            </a:extLst>
          </p:cNvPr>
          <p:cNvSpPr/>
          <p:nvPr/>
        </p:nvSpPr>
        <p:spPr>
          <a:xfrm>
            <a:off x="846453" y="916362"/>
            <a:ext cx="2816990" cy="1792287"/>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2800" b="1" i="0" u="none" strike="noStrike" kern="1200" cap="none" spc="0" normalizeH="0" baseline="0" noProof="0">
              <a:ln>
                <a:noFill/>
              </a:ln>
              <a:solidFill>
                <a:prstClr val="white"/>
              </a:solidFill>
              <a:effectLst/>
              <a:uLnTx/>
              <a:uFillTx/>
              <a:latin typeface="Calibri Light" panose="020F0302020204030204"/>
              <a:ea typeface="+mn-ea"/>
              <a:cs typeface="+mn-cs"/>
            </a:endParaRPr>
          </a:p>
        </p:txBody>
      </p:sp>
      <p:graphicFrame>
        <p:nvGraphicFramePr>
          <p:cNvPr id="6" name="Diagramme 5">
            <a:extLst>
              <a:ext uri="{FF2B5EF4-FFF2-40B4-BE49-F238E27FC236}">
                <a16:creationId xmlns:a16="http://schemas.microsoft.com/office/drawing/2014/main" id="{8F736C25-7D29-4605-85DA-4D38518D0AB5}"/>
              </a:ext>
            </a:extLst>
          </p:cNvPr>
          <p:cNvGraphicFramePr/>
          <p:nvPr>
            <p:extLst>
              <p:ext uri="{D42A27DB-BD31-4B8C-83A1-F6EECF244321}">
                <p14:modId xmlns:p14="http://schemas.microsoft.com/office/powerpoint/2010/main" val="529817826"/>
              </p:ext>
            </p:extLst>
          </p:nvPr>
        </p:nvGraphicFramePr>
        <p:xfrm>
          <a:off x="5534212" y="1451006"/>
          <a:ext cx="6427292" cy="374068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20" name="Tableau 20">
            <a:extLst>
              <a:ext uri="{FF2B5EF4-FFF2-40B4-BE49-F238E27FC236}">
                <a16:creationId xmlns:a16="http://schemas.microsoft.com/office/drawing/2014/main" id="{AE271782-7FF1-41E3-B896-7A3A3BAA6151}"/>
              </a:ext>
            </a:extLst>
          </p:cNvPr>
          <p:cNvGraphicFramePr>
            <a:graphicFrameLocks noGrp="1"/>
          </p:cNvGraphicFramePr>
          <p:nvPr>
            <p:extLst>
              <p:ext uri="{D42A27DB-BD31-4B8C-83A1-F6EECF244321}">
                <p14:modId xmlns:p14="http://schemas.microsoft.com/office/powerpoint/2010/main" val="1249340352"/>
              </p:ext>
            </p:extLst>
          </p:nvPr>
        </p:nvGraphicFramePr>
        <p:xfrm>
          <a:off x="277424" y="5438889"/>
          <a:ext cx="11637152" cy="1010920"/>
        </p:xfrm>
        <a:graphic>
          <a:graphicData uri="http://schemas.openxmlformats.org/drawingml/2006/table">
            <a:tbl>
              <a:tblPr firstRow="1" bandRow="1">
                <a:tableStyleId>{327F97BB-C833-4FB7-BDE5-3F7075034690}</a:tableStyleId>
              </a:tblPr>
              <a:tblGrid>
                <a:gridCol w="11637152">
                  <a:extLst>
                    <a:ext uri="{9D8B030D-6E8A-4147-A177-3AD203B41FA5}">
                      <a16:colId xmlns:a16="http://schemas.microsoft.com/office/drawing/2014/main" val="3937705145"/>
                    </a:ext>
                  </a:extLst>
                </a:gridCol>
              </a:tblGrid>
              <a:tr h="370840">
                <a:tc>
                  <a:txBody>
                    <a:bodyPr/>
                    <a:lstStyle/>
                    <a:p>
                      <a:pPr algn="ctr"/>
                      <a:r>
                        <a:rPr lang="fr-BE" dirty="0"/>
                        <a:t>Reconduction 2023 : Création formation initiale et pour adultes</a:t>
                      </a:r>
                    </a:p>
                  </a:txBody>
                  <a:tcPr>
                    <a:solidFill>
                      <a:schemeClr val="accent5">
                        <a:lumMod val="75000"/>
                      </a:schemeClr>
                    </a:solidFill>
                  </a:tcPr>
                </a:tc>
                <a:extLst>
                  <a:ext uri="{0D108BD9-81ED-4DB2-BD59-A6C34878D82A}">
                    <a16:rowId xmlns:a16="http://schemas.microsoft.com/office/drawing/2014/main" val="2809913012"/>
                  </a:ext>
                </a:extLst>
              </a:tr>
              <a:tr h="370840">
                <a:tc>
                  <a:txBody>
                    <a:bodyPr/>
                    <a:lstStyle/>
                    <a:p>
                      <a:r>
                        <a:rPr lang="fr-BE" dirty="0"/>
                        <a:t>L’offre de formation est couverte sur le territoire mais les recrutements dans la filière restent difficiles. </a:t>
                      </a:r>
                    </a:p>
                    <a:p>
                      <a:endParaRPr lang="fr-BE" dirty="0"/>
                    </a:p>
                  </a:txBody>
                  <a:tcPr>
                    <a:solidFill>
                      <a:schemeClr val="accent5">
                        <a:lumMod val="75000"/>
                      </a:schemeClr>
                    </a:solidFill>
                  </a:tcPr>
                </a:tc>
                <a:extLst>
                  <a:ext uri="{0D108BD9-81ED-4DB2-BD59-A6C34878D82A}">
                    <a16:rowId xmlns:a16="http://schemas.microsoft.com/office/drawing/2014/main" val="2899318201"/>
                  </a:ext>
                </a:extLst>
              </a:tr>
            </a:tbl>
          </a:graphicData>
        </a:graphic>
      </p:graphicFrame>
      <mc:AlternateContent xmlns:mc="http://schemas.openxmlformats.org/markup-compatibility/2006" xmlns:pslz="http://schemas.microsoft.com/office/powerpoint/2016/slidezoom">
        <mc:Choice Requires="pslz">
          <p:graphicFrame>
            <p:nvGraphicFramePr>
              <p:cNvPr id="3" name="Zoom de diapositive 2">
                <a:extLst>
                  <a:ext uri="{FF2B5EF4-FFF2-40B4-BE49-F238E27FC236}">
                    <a16:creationId xmlns:a16="http://schemas.microsoft.com/office/drawing/2014/main" id="{9A66BA68-8AE6-59AF-BEB4-AC00AA3860D1}"/>
                  </a:ext>
                </a:extLst>
              </p:cNvPr>
              <p:cNvGraphicFramePr>
                <a:graphicFrameLocks noChangeAspect="1"/>
              </p:cNvGraphicFramePr>
              <p:nvPr>
                <p:extLst>
                  <p:ext uri="{D42A27DB-BD31-4B8C-83A1-F6EECF244321}">
                    <p14:modId xmlns:p14="http://schemas.microsoft.com/office/powerpoint/2010/main" val="182986981"/>
                  </p:ext>
                </p:extLst>
              </p:nvPr>
            </p:nvGraphicFramePr>
            <p:xfrm>
              <a:off x="9344131" y="129977"/>
              <a:ext cx="2194690" cy="1234513"/>
            </p:xfrm>
            <a:graphic>
              <a:graphicData uri="http://schemas.microsoft.com/office/powerpoint/2016/slidezoom">
                <pslz:sldZm>
                  <pslz:sldZmObj sldId="303" cId="412247281">
                    <pslz:zmPr id="{82FDE14C-03A3-4E29-8814-B09F3669DCCB}" returnToParent="0" transitionDur="1000">
                      <p166:blipFill xmlns:p166="http://schemas.microsoft.com/office/powerpoint/2016/6/main">
                        <a:blip r:embed="rId8"/>
                        <a:stretch>
                          <a:fillRect/>
                        </a:stretch>
                      </p166:blipFill>
                      <p166:spPr xmlns:p166="http://schemas.microsoft.com/office/powerpoint/2016/6/main">
                        <a:xfrm>
                          <a:off x="0" y="0"/>
                          <a:ext cx="2194690" cy="1234513"/>
                        </a:xfrm>
                        <a:prstGeom prst="rect">
                          <a:avLst/>
                        </a:prstGeom>
                        <a:ln w="3175">
                          <a:solidFill>
                            <a:prstClr val="ltGray"/>
                          </a:solidFill>
                        </a:ln>
                      </p166:spPr>
                    </pslz:zmPr>
                  </pslz:sldZmObj>
                </pslz:sldZm>
              </a:graphicData>
            </a:graphic>
          </p:graphicFrame>
        </mc:Choice>
        <mc:Fallback xmlns="">
          <p:pic>
            <p:nvPicPr>
              <p:cNvPr id="3" name="Zoom de diapositive 2">
                <a:extLst>
                  <a:ext uri="{FF2B5EF4-FFF2-40B4-BE49-F238E27FC236}">
                    <a16:creationId xmlns:a16="http://schemas.microsoft.com/office/drawing/2014/main" id="{9A66BA68-8AE6-59AF-BEB4-AC00AA3860D1}"/>
                  </a:ext>
                </a:extLst>
              </p:cNvPr>
              <p:cNvPicPr>
                <a:picLocks noGrp="1" noRot="1" noChangeAspect="1" noMove="1" noResize="1" noEditPoints="1" noAdjustHandles="1" noChangeArrowheads="1" noChangeShapeType="1"/>
              </p:cNvPicPr>
              <p:nvPr/>
            </p:nvPicPr>
            <p:blipFill>
              <a:blip r:embed="rId10"/>
              <a:stretch>
                <a:fillRect/>
              </a:stretch>
            </p:blipFill>
            <p:spPr>
              <a:xfrm>
                <a:off x="9344131" y="129977"/>
                <a:ext cx="2194690" cy="1234513"/>
              </a:xfrm>
              <a:prstGeom prst="rect">
                <a:avLst/>
              </a:prstGeom>
              <a:ln w="3175">
                <a:solidFill>
                  <a:prstClr val="ltGray"/>
                </a:solidFill>
              </a:ln>
            </p:spPr>
          </p:pic>
        </mc:Fallback>
      </mc:AlternateContent>
    </p:spTree>
    <p:extLst>
      <p:ext uri="{BB962C8B-B14F-4D97-AF65-F5344CB8AC3E}">
        <p14:creationId xmlns:p14="http://schemas.microsoft.com/office/powerpoint/2010/main" val="78422059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Image 2"/>
          <p:cNvPicPr/>
          <p:nvPr/>
        </p:nvPicPr>
        <p:blipFill>
          <a:blip r:embed="rId3"/>
          <a:srcRect/>
          <a:stretch>
            <a:fillRect/>
          </a:stretch>
        </p:blipFill>
        <p:spPr bwMode="auto">
          <a:xfrm>
            <a:off x="1956680" y="964407"/>
            <a:ext cx="8880763" cy="5195454"/>
          </a:xfrm>
          <a:prstGeom prst="rect">
            <a:avLst/>
          </a:prstGeom>
          <a:noFill/>
          <a:ln w="9525">
            <a:noFill/>
            <a:miter lim="800000"/>
            <a:headEnd/>
            <a:tailEnd/>
          </a:ln>
        </p:spPr>
      </p:pic>
      <p:sp>
        <p:nvSpPr>
          <p:cNvPr id="5" name="Rectangle 7"/>
          <p:cNvSpPr/>
          <p:nvPr/>
        </p:nvSpPr>
        <p:spPr>
          <a:xfrm>
            <a:off x="246490" y="2745506"/>
            <a:ext cx="2347202" cy="722471"/>
          </a:xfrm>
          <a:prstGeom prst="wedgeRectCallout">
            <a:avLst>
              <a:gd name="adj1" fmla="val 104128"/>
              <a:gd name="adj2" fmla="val 163561"/>
            </a:avLst>
          </a:prstGeom>
          <a:solidFill>
            <a:schemeClr val="accent4"/>
          </a:solidFill>
          <a:ln w="6350" cap="flat" cmpd="sng" algn="ctr">
            <a:solidFill>
              <a:srgbClr val="FFC00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R="0" lvl="0" algn="l" defTabSz="457200" rtl="0" eaLnBrk="1" fontAlgn="auto" latinLnBrk="0" hangingPunct="1">
              <a:spcBef>
                <a:spcPts val="0"/>
              </a:spcBef>
              <a:buClrTx/>
              <a:buSzTx/>
              <a:tabLst/>
              <a:defRPr/>
            </a:pPr>
            <a:r>
              <a:rPr kumimoji="0" lang="fr-BE" sz="12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CEFA Saint-Luc :</a:t>
            </a: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p>
          <a:p>
            <a:pPr marL="171450" marR="0" lvl="0" indent="-171450" algn="l" defTabSz="457200" rtl="0" eaLnBrk="1" fontAlgn="auto" latinLnBrk="0" hangingPunct="1">
              <a:spcBef>
                <a:spcPts val="0"/>
              </a:spcBef>
              <a:buClrTx/>
              <a:buSzTx/>
              <a:buFont typeface="Arial" panose="020B0604020202020204" pitchFamily="34" charset="0"/>
              <a:buChar char="•"/>
              <a:tabLst/>
              <a:defRPr/>
            </a:pPr>
            <a:r>
              <a:rPr lang="fr-BE" sz="1200">
                <a:solidFill>
                  <a:prstClr val="black"/>
                </a:solidFill>
                <a:latin typeface="Calibri" panose="020F0502020204030204" pitchFamily="34" charset="0"/>
                <a:ea typeface="Calibri" panose="020F0502020204030204" pitchFamily="34" charset="0"/>
                <a:cs typeface="Times New Roman" panose="02020603050405020304" pitchFamily="18" charset="0"/>
              </a:rPr>
              <a:t>Poseur de couvertures non métalliques</a:t>
            </a:r>
          </a:p>
          <a:p>
            <a:pPr marL="171450" marR="0" lvl="0" indent="-171450" algn="l" defTabSz="457200" rtl="0" eaLnBrk="1" fontAlgn="auto" latinLnBrk="0" hangingPunct="1">
              <a:spcBef>
                <a:spcPts val="0"/>
              </a:spcBef>
              <a:buClrTx/>
              <a:buSzTx/>
              <a:buFont typeface="Arial" panose="020B0604020202020204" pitchFamily="34" charset="0"/>
              <a:buChar char="•"/>
              <a:tabLst/>
              <a:defRPr/>
            </a:pP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Couvreur étancheur</a:t>
            </a:r>
          </a:p>
        </p:txBody>
      </p:sp>
      <p:sp>
        <p:nvSpPr>
          <p:cNvPr id="6" name="Rectangle 1"/>
          <p:cNvSpPr/>
          <p:nvPr/>
        </p:nvSpPr>
        <p:spPr>
          <a:xfrm>
            <a:off x="138546" y="3818370"/>
            <a:ext cx="2563091" cy="722471"/>
          </a:xfrm>
          <a:prstGeom prst="wedgeRectCallout">
            <a:avLst>
              <a:gd name="adj1" fmla="val 90599"/>
              <a:gd name="adj2" fmla="val 47013"/>
            </a:avLst>
          </a:prstGeom>
          <a:gradFill rotWithShape="1">
            <a:gsLst>
              <a:gs pos="0">
                <a:srgbClr val="FFC000">
                  <a:lumMod val="110000"/>
                  <a:satMod val="105000"/>
                  <a:tint val="67000"/>
                </a:srgbClr>
              </a:gs>
              <a:gs pos="50000">
                <a:srgbClr val="FFC000">
                  <a:lumMod val="105000"/>
                  <a:satMod val="103000"/>
                  <a:tint val="73000"/>
                </a:srgbClr>
              </a:gs>
              <a:gs pos="100000">
                <a:srgbClr val="FFC000">
                  <a:lumMod val="105000"/>
                  <a:satMod val="109000"/>
                  <a:tint val="81000"/>
                </a:srgbClr>
              </a:gs>
            </a:gsLst>
            <a:lin ang="5400000" scaled="0"/>
          </a:gradFill>
          <a:ln w="6350" cap="flat" cmpd="sng" algn="ctr">
            <a:solidFill>
              <a:schemeClr val="accent4">
                <a:lumMod val="60000"/>
                <a:lumOff val="40000"/>
              </a:scheme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Institut technique et commercial Les aumôniers du travail :</a:t>
            </a:r>
            <a:endPar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endParaRP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Couvreur-étancheur</a:t>
            </a:r>
          </a:p>
        </p:txBody>
      </p:sp>
      <p:sp>
        <p:nvSpPr>
          <p:cNvPr id="7" name="Rectangle 5"/>
          <p:cNvSpPr/>
          <p:nvPr/>
        </p:nvSpPr>
        <p:spPr>
          <a:xfrm>
            <a:off x="3473753" y="5790046"/>
            <a:ext cx="2998068" cy="739630"/>
          </a:xfrm>
          <a:prstGeom prst="wedgeRectCallout">
            <a:avLst>
              <a:gd name="adj1" fmla="val -11964"/>
              <a:gd name="adj2" fmla="val -146909"/>
            </a:avLst>
          </a:prstGeom>
          <a:ln/>
        </p:spPr>
        <p:style>
          <a:lnRef idx="1">
            <a:schemeClr val="accent6"/>
          </a:lnRef>
          <a:fillRef idx="2">
            <a:schemeClr val="accent6"/>
          </a:fillRef>
          <a:effectRef idx="1">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1200" cap="none" spc="0" normalizeH="0" baseline="0" noProof="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LE FOREM :</a:t>
            </a:r>
            <a:r>
              <a:rPr kumimoji="0" lang="fr-BE" sz="1200" b="0" i="0" u="none" strike="noStrike" kern="1200" cap="none" spc="0" normalizeH="0" baseline="0" noProof="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                                                              </a:t>
            </a:r>
          </a:p>
          <a:p>
            <a:pPr marR="0" lvl="0" defTabSz="457200" rtl="0" eaLnBrk="1" fontAlgn="auto" latinLnBrk="0" hangingPunct="1">
              <a:lnSpc>
                <a:spcPct val="107000"/>
              </a:lnSpc>
              <a:spcBef>
                <a:spcPts val="0"/>
              </a:spcBef>
              <a:spcAft>
                <a:spcPts val="800"/>
              </a:spcAft>
              <a:buClrTx/>
              <a:buSzTx/>
              <a:tabLst/>
              <a:defRPr/>
            </a:pPr>
            <a:r>
              <a:rPr kumimoji="0" lang="fr-BE" sz="1200" b="0" i="0" u="none" strike="noStrike" kern="1200" cap="none" spc="0" normalizeH="0" baseline="0" noProof="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Couvreur tuiles et ardoises</a:t>
            </a:r>
          </a:p>
          <a:p>
            <a:pPr marL="0" marR="0" lvl="0" indent="0" defTabSz="457200" rtl="0" eaLnBrk="1" fontAlgn="auto" latinLnBrk="0" hangingPunct="1">
              <a:lnSpc>
                <a:spcPct val="107000"/>
              </a:lnSpc>
              <a:spcBef>
                <a:spcPts val="0"/>
              </a:spcBef>
              <a:spcAft>
                <a:spcPts val="800"/>
              </a:spcAft>
              <a:buClrTx/>
              <a:buSzTx/>
              <a:buFontTx/>
              <a:buNone/>
              <a:tabLst/>
              <a:defRPr/>
            </a:pPr>
            <a:r>
              <a:rPr kumimoji="0" lang="fr-BE" sz="1200" b="0" i="0" u="none" strike="sngStrike" kern="1200" cap="none" spc="0" normalizeH="0" baseline="0" noProof="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Couvreur étancheur (partenariat) </a:t>
            </a:r>
          </a:p>
        </p:txBody>
      </p:sp>
      <p:sp>
        <p:nvSpPr>
          <p:cNvPr id="8" name="Rectangle 6"/>
          <p:cNvSpPr/>
          <p:nvPr/>
        </p:nvSpPr>
        <p:spPr>
          <a:xfrm>
            <a:off x="8776803" y="202663"/>
            <a:ext cx="3138105" cy="1523488"/>
          </a:xfrm>
          <a:prstGeom prst="wedgeRectCallout">
            <a:avLst>
              <a:gd name="adj1" fmla="val -83801"/>
              <a:gd name="adj2" fmla="val 49998"/>
            </a:avLst>
          </a:prstGeom>
          <a:ln/>
        </p:spPr>
        <p:style>
          <a:lnRef idx="1">
            <a:schemeClr val="accent2"/>
          </a:lnRef>
          <a:fillRef idx="2">
            <a:schemeClr val="accent2"/>
          </a:fillRef>
          <a:effectRef idx="1">
            <a:schemeClr val="accent2"/>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1200" cap="none" spc="0" normalizeH="0" baseline="0" noProof="0">
                <a:ln>
                  <a:noFill/>
                </a:ln>
                <a:solidFill>
                  <a:prstClr val="black"/>
                </a:solidFill>
                <a:effectLst/>
                <a:uLnTx/>
                <a:uFillTx/>
                <a:latin typeface="Calibri" panose="020F0502020204030204" pitchFamily="34" charset="0"/>
                <a:ea typeface="+mn-ea"/>
                <a:cs typeface="Times New Roman" panose="02020603050405020304" pitchFamily="18" charset="0"/>
              </a:rPr>
              <a:t>IFAPME :</a:t>
            </a:r>
          </a:p>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mn-ea"/>
                <a:cs typeface="Times New Roman" panose="02020603050405020304" pitchFamily="18" charset="0"/>
              </a:rPr>
              <a:t>- Couvreur</a:t>
            </a:r>
          </a:p>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mn-ea"/>
                <a:cs typeface="Times New Roman" panose="02020603050405020304" pitchFamily="18" charset="0"/>
              </a:rPr>
              <a:t>- Entrepreneur de couvertures non métalliques de construction</a:t>
            </a:r>
          </a:p>
          <a:p>
            <a:pPr marL="0" marR="0" lvl="0" indent="0" algn="l" defTabSz="457200" rtl="0" eaLnBrk="1" fontAlgn="auto" latinLnBrk="0" hangingPunct="1">
              <a:lnSpc>
                <a:spcPct val="107000"/>
              </a:lnSpc>
              <a:spcBef>
                <a:spcPts val="0"/>
              </a:spcBef>
              <a:spcAft>
                <a:spcPts val="0"/>
              </a:spcAft>
              <a:buClrTx/>
              <a:buSzTx/>
              <a:buFontTx/>
              <a:buNone/>
              <a:tabLst/>
              <a:defRPr/>
            </a:pPr>
            <a:r>
              <a:rPr lang="fr-BE" sz="1200">
                <a:solidFill>
                  <a:prstClr val="black"/>
                </a:solidFill>
                <a:latin typeface="Calibri" panose="020F0502020204030204" pitchFamily="34" charset="0"/>
                <a:cs typeface="Times New Roman" panose="02020603050405020304" pitchFamily="18" charset="0"/>
              </a:rPr>
              <a:t>- Entrepreneur couvreur</a:t>
            </a:r>
            <a:endParaRPr kumimoji="0" lang="fr-BE" sz="1200" b="0" i="0" u="none" strike="noStrike" kern="1200" cap="none" spc="0" normalizeH="0" baseline="0" noProof="0">
              <a:ln>
                <a:noFill/>
              </a:ln>
              <a:solidFill>
                <a:prstClr val="black"/>
              </a:solidFill>
              <a:effectLst/>
              <a:uLnTx/>
              <a:uFillTx/>
              <a:latin typeface="Calibri" panose="020F0502020204030204" pitchFamily="34" charset="0"/>
              <a:ea typeface="+mn-ea"/>
              <a:cs typeface="Times New Roman" panose="02020603050405020304" pitchFamily="18" charset="0"/>
            </a:endParaRPr>
          </a:p>
        </p:txBody>
      </p:sp>
      <p:sp>
        <p:nvSpPr>
          <p:cNvPr id="10" name="Rectangle 6">
            <a:extLst>
              <a:ext uri="{FF2B5EF4-FFF2-40B4-BE49-F238E27FC236}">
                <a16:creationId xmlns:a16="http://schemas.microsoft.com/office/drawing/2014/main" id="{37A866C5-32C7-4420-81B4-2B5BB3766806}"/>
              </a:ext>
            </a:extLst>
          </p:cNvPr>
          <p:cNvSpPr/>
          <p:nvPr/>
        </p:nvSpPr>
        <p:spPr>
          <a:xfrm>
            <a:off x="9997496" y="2776341"/>
            <a:ext cx="1226693" cy="652659"/>
          </a:xfrm>
          <a:prstGeom prst="wedgeRectCallout">
            <a:avLst>
              <a:gd name="adj1" fmla="val -225999"/>
              <a:gd name="adj2" fmla="val 87205"/>
            </a:avLst>
          </a:prstGeom>
          <a:ln/>
        </p:spPr>
        <p:style>
          <a:lnRef idx="1">
            <a:schemeClr val="accent2"/>
          </a:lnRef>
          <a:fillRef idx="2">
            <a:schemeClr val="accent2"/>
          </a:fillRef>
          <a:effectRef idx="1">
            <a:schemeClr val="accent2"/>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1200" cap="none" spc="0" normalizeH="0" baseline="0" noProof="0">
                <a:ln>
                  <a:noFill/>
                </a:ln>
                <a:solidFill>
                  <a:prstClr val="black"/>
                </a:solidFill>
                <a:effectLst/>
                <a:uLnTx/>
                <a:uFillTx/>
                <a:latin typeface="Calibri" panose="020F0502020204030204" pitchFamily="34" charset="0"/>
                <a:ea typeface="+mn-ea"/>
                <a:cs typeface="Times New Roman" panose="02020603050405020304" pitchFamily="18" charset="0"/>
              </a:rPr>
              <a:t>IFAPME :</a:t>
            </a:r>
          </a:p>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mn-ea"/>
                <a:cs typeface="Times New Roman" panose="02020603050405020304" pitchFamily="18" charset="0"/>
              </a:rPr>
              <a:t>Couvreur</a:t>
            </a:r>
          </a:p>
        </p:txBody>
      </p:sp>
      <p:sp>
        <p:nvSpPr>
          <p:cNvPr id="4" name="Rectangle 7">
            <a:extLst>
              <a:ext uri="{FF2B5EF4-FFF2-40B4-BE49-F238E27FC236}">
                <a16:creationId xmlns:a16="http://schemas.microsoft.com/office/drawing/2014/main" id="{AC5460E8-3D7D-2000-1FCB-3BACEC097674}"/>
              </a:ext>
            </a:extLst>
          </p:cNvPr>
          <p:cNvSpPr/>
          <p:nvPr/>
        </p:nvSpPr>
        <p:spPr>
          <a:xfrm>
            <a:off x="7178822" y="5893593"/>
            <a:ext cx="2347202" cy="722471"/>
          </a:xfrm>
          <a:prstGeom prst="wedgeRectCallout">
            <a:avLst>
              <a:gd name="adj1" fmla="val -99734"/>
              <a:gd name="adj2" fmla="val -243169"/>
            </a:avLst>
          </a:prstGeom>
          <a:solidFill>
            <a:schemeClr val="accent4"/>
          </a:solidFill>
          <a:ln w="6350" cap="flat" cmpd="sng" algn="ctr">
            <a:solidFill>
              <a:srgbClr val="FFC00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R="0" lvl="0" algn="l" defTabSz="457200" rtl="0" eaLnBrk="1" fontAlgn="auto" latinLnBrk="0" hangingPunct="1">
              <a:spcBef>
                <a:spcPts val="0"/>
              </a:spcBef>
              <a:buClrTx/>
              <a:buSzTx/>
              <a:tabLst/>
              <a:defRPr/>
            </a:pPr>
            <a:r>
              <a:rPr kumimoji="0" lang="fr-BE" sz="12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CEFA Saint-Luc :</a:t>
            </a: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p>
          <a:p>
            <a:pPr marL="171450" marR="0" lvl="0" indent="-171450" algn="l" defTabSz="457200" rtl="0" eaLnBrk="1" fontAlgn="auto" latinLnBrk="0" hangingPunct="1">
              <a:spcBef>
                <a:spcPts val="0"/>
              </a:spcBef>
              <a:buClrTx/>
              <a:buSzTx/>
              <a:buFont typeface="Arial" panose="020B0604020202020204" pitchFamily="34" charset="0"/>
              <a:buChar char="•"/>
              <a:tabLst/>
              <a:defRPr/>
            </a:pPr>
            <a:r>
              <a:rPr lang="fr-BE" sz="1200">
                <a:solidFill>
                  <a:prstClr val="black"/>
                </a:solidFill>
                <a:latin typeface="Calibri" panose="020F0502020204030204" pitchFamily="34" charset="0"/>
                <a:ea typeface="Calibri" panose="020F0502020204030204" pitchFamily="34" charset="0"/>
                <a:cs typeface="Times New Roman" panose="02020603050405020304" pitchFamily="18" charset="0"/>
              </a:rPr>
              <a:t>Poseur de couvertures non métalliques</a:t>
            </a:r>
          </a:p>
        </p:txBody>
      </p:sp>
      <p:sp>
        <p:nvSpPr>
          <p:cNvPr id="12" name="Rectangle 1">
            <a:extLst>
              <a:ext uri="{FF2B5EF4-FFF2-40B4-BE49-F238E27FC236}">
                <a16:creationId xmlns:a16="http://schemas.microsoft.com/office/drawing/2014/main" id="{1ADE8B35-9DC8-D4E9-8E46-C23D80D05CBD}"/>
              </a:ext>
            </a:extLst>
          </p:cNvPr>
          <p:cNvSpPr/>
          <p:nvPr/>
        </p:nvSpPr>
        <p:spPr>
          <a:xfrm>
            <a:off x="2117958" y="799444"/>
            <a:ext cx="2944090" cy="473234"/>
          </a:xfrm>
          <a:prstGeom prst="wedgeRectCallout">
            <a:avLst>
              <a:gd name="adj1" fmla="val 86635"/>
              <a:gd name="adj2" fmla="val 586277"/>
            </a:avLst>
          </a:prstGeom>
          <a:solidFill>
            <a:schemeClr val="bg1">
              <a:lumMod val="75000"/>
            </a:schemeClr>
          </a:solidFill>
          <a:ln w="635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BE" sz="1200" b="1" i="0" u="none" strike="noStrike" kern="1200" cap="none" spc="0" normalizeH="0" baseline="0" noProof="0">
                <a:ln>
                  <a:noFill/>
                </a:ln>
                <a:solidFill>
                  <a:prstClr val="black"/>
                </a:solidFill>
                <a:effectLst/>
                <a:uLnTx/>
                <a:uFillTx/>
                <a:latin typeface="Calibri" panose="020F0502020204030204"/>
                <a:ea typeface="+mn-ea"/>
                <a:cs typeface="+mn-cs"/>
              </a:rPr>
              <a:t>AEFC Jean Meunier:</a:t>
            </a:r>
          </a:p>
          <a:p>
            <a:pPr marL="0" marR="0" lvl="0" indent="0" algn="l" defTabSz="457200" rtl="0" eaLnBrk="1" fontAlgn="auto" latinLnBrk="0" hangingPunct="1">
              <a:lnSpc>
                <a:spcPct val="100000"/>
              </a:lnSpc>
              <a:spcBef>
                <a:spcPts val="0"/>
              </a:spcBef>
              <a:spcAft>
                <a:spcPts val="0"/>
              </a:spcAft>
              <a:buClrTx/>
              <a:buSzTx/>
              <a:buFontTx/>
              <a:buNone/>
              <a:tabLst/>
              <a:defRPr/>
            </a:pPr>
            <a:r>
              <a:rPr lang="fr-BE" sz="1200">
                <a:solidFill>
                  <a:prstClr val="black"/>
                </a:solidFill>
                <a:latin typeface="Calibri" panose="020F0502020204030204"/>
              </a:rPr>
              <a:t>Couvreur étancheur </a:t>
            </a:r>
            <a:endParaRPr kumimoji="0" lang="fr-BE" sz="120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ZoneTexte 12">
            <a:extLst>
              <a:ext uri="{FF2B5EF4-FFF2-40B4-BE49-F238E27FC236}">
                <a16:creationId xmlns:a16="http://schemas.microsoft.com/office/drawing/2014/main" id="{B0A902BC-6BE0-3344-809F-47F61815B890}"/>
              </a:ext>
            </a:extLst>
          </p:cNvPr>
          <p:cNvSpPr txBox="1"/>
          <p:nvPr/>
        </p:nvSpPr>
        <p:spPr>
          <a:xfrm>
            <a:off x="3473753" y="998235"/>
            <a:ext cx="628650" cy="246221"/>
          </a:xfrm>
          <a:prstGeom prst="rect">
            <a:avLst/>
          </a:prstGeom>
          <a:noFill/>
        </p:spPr>
        <p:txBody>
          <a:bodyPr wrap="square" rtlCol="0">
            <a:spAutoFit/>
          </a:bodyPr>
          <a:lstStyle/>
          <a:p>
            <a:r>
              <a:rPr lang="fr-BE" sz="1000">
                <a:solidFill>
                  <a:srgbClr val="C00000"/>
                </a:solidFill>
              </a:rPr>
              <a:t>new</a:t>
            </a:r>
          </a:p>
        </p:txBody>
      </p:sp>
      <p:sp>
        <p:nvSpPr>
          <p:cNvPr id="9" name="Titre 3">
            <a:extLst>
              <a:ext uri="{FF2B5EF4-FFF2-40B4-BE49-F238E27FC236}">
                <a16:creationId xmlns:a16="http://schemas.microsoft.com/office/drawing/2014/main" id="{4CF965C1-0BD2-073A-068A-C9D63C8098F1}"/>
              </a:ext>
            </a:extLst>
          </p:cNvPr>
          <p:cNvSpPr txBox="1">
            <a:spLocks/>
          </p:cNvSpPr>
          <p:nvPr/>
        </p:nvSpPr>
        <p:spPr>
          <a:xfrm>
            <a:off x="277424" y="341720"/>
            <a:ext cx="9720072" cy="671421"/>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BE" sz="2800" b="1">
                <a:solidFill>
                  <a:schemeClr val="accent2">
                    <a:lumMod val="75000"/>
                  </a:schemeClr>
                </a:solidFill>
                <a:latin typeface="Tenorite" panose="00000500000000000000" pitchFamily="2" charset="0"/>
              </a:rPr>
              <a:t>F1610 Couvreur</a:t>
            </a:r>
            <a:br>
              <a:rPr lang="fr-BE" sz="2800" b="1">
                <a:solidFill>
                  <a:srgbClr val="FFC000"/>
                </a:solidFill>
                <a:latin typeface="Tenorite" panose="00000500000000000000" pitchFamily="2" charset="0"/>
              </a:rPr>
            </a:br>
            <a:br>
              <a:rPr lang="fr-BE" sz="2800" b="1">
                <a:solidFill>
                  <a:srgbClr val="FFC000"/>
                </a:solidFill>
                <a:latin typeface="Tenorite" panose="00000500000000000000" pitchFamily="2" charset="0"/>
              </a:rPr>
            </a:br>
            <a:endParaRPr lang="fr-BE" sz="2800" b="1">
              <a:solidFill>
                <a:srgbClr val="FFC000"/>
              </a:solidFill>
              <a:latin typeface="Tenorite" panose="00000500000000000000" pitchFamily="2" charset="0"/>
            </a:endParaRPr>
          </a:p>
        </p:txBody>
      </p:sp>
      <p:sp>
        <p:nvSpPr>
          <p:cNvPr id="11" name="Rectangle 6">
            <a:extLst>
              <a:ext uri="{FF2B5EF4-FFF2-40B4-BE49-F238E27FC236}">
                <a16:creationId xmlns:a16="http://schemas.microsoft.com/office/drawing/2014/main" id="{C6339B1F-55F7-48EF-FCA6-D0D498E3A367}"/>
              </a:ext>
            </a:extLst>
          </p:cNvPr>
          <p:cNvSpPr/>
          <p:nvPr/>
        </p:nvSpPr>
        <p:spPr>
          <a:xfrm>
            <a:off x="2250753" y="1684036"/>
            <a:ext cx="1226693" cy="652659"/>
          </a:xfrm>
          <a:prstGeom prst="wedgeRectCallout">
            <a:avLst>
              <a:gd name="adj1" fmla="val 192819"/>
              <a:gd name="adj2" fmla="val 267751"/>
            </a:avLst>
          </a:prstGeom>
          <a:ln/>
        </p:spPr>
        <p:style>
          <a:lnRef idx="1">
            <a:schemeClr val="accent2"/>
          </a:lnRef>
          <a:fillRef idx="2">
            <a:schemeClr val="accent2"/>
          </a:fillRef>
          <a:effectRef idx="1">
            <a:schemeClr val="accent2"/>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1200" cap="none" spc="0" normalizeH="0" baseline="0" noProof="0">
                <a:ln>
                  <a:noFill/>
                </a:ln>
                <a:solidFill>
                  <a:prstClr val="black"/>
                </a:solidFill>
                <a:effectLst/>
                <a:uLnTx/>
                <a:uFillTx/>
                <a:latin typeface="Calibri" panose="020F0502020204030204" pitchFamily="34" charset="0"/>
                <a:ea typeface="+mn-ea"/>
                <a:cs typeface="Times New Roman" panose="02020603050405020304" pitchFamily="18" charset="0"/>
              </a:rPr>
              <a:t>IFAPME :</a:t>
            </a:r>
          </a:p>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0" i="0" u="none" strike="sngStrike" kern="1200" cap="none" spc="0" normalizeH="0" baseline="0" noProof="0">
                <a:ln>
                  <a:noFill/>
                </a:ln>
                <a:solidFill>
                  <a:prstClr val="black"/>
                </a:solidFill>
                <a:effectLst/>
                <a:uLnTx/>
                <a:uFillTx/>
                <a:latin typeface="Calibri" panose="020F0502020204030204" pitchFamily="34" charset="0"/>
                <a:ea typeface="+mn-ea"/>
                <a:cs typeface="Times New Roman" panose="02020603050405020304" pitchFamily="18" charset="0"/>
              </a:rPr>
              <a:t>Couvreur</a:t>
            </a:r>
          </a:p>
        </p:txBody>
      </p:sp>
    </p:spTree>
    <p:extLst>
      <p:ext uri="{BB962C8B-B14F-4D97-AF65-F5344CB8AC3E}">
        <p14:creationId xmlns:p14="http://schemas.microsoft.com/office/powerpoint/2010/main" val="41224728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2F710B65-EDA9-4E73-B369-23EA5C46F987}"/>
              </a:ext>
            </a:extLst>
          </p:cNvPr>
          <p:cNvSpPr>
            <a:spLocks noGrp="1"/>
          </p:cNvSpPr>
          <p:nvPr>
            <p:ph type="title"/>
          </p:nvPr>
        </p:nvSpPr>
        <p:spPr>
          <a:xfrm>
            <a:off x="277424" y="341720"/>
            <a:ext cx="9720072" cy="671421"/>
          </a:xfrm>
        </p:spPr>
        <p:txBody>
          <a:bodyPr>
            <a:noAutofit/>
          </a:bodyPr>
          <a:lstStyle/>
          <a:p>
            <a:br>
              <a:rPr lang="fr-BE" sz="2800" b="1">
                <a:solidFill>
                  <a:srgbClr val="FFC000"/>
                </a:solidFill>
                <a:latin typeface="Tenorite" panose="00000500000000000000" pitchFamily="2" charset="0"/>
              </a:rPr>
            </a:br>
            <a:br>
              <a:rPr lang="fr-BE" sz="2800" b="1">
                <a:solidFill>
                  <a:srgbClr val="FFC000"/>
                </a:solidFill>
                <a:latin typeface="Tenorite" panose="00000500000000000000" pitchFamily="2" charset="0"/>
              </a:rPr>
            </a:br>
            <a:r>
              <a:rPr lang="fr-BE" sz="2800" b="1">
                <a:solidFill>
                  <a:schemeClr val="accent2">
                    <a:lumMod val="75000"/>
                  </a:schemeClr>
                </a:solidFill>
                <a:latin typeface="Tenorite" panose="00000500000000000000" pitchFamily="2" charset="0"/>
              </a:rPr>
              <a:t>F1612 Tailleur de pierres - Marbrier</a:t>
            </a:r>
            <a:br>
              <a:rPr lang="fr-BE" sz="2800" b="1">
                <a:solidFill>
                  <a:srgbClr val="FFC000"/>
                </a:solidFill>
                <a:latin typeface="Tenorite" panose="00000500000000000000" pitchFamily="2" charset="0"/>
              </a:rPr>
            </a:br>
            <a:br>
              <a:rPr lang="fr-BE" sz="2800" b="1">
                <a:solidFill>
                  <a:srgbClr val="FFC000"/>
                </a:solidFill>
                <a:latin typeface="Tenorite" panose="00000500000000000000" pitchFamily="2" charset="0"/>
              </a:rPr>
            </a:br>
            <a:endParaRPr lang="fr-BE" sz="2800" b="1">
              <a:solidFill>
                <a:srgbClr val="FFC000"/>
              </a:solidFill>
              <a:latin typeface="Tenorite" panose="00000500000000000000" pitchFamily="2" charset="0"/>
            </a:endParaRPr>
          </a:p>
        </p:txBody>
      </p:sp>
      <p:sp>
        <p:nvSpPr>
          <p:cNvPr id="11" name="Espace réservé du contenu 2">
            <a:extLst>
              <a:ext uri="{FF2B5EF4-FFF2-40B4-BE49-F238E27FC236}">
                <a16:creationId xmlns:a16="http://schemas.microsoft.com/office/drawing/2014/main" id="{B3147EEB-0174-4BAC-A89B-F52AD2CE5A5D}"/>
              </a:ext>
            </a:extLst>
          </p:cNvPr>
          <p:cNvSpPr txBox="1">
            <a:spLocks/>
          </p:cNvSpPr>
          <p:nvPr/>
        </p:nvSpPr>
        <p:spPr>
          <a:xfrm>
            <a:off x="230496" y="1435614"/>
            <a:ext cx="5007937" cy="3740685"/>
          </a:xfrm>
          <a:prstGeom prst="rect">
            <a:avLst/>
          </a:prstGeom>
          <a:solidFill>
            <a:schemeClr val="bg1">
              <a:lumMod val="95000"/>
            </a:schemeClr>
          </a:solidFill>
        </p:spPr>
        <p:txBody>
          <a:bodyPr anchor="t">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BE" sz="1700" b="1" u="sng">
              <a:solidFill>
                <a:srgbClr val="014067"/>
              </a:solidFill>
              <a:latin typeface="Tenorite" panose="00000500000000000000" pitchFamily="2" charset="0"/>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BE" sz="1700" b="1" u="sng" strike="noStrike" kern="1200" cap="none" spc="0" normalizeH="0" baseline="0" noProof="0">
                <a:ln>
                  <a:noFill/>
                </a:ln>
                <a:solidFill>
                  <a:schemeClr val="accent5">
                    <a:lumMod val="50000"/>
                  </a:schemeClr>
                </a:solidFill>
                <a:effectLst/>
                <a:uLnTx/>
                <a:uFillTx/>
                <a:latin typeface="Tenorite" panose="00000500000000000000" pitchFamily="2" charset="0"/>
              </a:rPr>
              <a:t>Recommandation 2022 de L’IBEFE Hainaut Centre</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fr-BE" sz="1200" b="1" u="sng" strike="noStrike" kern="1200" cap="none" spc="0" normalizeH="0" baseline="0" noProof="0">
              <a:ln>
                <a:noFill/>
              </a:ln>
              <a:solidFill>
                <a:srgbClr val="014067"/>
              </a:solidFill>
              <a:effectLst/>
              <a:uLnTx/>
              <a:uFillTx/>
              <a:latin typeface="Tenorite" panose="00000500000000000000" pitchFamily="2" charset="0"/>
            </a:endParaRPr>
          </a:p>
          <a:p>
            <a:pPr marL="285750" marR="0" lvl="0" indent="-285750" algn="ctr"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800" b="1" i="0" u="none" strike="noStrike" kern="1200" cap="none" spc="0" normalizeH="0" baseline="0" noProof="0">
                <a:ln>
                  <a:noFill/>
                </a:ln>
                <a:solidFill>
                  <a:schemeClr val="accent2">
                    <a:lumMod val="75000"/>
                  </a:schemeClr>
                </a:solidFill>
                <a:effectLst/>
                <a:uLnTx/>
                <a:uFillTx/>
                <a:latin typeface="Tenorite" panose="00000500000000000000" pitchFamily="2" charset="0"/>
                <a:ea typeface="+mn-ea"/>
                <a:cs typeface="+mn-cs"/>
              </a:rPr>
              <a:t>Maintien Formation initiale </a:t>
            </a:r>
          </a:p>
          <a:p>
            <a:pPr marL="285750" marR="0" lvl="0" indent="-285750" algn="ctr"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800" b="1" i="0" u="none" strike="noStrike" kern="1200" cap="none" spc="0" normalizeH="0" baseline="0" noProof="0">
                <a:ln>
                  <a:noFill/>
                </a:ln>
                <a:solidFill>
                  <a:schemeClr val="accent2">
                    <a:lumMod val="75000"/>
                  </a:schemeClr>
                </a:solidFill>
                <a:effectLst/>
                <a:uLnTx/>
                <a:uFillTx/>
                <a:latin typeface="Tenorite" panose="00000500000000000000" pitchFamily="2" charset="0"/>
                <a:ea typeface="+mn-ea"/>
                <a:cs typeface="+mn-cs"/>
              </a:rPr>
              <a:t>Maintien pour adultes </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BE" sz="1200" b="1" u="sng" strike="noStrike" kern="1200" cap="none" spc="0" normalizeH="0" baseline="0" noProof="0">
                <a:ln>
                  <a:noFill/>
                </a:ln>
                <a:solidFill>
                  <a:srgbClr val="014067"/>
                </a:solidFill>
                <a:effectLst/>
                <a:uLnTx/>
                <a:uFillTx/>
                <a:latin typeface="Tenorite" panose="00000500000000000000" pitchFamily="2" charset="0"/>
              </a:rPr>
              <a:t> </a:t>
            </a:r>
            <a:endParaRPr kumimoji="0" lang="fr-BE" sz="1200" b="0" u="sng" strike="noStrike" kern="1200" cap="none" spc="0" normalizeH="0" baseline="0" noProof="0">
              <a:ln>
                <a:noFill/>
              </a:ln>
              <a:solidFill>
                <a:srgbClr val="014067"/>
              </a:solidFill>
              <a:effectLst/>
              <a:uLnTx/>
              <a:uFillTx/>
              <a:latin typeface="Tenorite" panose="00000500000000000000" pitchFamily="2" charset="0"/>
            </a:endParaRPr>
          </a:p>
          <a:p>
            <a:pPr marL="0" indent="0" algn="l">
              <a:buNone/>
            </a:pPr>
            <a:r>
              <a:rPr lang="fr-BE" sz="1800" b="0" i="0" u="none" strike="noStrike" baseline="0">
                <a:solidFill>
                  <a:srgbClr val="212120"/>
                </a:solidFill>
                <a:latin typeface="Calibri" panose="020F0502020204030204" pitchFamily="34" charset="0"/>
              </a:rPr>
              <a:t>En fonction du contexte particulier lié au travail de la pierre sur le territoire, notamment sur la Région du Centre, l’Instance Bassin EFE souhaite soutenir ce métier. Les opportunités d’emploi restent cependant limitées ; la priorité de l’IBEFE est donc d’assurer le maintien de l’offre d’enseignement et de formation existante, qui est en difficulté de recrutement. L’ouverture d’une nouvelle section sur Soignies, en septembre 2022, a permis de sauvegarder l’offre au niveau de l’enseignement qualifiant ; elle paraît toutefois suffisante pour répondre aux besoins.</a:t>
            </a:r>
            <a:endParaRPr kumimoji="0" lang="fr-BE" sz="1600" b="0" u="none" strike="noStrike" kern="1200" cap="none" spc="0" normalizeH="0" baseline="0" noProof="0">
              <a:ln>
                <a:noFill/>
              </a:ln>
              <a:solidFill>
                <a:srgbClr val="014067"/>
              </a:solidFill>
              <a:effectLst/>
              <a:uLnTx/>
              <a:uFillTx/>
              <a:latin typeface="Tenorite" panose="00000500000000000000" pitchFamily="2" charset="0"/>
            </a:endParaRPr>
          </a:p>
        </p:txBody>
      </p:sp>
      <p:sp>
        <p:nvSpPr>
          <p:cNvPr id="12" name="Rectangle 11">
            <a:extLst>
              <a:ext uri="{FF2B5EF4-FFF2-40B4-BE49-F238E27FC236}">
                <a16:creationId xmlns:a16="http://schemas.microsoft.com/office/drawing/2014/main" id="{FD954D56-598F-49B4-8957-7E5BCEC2EAAE}"/>
              </a:ext>
            </a:extLst>
          </p:cNvPr>
          <p:cNvSpPr/>
          <p:nvPr/>
        </p:nvSpPr>
        <p:spPr>
          <a:xfrm>
            <a:off x="846453" y="916362"/>
            <a:ext cx="2816990" cy="1792287"/>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2800" b="1" i="0" u="none" strike="noStrike" kern="1200" cap="none" spc="0" normalizeH="0" baseline="0" noProof="0">
              <a:ln>
                <a:noFill/>
              </a:ln>
              <a:solidFill>
                <a:prstClr val="white"/>
              </a:solidFill>
              <a:effectLst/>
              <a:uLnTx/>
              <a:uFillTx/>
              <a:latin typeface="Calibri Light" panose="020F0302020204030204"/>
              <a:ea typeface="+mn-ea"/>
              <a:cs typeface="+mn-cs"/>
            </a:endParaRPr>
          </a:p>
        </p:txBody>
      </p:sp>
      <p:graphicFrame>
        <p:nvGraphicFramePr>
          <p:cNvPr id="6" name="Diagramme 5">
            <a:extLst>
              <a:ext uri="{FF2B5EF4-FFF2-40B4-BE49-F238E27FC236}">
                <a16:creationId xmlns:a16="http://schemas.microsoft.com/office/drawing/2014/main" id="{8F736C25-7D29-4605-85DA-4D38518D0AB5}"/>
              </a:ext>
            </a:extLst>
          </p:cNvPr>
          <p:cNvGraphicFramePr/>
          <p:nvPr>
            <p:extLst>
              <p:ext uri="{D42A27DB-BD31-4B8C-83A1-F6EECF244321}">
                <p14:modId xmlns:p14="http://schemas.microsoft.com/office/powerpoint/2010/main" val="364840848"/>
              </p:ext>
            </p:extLst>
          </p:nvPr>
        </p:nvGraphicFramePr>
        <p:xfrm>
          <a:off x="5534212" y="1451006"/>
          <a:ext cx="6427292" cy="374068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20" name="Tableau 20">
            <a:extLst>
              <a:ext uri="{FF2B5EF4-FFF2-40B4-BE49-F238E27FC236}">
                <a16:creationId xmlns:a16="http://schemas.microsoft.com/office/drawing/2014/main" id="{AE271782-7FF1-41E3-B896-7A3A3BAA6151}"/>
              </a:ext>
            </a:extLst>
          </p:cNvPr>
          <p:cNvGraphicFramePr>
            <a:graphicFrameLocks noGrp="1"/>
          </p:cNvGraphicFramePr>
          <p:nvPr>
            <p:extLst>
              <p:ext uri="{D42A27DB-BD31-4B8C-83A1-F6EECF244321}">
                <p14:modId xmlns:p14="http://schemas.microsoft.com/office/powerpoint/2010/main" val="1126564464"/>
              </p:ext>
            </p:extLst>
          </p:nvPr>
        </p:nvGraphicFramePr>
        <p:xfrm>
          <a:off x="277424" y="5438889"/>
          <a:ext cx="10266744" cy="1010920"/>
        </p:xfrm>
        <a:graphic>
          <a:graphicData uri="http://schemas.openxmlformats.org/drawingml/2006/table">
            <a:tbl>
              <a:tblPr firstRow="1" bandRow="1">
                <a:tableStyleId>{327F97BB-C833-4FB7-BDE5-3F7075034690}</a:tableStyleId>
              </a:tblPr>
              <a:tblGrid>
                <a:gridCol w="10266744">
                  <a:extLst>
                    <a:ext uri="{9D8B030D-6E8A-4147-A177-3AD203B41FA5}">
                      <a16:colId xmlns:a16="http://schemas.microsoft.com/office/drawing/2014/main" val="3937705145"/>
                    </a:ext>
                  </a:extLst>
                </a:gridCol>
              </a:tblGrid>
              <a:tr h="370840">
                <a:tc>
                  <a:txBody>
                    <a:bodyPr/>
                    <a:lstStyle/>
                    <a:p>
                      <a:pPr algn="ctr"/>
                      <a:r>
                        <a:rPr lang="fr-BE" dirty="0"/>
                        <a:t>Reconduction 2023 :  Maintien formation initiale et pour adultes</a:t>
                      </a:r>
                    </a:p>
                  </a:txBody>
                  <a:tcPr>
                    <a:solidFill>
                      <a:schemeClr val="accent5">
                        <a:lumMod val="75000"/>
                      </a:schemeClr>
                    </a:solidFill>
                  </a:tcPr>
                </a:tc>
                <a:extLst>
                  <a:ext uri="{0D108BD9-81ED-4DB2-BD59-A6C34878D82A}">
                    <a16:rowId xmlns:a16="http://schemas.microsoft.com/office/drawing/2014/main" val="2809913012"/>
                  </a:ext>
                </a:extLst>
              </a:tr>
              <a:tr h="370840">
                <a:tc>
                  <a:txBody>
                    <a:bodyPr/>
                    <a:lstStyle/>
                    <a:p>
                      <a:r>
                        <a:rPr lang="fr-BE" dirty="0"/>
                        <a:t>Métier de niche, offre suffisante sur le territoire, nouvelle filière dans l’enseignement qualifiant de plein exercice à maintenir.</a:t>
                      </a:r>
                    </a:p>
                  </a:txBody>
                  <a:tcPr>
                    <a:solidFill>
                      <a:schemeClr val="accent5">
                        <a:lumMod val="75000"/>
                      </a:schemeClr>
                    </a:solidFill>
                  </a:tcPr>
                </a:tc>
                <a:extLst>
                  <a:ext uri="{0D108BD9-81ED-4DB2-BD59-A6C34878D82A}">
                    <a16:rowId xmlns:a16="http://schemas.microsoft.com/office/drawing/2014/main" val="2899318201"/>
                  </a:ext>
                </a:extLst>
              </a:tr>
            </a:tbl>
          </a:graphicData>
        </a:graphic>
      </p:graphicFrame>
      <mc:AlternateContent xmlns:mc="http://schemas.openxmlformats.org/markup-compatibility/2006" xmlns:pslz="http://schemas.microsoft.com/office/powerpoint/2016/slidezoom">
        <mc:Choice Requires="pslz">
          <p:graphicFrame>
            <p:nvGraphicFramePr>
              <p:cNvPr id="3" name="Zoom de diapositive 2">
                <a:extLst>
                  <a:ext uri="{FF2B5EF4-FFF2-40B4-BE49-F238E27FC236}">
                    <a16:creationId xmlns:a16="http://schemas.microsoft.com/office/drawing/2014/main" id="{CE35C489-6EA5-43C1-D9B6-4C420149BE1B}"/>
                  </a:ext>
                </a:extLst>
              </p:cNvPr>
              <p:cNvGraphicFramePr>
                <a:graphicFrameLocks noChangeAspect="1"/>
              </p:cNvGraphicFramePr>
              <p:nvPr>
                <p:extLst>
                  <p:ext uri="{D42A27DB-BD31-4B8C-83A1-F6EECF244321}">
                    <p14:modId xmlns:p14="http://schemas.microsoft.com/office/powerpoint/2010/main" val="2868110410"/>
                  </p:ext>
                </p:extLst>
              </p:nvPr>
            </p:nvGraphicFramePr>
            <p:xfrm>
              <a:off x="9461513" y="192476"/>
              <a:ext cx="2210023" cy="1243138"/>
            </p:xfrm>
            <a:graphic>
              <a:graphicData uri="http://schemas.microsoft.com/office/powerpoint/2016/slidezoom">
                <pslz:sldZm>
                  <pslz:sldZmObj sldId="486" cId="4062355319">
                    <pslz:zmPr id="{7318848B-B56A-4E9E-87D8-29B328534678}" returnToParent="0" transitionDur="1000">
                      <p166:blipFill xmlns:p166="http://schemas.microsoft.com/office/powerpoint/2016/6/main">
                        <a:blip r:embed="rId8"/>
                        <a:stretch>
                          <a:fillRect/>
                        </a:stretch>
                      </p166:blipFill>
                      <p166:spPr xmlns:p166="http://schemas.microsoft.com/office/powerpoint/2016/6/main">
                        <a:xfrm>
                          <a:off x="0" y="0"/>
                          <a:ext cx="2210023" cy="1243138"/>
                        </a:xfrm>
                        <a:prstGeom prst="rect">
                          <a:avLst/>
                        </a:prstGeom>
                        <a:ln w="3175">
                          <a:solidFill>
                            <a:prstClr val="ltGray"/>
                          </a:solidFill>
                        </a:ln>
                      </p166:spPr>
                    </pslz:zmPr>
                  </pslz:sldZmObj>
                </pslz:sldZm>
              </a:graphicData>
            </a:graphic>
          </p:graphicFrame>
        </mc:Choice>
        <mc:Fallback xmlns="">
          <p:pic>
            <p:nvPicPr>
              <p:cNvPr id="3" name="Zoom de diapositive 2">
                <a:extLst>
                  <a:ext uri="{FF2B5EF4-FFF2-40B4-BE49-F238E27FC236}">
                    <a16:creationId xmlns:a16="http://schemas.microsoft.com/office/drawing/2014/main" id="{CE35C489-6EA5-43C1-D9B6-4C420149BE1B}"/>
                  </a:ext>
                </a:extLst>
              </p:cNvPr>
              <p:cNvPicPr>
                <a:picLocks noGrp="1" noRot="1" noChangeAspect="1" noMove="1" noResize="1" noEditPoints="1" noAdjustHandles="1" noChangeArrowheads="1" noChangeShapeType="1"/>
              </p:cNvPicPr>
              <p:nvPr/>
            </p:nvPicPr>
            <p:blipFill>
              <a:blip r:embed="rId9"/>
              <a:stretch>
                <a:fillRect/>
              </a:stretch>
            </p:blipFill>
            <p:spPr>
              <a:xfrm>
                <a:off x="9461513" y="192476"/>
                <a:ext cx="2210023" cy="1243138"/>
              </a:xfrm>
              <a:prstGeom prst="rect">
                <a:avLst/>
              </a:prstGeom>
              <a:ln w="3175">
                <a:solidFill>
                  <a:prstClr val="ltGray"/>
                </a:solidFill>
              </a:ln>
            </p:spPr>
          </p:pic>
        </mc:Fallback>
      </mc:AlternateContent>
    </p:spTree>
    <p:extLst>
      <p:ext uri="{BB962C8B-B14F-4D97-AF65-F5344CB8AC3E}">
        <p14:creationId xmlns:p14="http://schemas.microsoft.com/office/powerpoint/2010/main" val="368682327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Image 2"/>
          <p:cNvPicPr/>
          <p:nvPr/>
        </p:nvPicPr>
        <p:blipFill>
          <a:blip r:embed="rId3"/>
          <a:srcRect/>
          <a:stretch>
            <a:fillRect/>
          </a:stretch>
        </p:blipFill>
        <p:spPr bwMode="auto">
          <a:xfrm>
            <a:off x="2099817" y="831273"/>
            <a:ext cx="8880763" cy="5195454"/>
          </a:xfrm>
          <a:prstGeom prst="rect">
            <a:avLst/>
          </a:prstGeom>
          <a:noFill/>
          <a:ln w="9525">
            <a:noFill/>
            <a:miter lim="800000"/>
            <a:headEnd/>
            <a:tailEnd/>
          </a:ln>
        </p:spPr>
      </p:pic>
      <p:sp>
        <p:nvSpPr>
          <p:cNvPr id="5" name="Rectangle 2"/>
          <p:cNvSpPr/>
          <p:nvPr/>
        </p:nvSpPr>
        <p:spPr>
          <a:xfrm>
            <a:off x="9845430" y="770989"/>
            <a:ext cx="2270299" cy="722470"/>
          </a:xfrm>
          <a:prstGeom prst="wedgeRectCallout">
            <a:avLst>
              <a:gd name="adj1" fmla="val -122343"/>
              <a:gd name="adj2" fmla="val 79658"/>
            </a:avLst>
          </a:prstGeom>
          <a:solidFill>
            <a:schemeClr val="accent2">
              <a:lumMod val="60000"/>
              <a:lumOff val="40000"/>
            </a:schemeClr>
          </a:solidFill>
          <a:ln w="6350" cap="flat" cmpd="sng" algn="ctr">
            <a:solidFill>
              <a:schemeClr val="accent2">
                <a:lumMod val="60000"/>
                <a:lumOff val="40000"/>
              </a:scheme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800"/>
              </a:spcAft>
              <a:buClrTx/>
              <a:buSzTx/>
              <a:buFontTx/>
              <a:buNone/>
              <a:tabLst/>
              <a:defRPr/>
            </a:pPr>
            <a:r>
              <a:rPr kumimoji="0" lang="fr-BE" sz="12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IFAPME </a:t>
            </a: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p>
          <a:p>
            <a:pPr marL="171450" marR="0" lvl="0" indent="-171450" algn="l" defTabSz="4572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Tailleur de pierre-Marbrier</a:t>
            </a:r>
          </a:p>
        </p:txBody>
      </p:sp>
      <p:sp>
        <p:nvSpPr>
          <p:cNvPr id="4" name="Rectangle 1">
            <a:extLst>
              <a:ext uri="{FF2B5EF4-FFF2-40B4-BE49-F238E27FC236}">
                <a16:creationId xmlns:a16="http://schemas.microsoft.com/office/drawing/2014/main" id="{A60D7CDC-8F32-CFD2-15D2-4CC3D061BD1B}"/>
              </a:ext>
            </a:extLst>
          </p:cNvPr>
          <p:cNvSpPr/>
          <p:nvPr/>
        </p:nvSpPr>
        <p:spPr>
          <a:xfrm>
            <a:off x="2519337" y="912684"/>
            <a:ext cx="2165785" cy="839161"/>
          </a:xfrm>
          <a:prstGeom prst="wedgeRectCallout">
            <a:avLst>
              <a:gd name="adj1" fmla="val 133912"/>
              <a:gd name="adj2" fmla="val 105613"/>
            </a:avLst>
          </a:prstGeom>
          <a:gradFill rotWithShape="1">
            <a:gsLst>
              <a:gs pos="0">
                <a:srgbClr val="FFC000">
                  <a:lumMod val="110000"/>
                  <a:satMod val="105000"/>
                  <a:tint val="67000"/>
                </a:srgbClr>
              </a:gs>
              <a:gs pos="50000">
                <a:srgbClr val="FFC000">
                  <a:lumMod val="105000"/>
                  <a:satMod val="103000"/>
                  <a:tint val="73000"/>
                </a:srgbClr>
              </a:gs>
              <a:gs pos="100000">
                <a:srgbClr val="FFC000">
                  <a:lumMod val="105000"/>
                  <a:satMod val="109000"/>
                  <a:tint val="81000"/>
                </a:srgbClr>
              </a:gs>
            </a:gsLst>
            <a:lin ang="5400000" scaled="0"/>
          </a:gradFill>
          <a:ln w="6350" cap="flat" cmpd="sng" algn="ctr">
            <a:solidFill>
              <a:srgbClr val="FFC00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lang="fr-BE" sz="1200" b="1" kern="0">
                <a:solidFill>
                  <a:prstClr val="black"/>
                </a:solidFill>
                <a:ea typeface="Calibri" panose="020F0502020204030204" pitchFamily="34" charset="0"/>
                <a:cs typeface="Times New Roman" panose="02020603050405020304" pitchFamily="18" charset="0"/>
              </a:rPr>
              <a:t>Lycée provincial des sciences et des technologies :</a:t>
            </a:r>
          </a:p>
          <a:p>
            <a:pPr marL="0" marR="0" lvl="0" indent="0" algn="l" defTabSz="914400" rtl="0" eaLnBrk="1" fontAlgn="auto" latinLnBrk="0" hangingPunct="1">
              <a:lnSpc>
                <a:spcPct val="107000"/>
              </a:lnSpc>
              <a:spcBef>
                <a:spcPts val="0"/>
              </a:spcBef>
              <a:spcAft>
                <a:spcPts val="0"/>
              </a:spcAft>
              <a:buClrTx/>
              <a:buSzTx/>
              <a:buFontTx/>
              <a:buNone/>
              <a:tabLst/>
              <a:defRPr/>
            </a:pPr>
            <a:r>
              <a:rPr kumimoji="0" lang="fr-BE" sz="1200" i="0" u="none" strike="noStrike" kern="0" cap="none" spc="0" normalizeH="0" baseline="0" noProof="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Tailleur de pierre</a:t>
            </a:r>
            <a:endParaRPr kumimoji="0" lang="fr-BE" sz="120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endParaRPr>
          </a:p>
        </p:txBody>
      </p:sp>
      <p:sp>
        <p:nvSpPr>
          <p:cNvPr id="6" name="ZoneTexte 5">
            <a:extLst>
              <a:ext uri="{FF2B5EF4-FFF2-40B4-BE49-F238E27FC236}">
                <a16:creationId xmlns:a16="http://schemas.microsoft.com/office/drawing/2014/main" id="{5BA23C69-791A-FA07-6F86-CEE7BE5359DE}"/>
              </a:ext>
            </a:extLst>
          </p:cNvPr>
          <p:cNvSpPr txBox="1"/>
          <p:nvPr/>
        </p:nvSpPr>
        <p:spPr>
          <a:xfrm>
            <a:off x="3752641" y="1444068"/>
            <a:ext cx="555393" cy="307777"/>
          </a:xfrm>
          <a:prstGeom prst="rect">
            <a:avLst/>
          </a:prstGeom>
          <a:noFill/>
        </p:spPr>
        <p:txBody>
          <a:bodyPr wrap="square" rtlCol="0">
            <a:spAutoFit/>
          </a:bodyPr>
          <a:lstStyle/>
          <a:p>
            <a:r>
              <a:rPr lang="fr-BE" sz="1400">
                <a:solidFill>
                  <a:srgbClr val="FF0000"/>
                </a:solidFill>
              </a:rPr>
              <a:t>New</a:t>
            </a:r>
          </a:p>
        </p:txBody>
      </p:sp>
      <p:sp>
        <p:nvSpPr>
          <p:cNvPr id="7" name="Titre 3">
            <a:extLst>
              <a:ext uri="{FF2B5EF4-FFF2-40B4-BE49-F238E27FC236}">
                <a16:creationId xmlns:a16="http://schemas.microsoft.com/office/drawing/2014/main" id="{EDDF5CE8-CCC1-96B7-CCBF-C5720B9810F2}"/>
              </a:ext>
            </a:extLst>
          </p:cNvPr>
          <p:cNvSpPr txBox="1">
            <a:spLocks/>
          </p:cNvSpPr>
          <p:nvPr/>
        </p:nvSpPr>
        <p:spPr>
          <a:xfrm>
            <a:off x="277424" y="341720"/>
            <a:ext cx="9720072" cy="671421"/>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BE" sz="2800" b="1">
                <a:solidFill>
                  <a:schemeClr val="accent2">
                    <a:lumMod val="75000"/>
                  </a:schemeClr>
                </a:solidFill>
                <a:latin typeface="Tenorite" panose="00000500000000000000" pitchFamily="2" charset="0"/>
              </a:rPr>
              <a:t>F1612 Tailleur de pierres - Marbrier</a:t>
            </a:r>
            <a:br>
              <a:rPr lang="fr-BE" sz="2800" b="1">
                <a:solidFill>
                  <a:srgbClr val="FFC000"/>
                </a:solidFill>
                <a:latin typeface="Tenorite" panose="00000500000000000000" pitchFamily="2" charset="0"/>
              </a:rPr>
            </a:br>
            <a:br>
              <a:rPr lang="fr-BE" sz="2800" b="1">
                <a:solidFill>
                  <a:srgbClr val="FFC000"/>
                </a:solidFill>
                <a:latin typeface="Tenorite" panose="00000500000000000000" pitchFamily="2" charset="0"/>
              </a:rPr>
            </a:br>
            <a:endParaRPr lang="fr-BE" sz="2800" b="1">
              <a:solidFill>
                <a:srgbClr val="FFC000"/>
              </a:solidFill>
              <a:latin typeface="Tenorite" panose="00000500000000000000" pitchFamily="2" charset="0"/>
            </a:endParaRPr>
          </a:p>
        </p:txBody>
      </p:sp>
    </p:spTree>
    <p:extLst>
      <p:ext uri="{BB962C8B-B14F-4D97-AF65-F5344CB8AC3E}">
        <p14:creationId xmlns:p14="http://schemas.microsoft.com/office/powerpoint/2010/main" val="406235531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2F710B65-EDA9-4E73-B369-23EA5C46F987}"/>
              </a:ext>
            </a:extLst>
          </p:cNvPr>
          <p:cNvSpPr>
            <a:spLocks noGrp="1"/>
          </p:cNvSpPr>
          <p:nvPr>
            <p:ph type="title"/>
          </p:nvPr>
        </p:nvSpPr>
        <p:spPr>
          <a:xfrm>
            <a:off x="277424" y="341720"/>
            <a:ext cx="9720072" cy="671421"/>
          </a:xfrm>
        </p:spPr>
        <p:txBody>
          <a:bodyPr>
            <a:noAutofit/>
          </a:bodyPr>
          <a:lstStyle/>
          <a:p>
            <a:br>
              <a:rPr lang="fr-BE" sz="2800" b="1">
                <a:solidFill>
                  <a:srgbClr val="FFC000"/>
                </a:solidFill>
                <a:latin typeface="Tenorite" panose="00000500000000000000" pitchFamily="2" charset="0"/>
              </a:rPr>
            </a:br>
            <a:br>
              <a:rPr lang="fr-BE" sz="2800" b="1">
                <a:solidFill>
                  <a:srgbClr val="FFC000"/>
                </a:solidFill>
                <a:latin typeface="Tenorite" panose="00000500000000000000" pitchFamily="2" charset="0"/>
              </a:rPr>
            </a:br>
            <a:r>
              <a:rPr lang="fr-BE" sz="2800" b="1">
                <a:solidFill>
                  <a:schemeClr val="accent2">
                    <a:lumMod val="75000"/>
                  </a:schemeClr>
                </a:solidFill>
                <a:latin typeface="Tenorite" panose="00000500000000000000" pitchFamily="2" charset="0"/>
              </a:rPr>
              <a:t>F1613 Etancheur</a:t>
            </a:r>
            <a:br>
              <a:rPr lang="fr-BE" sz="2800" b="1">
                <a:solidFill>
                  <a:srgbClr val="FFC000"/>
                </a:solidFill>
                <a:latin typeface="Tenorite" panose="00000500000000000000" pitchFamily="2" charset="0"/>
              </a:rPr>
            </a:br>
            <a:br>
              <a:rPr lang="fr-BE" sz="2800" b="1">
                <a:solidFill>
                  <a:srgbClr val="FFC000"/>
                </a:solidFill>
                <a:latin typeface="Tenorite" panose="00000500000000000000" pitchFamily="2" charset="0"/>
              </a:rPr>
            </a:br>
            <a:endParaRPr lang="fr-BE" sz="2800" b="1">
              <a:solidFill>
                <a:srgbClr val="FFC000"/>
              </a:solidFill>
              <a:latin typeface="Tenorite" panose="00000500000000000000" pitchFamily="2" charset="0"/>
            </a:endParaRPr>
          </a:p>
        </p:txBody>
      </p:sp>
      <p:sp>
        <p:nvSpPr>
          <p:cNvPr id="11" name="Espace réservé du contenu 2">
            <a:extLst>
              <a:ext uri="{FF2B5EF4-FFF2-40B4-BE49-F238E27FC236}">
                <a16:creationId xmlns:a16="http://schemas.microsoft.com/office/drawing/2014/main" id="{B3147EEB-0174-4BAC-A89B-F52AD2CE5A5D}"/>
              </a:ext>
            </a:extLst>
          </p:cNvPr>
          <p:cNvSpPr txBox="1">
            <a:spLocks/>
          </p:cNvSpPr>
          <p:nvPr/>
        </p:nvSpPr>
        <p:spPr>
          <a:xfrm>
            <a:off x="230496" y="1435614"/>
            <a:ext cx="5007937" cy="3740685"/>
          </a:xfrm>
          <a:prstGeom prst="rect">
            <a:avLst/>
          </a:prstGeom>
          <a:solidFill>
            <a:schemeClr val="bg1">
              <a:lumMod val="95000"/>
            </a:schemeClr>
          </a:solidFill>
        </p:spPr>
        <p:txBody>
          <a:bodyPr anchor="t">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BE" sz="1700" b="1" u="sng">
              <a:solidFill>
                <a:srgbClr val="014067"/>
              </a:solidFill>
              <a:latin typeface="Tenorite" panose="00000500000000000000" pitchFamily="2" charset="0"/>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BE" sz="1700" b="1" u="sng" strike="noStrike" kern="1200" cap="none" spc="0" normalizeH="0" baseline="0" noProof="0">
                <a:ln>
                  <a:noFill/>
                </a:ln>
                <a:solidFill>
                  <a:schemeClr val="accent5">
                    <a:lumMod val="50000"/>
                  </a:schemeClr>
                </a:solidFill>
                <a:effectLst/>
                <a:uLnTx/>
                <a:uFillTx/>
                <a:latin typeface="Tenorite" panose="00000500000000000000" pitchFamily="2" charset="0"/>
              </a:rPr>
              <a:t>Recommandation 2022 de L’IBEFE Hainaut Centre</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fr-BE" sz="1200" b="1" u="sng" strike="noStrike" kern="1200" cap="none" spc="0" normalizeH="0" baseline="0" noProof="0">
              <a:ln>
                <a:noFill/>
              </a:ln>
              <a:solidFill>
                <a:srgbClr val="014067"/>
              </a:solidFill>
              <a:effectLst/>
              <a:uLnTx/>
              <a:uFillTx/>
              <a:latin typeface="Tenorite" panose="00000500000000000000" pitchFamily="2" charset="0"/>
            </a:endParaRPr>
          </a:p>
          <a:p>
            <a:pPr marL="285750" marR="0" lvl="0" indent="-285750" algn="ctr"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800" b="1" i="0" u="none" strike="noStrike" kern="1200" cap="none" spc="0" normalizeH="0" baseline="0" noProof="0">
                <a:ln>
                  <a:noFill/>
                </a:ln>
                <a:solidFill>
                  <a:schemeClr val="accent2">
                    <a:lumMod val="75000"/>
                  </a:schemeClr>
                </a:solidFill>
                <a:effectLst/>
                <a:uLnTx/>
                <a:uFillTx/>
                <a:latin typeface="Tenorite" panose="00000500000000000000" pitchFamily="2" charset="0"/>
                <a:ea typeface="+mn-ea"/>
                <a:cs typeface="+mn-cs"/>
              </a:rPr>
              <a:t>Création Formation initiale </a:t>
            </a:r>
          </a:p>
          <a:p>
            <a:pPr marL="285750" marR="0" lvl="0" indent="-285750" algn="ctr"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800" b="1" i="0" u="none" strike="noStrike" kern="1200" cap="none" spc="0" normalizeH="0" baseline="0" noProof="0">
                <a:ln>
                  <a:noFill/>
                </a:ln>
                <a:solidFill>
                  <a:schemeClr val="accent2">
                    <a:lumMod val="75000"/>
                  </a:schemeClr>
                </a:solidFill>
                <a:effectLst/>
                <a:uLnTx/>
                <a:uFillTx/>
                <a:latin typeface="Tenorite" panose="00000500000000000000" pitchFamily="2" charset="0"/>
                <a:ea typeface="+mn-ea"/>
                <a:cs typeface="+mn-cs"/>
              </a:rPr>
              <a:t>Création pour adultes </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BE" sz="1200" b="1" u="sng" strike="noStrike" kern="1200" cap="none" spc="0" normalizeH="0" baseline="0" noProof="0">
                <a:ln>
                  <a:noFill/>
                </a:ln>
                <a:solidFill>
                  <a:srgbClr val="014067"/>
                </a:solidFill>
                <a:effectLst/>
                <a:uLnTx/>
                <a:uFillTx/>
                <a:latin typeface="Tenorite" panose="00000500000000000000" pitchFamily="2" charset="0"/>
              </a:rPr>
              <a:t> </a:t>
            </a:r>
            <a:endParaRPr kumimoji="0" lang="fr-BE" sz="1200" b="0" u="sng" strike="noStrike" kern="1200" cap="none" spc="0" normalizeH="0" baseline="0" noProof="0">
              <a:ln>
                <a:noFill/>
              </a:ln>
              <a:solidFill>
                <a:srgbClr val="014067"/>
              </a:solidFill>
              <a:effectLst/>
              <a:uLnTx/>
              <a:uFillTx/>
              <a:latin typeface="Tenorite" panose="00000500000000000000" pitchFamily="2" charset="0"/>
            </a:endParaRPr>
          </a:p>
          <a:p>
            <a:pPr marL="0" indent="0" algn="l">
              <a:buNone/>
            </a:pPr>
            <a:r>
              <a:rPr lang="fr-BE" sz="1800" b="0" i="0" u="none" strike="noStrike" baseline="0">
                <a:solidFill>
                  <a:srgbClr val="212120"/>
                </a:solidFill>
                <a:latin typeface="Calibri" panose="020F0502020204030204" pitchFamily="34" charset="0"/>
              </a:rPr>
              <a:t>Le métier est repris dans la liste des fonctions critiques 2023. Il s’agit d’aborder les compétences touchant à l’ensemble des questions d’étanchéité et d’isolation d’un bâtiment et pas uniquement à la toiture (ventilation, isolation, PEB, ponts thermiques, …). Des formations transversales complémentaires à différents métiers pourraient également être envisagées afin de sensibiliser sur les aspects étanchéité/isolation/ventilation.</a:t>
            </a:r>
            <a:endParaRPr kumimoji="0" lang="fr-BE" sz="1600" b="0" u="none" strike="noStrike" kern="1200" cap="none" spc="0" normalizeH="0" baseline="0" noProof="0">
              <a:ln>
                <a:noFill/>
              </a:ln>
              <a:solidFill>
                <a:srgbClr val="014067"/>
              </a:solidFill>
              <a:effectLst/>
              <a:uLnTx/>
              <a:uFillTx/>
              <a:latin typeface="Tenorite" panose="00000500000000000000" pitchFamily="2" charset="0"/>
            </a:endParaRPr>
          </a:p>
        </p:txBody>
      </p:sp>
      <p:sp>
        <p:nvSpPr>
          <p:cNvPr id="12" name="Rectangle 11">
            <a:extLst>
              <a:ext uri="{FF2B5EF4-FFF2-40B4-BE49-F238E27FC236}">
                <a16:creationId xmlns:a16="http://schemas.microsoft.com/office/drawing/2014/main" id="{FD954D56-598F-49B4-8957-7E5BCEC2EAAE}"/>
              </a:ext>
            </a:extLst>
          </p:cNvPr>
          <p:cNvSpPr/>
          <p:nvPr/>
        </p:nvSpPr>
        <p:spPr>
          <a:xfrm>
            <a:off x="846453" y="916362"/>
            <a:ext cx="2816990" cy="1792287"/>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2800" b="1" i="0" u="none" strike="noStrike" kern="1200" cap="none" spc="0" normalizeH="0" baseline="0" noProof="0">
              <a:ln>
                <a:noFill/>
              </a:ln>
              <a:solidFill>
                <a:prstClr val="white"/>
              </a:solidFill>
              <a:effectLst/>
              <a:uLnTx/>
              <a:uFillTx/>
              <a:latin typeface="Calibri Light" panose="020F0302020204030204"/>
              <a:ea typeface="+mn-ea"/>
              <a:cs typeface="+mn-cs"/>
            </a:endParaRPr>
          </a:p>
        </p:txBody>
      </p:sp>
      <p:graphicFrame>
        <p:nvGraphicFramePr>
          <p:cNvPr id="6" name="Diagramme 5">
            <a:extLst>
              <a:ext uri="{FF2B5EF4-FFF2-40B4-BE49-F238E27FC236}">
                <a16:creationId xmlns:a16="http://schemas.microsoft.com/office/drawing/2014/main" id="{8F736C25-7D29-4605-85DA-4D38518D0AB5}"/>
              </a:ext>
            </a:extLst>
          </p:cNvPr>
          <p:cNvGraphicFramePr/>
          <p:nvPr>
            <p:extLst>
              <p:ext uri="{D42A27DB-BD31-4B8C-83A1-F6EECF244321}">
                <p14:modId xmlns:p14="http://schemas.microsoft.com/office/powerpoint/2010/main" val="1068060879"/>
              </p:ext>
            </p:extLst>
          </p:nvPr>
        </p:nvGraphicFramePr>
        <p:xfrm>
          <a:off x="5534212" y="1451006"/>
          <a:ext cx="6427292" cy="374068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20" name="Tableau 20">
            <a:extLst>
              <a:ext uri="{FF2B5EF4-FFF2-40B4-BE49-F238E27FC236}">
                <a16:creationId xmlns:a16="http://schemas.microsoft.com/office/drawing/2014/main" id="{AE271782-7FF1-41E3-B896-7A3A3BAA6151}"/>
              </a:ext>
            </a:extLst>
          </p:cNvPr>
          <p:cNvGraphicFramePr>
            <a:graphicFrameLocks noGrp="1"/>
          </p:cNvGraphicFramePr>
          <p:nvPr>
            <p:extLst>
              <p:ext uri="{D42A27DB-BD31-4B8C-83A1-F6EECF244321}">
                <p14:modId xmlns:p14="http://schemas.microsoft.com/office/powerpoint/2010/main" val="3682108212"/>
              </p:ext>
            </p:extLst>
          </p:nvPr>
        </p:nvGraphicFramePr>
        <p:xfrm>
          <a:off x="277424" y="5438889"/>
          <a:ext cx="11637152" cy="741680"/>
        </p:xfrm>
        <a:graphic>
          <a:graphicData uri="http://schemas.openxmlformats.org/drawingml/2006/table">
            <a:tbl>
              <a:tblPr firstRow="1" bandRow="1">
                <a:tableStyleId>{327F97BB-C833-4FB7-BDE5-3F7075034690}</a:tableStyleId>
              </a:tblPr>
              <a:tblGrid>
                <a:gridCol w="11637152">
                  <a:extLst>
                    <a:ext uri="{9D8B030D-6E8A-4147-A177-3AD203B41FA5}">
                      <a16:colId xmlns:a16="http://schemas.microsoft.com/office/drawing/2014/main" val="3937705145"/>
                    </a:ext>
                  </a:extLst>
                </a:gridCol>
              </a:tblGrid>
              <a:tr h="370840">
                <a:tc>
                  <a:txBody>
                    <a:bodyPr/>
                    <a:lstStyle/>
                    <a:p>
                      <a:pPr algn="ctr"/>
                      <a:r>
                        <a:rPr lang="fr-BE"/>
                        <a:t>Reconduction 2023 : Création formation initiale – Création pour adultes</a:t>
                      </a:r>
                      <a:endParaRPr lang="fr-BE" dirty="0"/>
                    </a:p>
                  </a:txBody>
                  <a:tcPr>
                    <a:solidFill>
                      <a:schemeClr val="accent5">
                        <a:lumMod val="75000"/>
                      </a:schemeClr>
                    </a:solidFill>
                  </a:tcPr>
                </a:tc>
                <a:extLst>
                  <a:ext uri="{0D108BD9-81ED-4DB2-BD59-A6C34878D82A}">
                    <a16:rowId xmlns:a16="http://schemas.microsoft.com/office/drawing/2014/main" val="2809913012"/>
                  </a:ext>
                </a:extLst>
              </a:tr>
              <a:tr h="370840">
                <a:tc>
                  <a:txBody>
                    <a:bodyPr/>
                    <a:lstStyle/>
                    <a:p>
                      <a:endParaRPr lang="fr-BE" dirty="0"/>
                    </a:p>
                  </a:txBody>
                  <a:tcPr>
                    <a:solidFill>
                      <a:schemeClr val="accent5">
                        <a:lumMod val="75000"/>
                      </a:schemeClr>
                    </a:solidFill>
                  </a:tcPr>
                </a:tc>
                <a:extLst>
                  <a:ext uri="{0D108BD9-81ED-4DB2-BD59-A6C34878D82A}">
                    <a16:rowId xmlns:a16="http://schemas.microsoft.com/office/drawing/2014/main" val="2899318201"/>
                  </a:ext>
                </a:extLst>
              </a:tr>
            </a:tbl>
          </a:graphicData>
        </a:graphic>
      </p:graphicFrame>
      <mc:AlternateContent xmlns:mc="http://schemas.openxmlformats.org/markup-compatibility/2006" xmlns:pslz="http://schemas.microsoft.com/office/powerpoint/2016/slidezoom">
        <mc:Choice Requires="pslz">
          <p:graphicFrame>
            <p:nvGraphicFramePr>
              <p:cNvPr id="5" name="Zoom de diapositive 4">
                <a:extLst>
                  <a:ext uri="{FF2B5EF4-FFF2-40B4-BE49-F238E27FC236}">
                    <a16:creationId xmlns:a16="http://schemas.microsoft.com/office/drawing/2014/main" id="{9FF83F1A-7603-1C0B-D67F-5585C27E3665}"/>
                  </a:ext>
                </a:extLst>
              </p:cNvPr>
              <p:cNvGraphicFramePr>
                <a:graphicFrameLocks noChangeAspect="1"/>
              </p:cNvGraphicFramePr>
              <p:nvPr>
                <p:extLst>
                  <p:ext uri="{D42A27DB-BD31-4B8C-83A1-F6EECF244321}">
                    <p14:modId xmlns:p14="http://schemas.microsoft.com/office/powerpoint/2010/main" val="594981846"/>
                  </p:ext>
                </p:extLst>
              </p:nvPr>
            </p:nvGraphicFramePr>
            <p:xfrm>
              <a:off x="9810376" y="230965"/>
              <a:ext cx="1949230" cy="1096442"/>
            </p:xfrm>
            <a:graphic>
              <a:graphicData uri="http://schemas.microsoft.com/office/powerpoint/2016/slidezoom">
                <pslz:sldZm>
                  <pslz:sldZmObj sldId="334" cId="3493040935">
                    <pslz:zmPr id="{2916ED0F-C977-432E-9762-511EC8A28D4F}" returnToParent="0" transitionDur="1000">
                      <p166:blipFill xmlns:p166="http://schemas.microsoft.com/office/powerpoint/2016/6/main">
                        <a:blip r:embed="rId8"/>
                        <a:stretch>
                          <a:fillRect/>
                        </a:stretch>
                      </p166:blipFill>
                      <p166:spPr xmlns:p166="http://schemas.microsoft.com/office/powerpoint/2016/6/main">
                        <a:xfrm>
                          <a:off x="0" y="0"/>
                          <a:ext cx="1949230" cy="1096442"/>
                        </a:xfrm>
                        <a:prstGeom prst="rect">
                          <a:avLst/>
                        </a:prstGeom>
                        <a:ln w="3175">
                          <a:solidFill>
                            <a:prstClr val="ltGray"/>
                          </a:solidFill>
                        </a:ln>
                      </p166:spPr>
                    </pslz:zmPr>
                  </pslz:sldZmObj>
                </pslz:sldZm>
              </a:graphicData>
            </a:graphic>
          </p:graphicFrame>
        </mc:Choice>
        <mc:Fallback xmlns="">
          <p:pic>
            <p:nvPicPr>
              <p:cNvPr id="5" name="Zoom de diapositive 4">
                <a:extLst>
                  <a:ext uri="{FF2B5EF4-FFF2-40B4-BE49-F238E27FC236}">
                    <a16:creationId xmlns:a16="http://schemas.microsoft.com/office/drawing/2014/main" id="{9FF83F1A-7603-1C0B-D67F-5585C27E3665}"/>
                  </a:ext>
                </a:extLst>
              </p:cNvPr>
              <p:cNvPicPr>
                <a:picLocks noGrp="1" noRot="1" noChangeAspect="1" noMove="1" noResize="1" noEditPoints="1" noAdjustHandles="1" noChangeArrowheads="1" noChangeShapeType="1"/>
              </p:cNvPicPr>
              <p:nvPr/>
            </p:nvPicPr>
            <p:blipFill>
              <a:blip r:embed="rId9"/>
              <a:stretch>
                <a:fillRect/>
              </a:stretch>
            </p:blipFill>
            <p:spPr>
              <a:xfrm>
                <a:off x="9810376" y="230965"/>
                <a:ext cx="1949230" cy="1096442"/>
              </a:xfrm>
              <a:prstGeom prst="rect">
                <a:avLst/>
              </a:prstGeom>
              <a:ln w="3175">
                <a:solidFill>
                  <a:prstClr val="ltGray"/>
                </a:solidFill>
              </a:ln>
            </p:spPr>
          </p:pic>
        </mc:Fallback>
      </mc:AlternateContent>
    </p:spTree>
    <p:extLst>
      <p:ext uri="{BB962C8B-B14F-4D97-AF65-F5344CB8AC3E}">
        <p14:creationId xmlns:p14="http://schemas.microsoft.com/office/powerpoint/2010/main" val="401784360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Image 2"/>
          <p:cNvPicPr/>
          <p:nvPr/>
        </p:nvPicPr>
        <p:blipFill>
          <a:blip r:embed="rId2"/>
          <a:srcRect/>
          <a:stretch>
            <a:fillRect/>
          </a:stretch>
        </p:blipFill>
        <p:spPr bwMode="auto">
          <a:xfrm>
            <a:off x="1856509" y="1007196"/>
            <a:ext cx="8880763" cy="5195454"/>
          </a:xfrm>
          <a:prstGeom prst="rect">
            <a:avLst/>
          </a:prstGeom>
          <a:noFill/>
          <a:ln w="9525">
            <a:noFill/>
            <a:miter lim="800000"/>
            <a:headEnd/>
            <a:tailEnd/>
          </a:ln>
        </p:spPr>
      </p:pic>
      <p:sp>
        <p:nvSpPr>
          <p:cNvPr id="8" name="Titre 3">
            <a:extLst>
              <a:ext uri="{FF2B5EF4-FFF2-40B4-BE49-F238E27FC236}">
                <a16:creationId xmlns:a16="http://schemas.microsoft.com/office/drawing/2014/main" id="{2255B1B6-DC62-9D3E-5CF3-BB003EADCED3}"/>
              </a:ext>
            </a:extLst>
          </p:cNvPr>
          <p:cNvSpPr txBox="1">
            <a:spLocks/>
          </p:cNvSpPr>
          <p:nvPr/>
        </p:nvSpPr>
        <p:spPr>
          <a:xfrm>
            <a:off x="277424" y="341720"/>
            <a:ext cx="9720072" cy="671421"/>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BE" sz="2800" b="1">
                <a:solidFill>
                  <a:schemeClr val="accent2">
                    <a:lumMod val="75000"/>
                  </a:schemeClr>
                </a:solidFill>
                <a:latin typeface="Tenorite" panose="00000500000000000000" pitchFamily="2" charset="0"/>
              </a:rPr>
              <a:t>F1613 Etancheur</a:t>
            </a:r>
            <a:br>
              <a:rPr lang="fr-BE" sz="2800" b="1">
                <a:solidFill>
                  <a:srgbClr val="FFC000"/>
                </a:solidFill>
                <a:latin typeface="Tenorite" panose="00000500000000000000" pitchFamily="2" charset="0"/>
              </a:rPr>
            </a:br>
            <a:br>
              <a:rPr lang="fr-BE" sz="2800" b="1">
                <a:solidFill>
                  <a:srgbClr val="FFC000"/>
                </a:solidFill>
                <a:latin typeface="Tenorite" panose="00000500000000000000" pitchFamily="2" charset="0"/>
              </a:rPr>
            </a:br>
            <a:endParaRPr lang="fr-BE" sz="2800" b="1">
              <a:solidFill>
                <a:srgbClr val="FFC000"/>
              </a:solidFill>
              <a:latin typeface="Tenorite" panose="00000500000000000000" pitchFamily="2" charset="0"/>
            </a:endParaRPr>
          </a:p>
        </p:txBody>
      </p:sp>
      <p:sp>
        <p:nvSpPr>
          <p:cNvPr id="2" name="ZoneTexte 1">
            <a:extLst>
              <a:ext uri="{FF2B5EF4-FFF2-40B4-BE49-F238E27FC236}">
                <a16:creationId xmlns:a16="http://schemas.microsoft.com/office/drawing/2014/main" id="{8E7E6FB1-7031-DAF2-A825-4C32FDD989FF}"/>
              </a:ext>
            </a:extLst>
          </p:cNvPr>
          <p:cNvSpPr txBox="1"/>
          <p:nvPr/>
        </p:nvSpPr>
        <p:spPr>
          <a:xfrm>
            <a:off x="2698812" y="2902998"/>
            <a:ext cx="6418555" cy="369332"/>
          </a:xfrm>
          <a:prstGeom prst="rect">
            <a:avLst/>
          </a:prstGeom>
          <a:solidFill>
            <a:schemeClr val="accent2">
              <a:lumMod val="60000"/>
              <a:lumOff val="40000"/>
            </a:schemeClr>
          </a:solidFill>
        </p:spPr>
        <p:txBody>
          <a:bodyPr wrap="square" rtlCol="0">
            <a:spAutoFit/>
          </a:bodyPr>
          <a:lstStyle/>
          <a:p>
            <a:pPr algn="ctr"/>
            <a:r>
              <a:rPr lang="fr-BE"/>
              <a:t>Pas d’offre sur le Bassin</a:t>
            </a:r>
          </a:p>
        </p:txBody>
      </p:sp>
    </p:spTree>
    <p:extLst>
      <p:ext uri="{BB962C8B-B14F-4D97-AF65-F5344CB8AC3E}">
        <p14:creationId xmlns:p14="http://schemas.microsoft.com/office/powerpoint/2010/main" val="349304093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2F710B65-EDA9-4E73-B369-23EA5C46F987}"/>
              </a:ext>
            </a:extLst>
          </p:cNvPr>
          <p:cNvSpPr>
            <a:spLocks noGrp="1"/>
          </p:cNvSpPr>
          <p:nvPr>
            <p:ph type="title"/>
          </p:nvPr>
        </p:nvSpPr>
        <p:spPr>
          <a:xfrm>
            <a:off x="277424" y="341720"/>
            <a:ext cx="9720072" cy="671421"/>
          </a:xfrm>
        </p:spPr>
        <p:txBody>
          <a:bodyPr>
            <a:noAutofit/>
          </a:bodyPr>
          <a:lstStyle/>
          <a:p>
            <a:br>
              <a:rPr lang="fr-BE" sz="2800" b="1">
                <a:solidFill>
                  <a:srgbClr val="FFC000"/>
                </a:solidFill>
                <a:latin typeface="Tenorite" panose="00000500000000000000" pitchFamily="2" charset="0"/>
              </a:rPr>
            </a:br>
            <a:br>
              <a:rPr lang="fr-BE" sz="2800" b="1">
                <a:solidFill>
                  <a:srgbClr val="FFC000"/>
                </a:solidFill>
                <a:latin typeface="Tenorite" panose="00000500000000000000" pitchFamily="2" charset="0"/>
              </a:rPr>
            </a:br>
            <a:r>
              <a:rPr lang="fr-BE" sz="2800" b="1">
                <a:solidFill>
                  <a:schemeClr val="accent2">
                    <a:lumMod val="75000"/>
                  </a:schemeClr>
                </a:solidFill>
                <a:latin typeface="Tenorite" panose="00000500000000000000" pitchFamily="2" charset="0"/>
              </a:rPr>
              <a:t>F1702 Ouvrier de voirie</a:t>
            </a:r>
            <a:br>
              <a:rPr lang="fr-BE" sz="2800" b="1">
                <a:solidFill>
                  <a:srgbClr val="FFC000"/>
                </a:solidFill>
                <a:latin typeface="Tenorite" panose="00000500000000000000" pitchFamily="2" charset="0"/>
              </a:rPr>
            </a:br>
            <a:br>
              <a:rPr lang="fr-BE" sz="2800" b="1">
                <a:solidFill>
                  <a:srgbClr val="FFC000"/>
                </a:solidFill>
                <a:latin typeface="Tenorite" panose="00000500000000000000" pitchFamily="2" charset="0"/>
              </a:rPr>
            </a:br>
            <a:endParaRPr lang="fr-BE" sz="2800" b="1">
              <a:solidFill>
                <a:srgbClr val="FFC000"/>
              </a:solidFill>
              <a:latin typeface="Tenorite" panose="00000500000000000000" pitchFamily="2" charset="0"/>
            </a:endParaRPr>
          </a:p>
        </p:txBody>
      </p:sp>
      <p:sp>
        <p:nvSpPr>
          <p:cNvPr id="11" name="Espace réservé du contenu 2">
            <a:extLst>
              <a:ext uri="{FF2B5EF4-FFF2-40B4-BE49-F238E27FC236}">
                <a16:creationId xmlns:a16="http://schemas.microsoft.com/office/drawing/2014/main" id="{B3147EEB-0174-4BAC-A89B-F52AD2CE5A5D}"/>
              </a:ext>
            </a:extLst>
          </p:cNvPr>
          <p:cNvSpPr txBox="1">
            <a:spLocks/>
          </p:cNvSpPr>
          <p:nvPr/>
        </p:nvSpPr>
        <p:spPr>
          <a:xfrm>
            <a:off x="230496" y="1435614"/>
            <a:ext cx="5007937" cy="3740685"/>
          </a:xfrm>
          <a:prstGeom prst="rect">
            <a:avLst/>
          </a:prstGeom>
          <a:solidFill>
            <a:schemeClr val="bg1">
              <a:lumMod val="95000"/>
            </a:schemeClr>
          </a:solidFill>
        </p:spPr>
        <p:txBody>
          <a:bodyPr anchor="t">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BE" sz="1700" b="1" u="sng">
              <a:solidFill>
                <a:srgbClr val="014067"/>
              </a:solidFill>
              <a:latin typeface="Tenorite" panose="00000500000000000000" pitchFamily="2" charset="0"/>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BE" sz="1700" b="1" u="sng" strike="noStrike" kern="1200" cap="none" spc="0" normalizeH="0" baseline="0" noProof="0">
                <a:ln>
                  <a:noFill/>
                </a:ln>
                <a:solidFill>
                  <a:schemeClr val="accent5">
                    <a:lumMod val="50000"/>
                  </a:schemeClr>
                </a:solidFill>
                <a:effectLst/>
                <a:uLnTx/>
                <a:uFillTx/>
                <a:latin typeface="Tenorite" panose="00000500000000000000" pitchFamily="2" charset="0"/>
              </a:rPr>
              <a:t>Recommandation 2022 de L’IBEFE Hainaut Centre</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fr-BE" sz="1200" b="1" u="sng" strike="noStrike" kern="1200" cap="none" spc="0" normalizeH="0" baseline="0" noProof="0">
              <a:ln>
                <a:noFill/>
              </a:ln>
              <a:solidFill>
                <a:srgbClr val="014067"/>
              </a:solidFill>
              <a:effectLst/>
              <a:uLnTx/>
              <a:uFillTx/>
              <a:latin typeface="Tenorite" panose="00000500000000000000" pitchFamily="2" charset="0"/>
            </a:endParaRPr>
          </a:p>
          <a:p>
            <a:pPr marL="285750" marR="0" lvl="0" indent="-285750" algn="ctr"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800" b="1" i="0" u="none" strike="noStrike" kern="1200" cap="none" spc="0" normalizeH="0" baseline="0" noProof="0">
                <a:ln>
                  <a:noFill/>
                </a:ln>
                <a:solidFill>
                  <a:schemeClr val="accent2">
                    <a:lumMod val="75000"/>
                  </a:schemeClr>
                </a:solidFill>
                <a:effectLst/>
                <a:uLnTx/>
                <a:uFillTx/>
                <a:latin typeface="Tenorite" panose="00000500000000000000" pitchFamily="2" charset="0"/>
                <a:ea typeface="+mn-ea"/>
                <a:cs typeface="+mn-cs"/>
              </a:rPr>
              <a:t>Création Formation initiale </a:t>
            </a:r>
          </a:p>
          <a:p>
            <a:pPr marL="285750" marR="0" lvl="0" indent="-285750" algn="ctr"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800" b="1" i="0" u="none" strike="noStrike" kern="1200" cap="none" spc="0" normalizeH="0" baseline="0" noProof="0">
                <a:ln>
                  <a:noFill/>
                </a:ln>
                <a:solidFill>
                  <a:schemeClr val="accent2">
                    <a:lumMod val="75000"/>
                  </a:schemeClr>
                </a:solidFill>
                <a:effectLst/>
                <a:uLnTx/>
                <a:uFillTx/>
                <a:latin typeface="Tenorite" panose="00000500000000000000" pitchFamily="2" charset="0"/>
                <a:ea typeface="+mn-ea"/>
                <a:cs typeface="+mn-cs"/>
              </a:rPr>
              <a:t>Création pour adultes </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BE" sz="1200" b="1" u="sng" strike="noStrike" kern="1200" cap="none" spc="0" normalizeH="0" baseline="0" noProof="0">
                <a:ln>
                  <a:noFill/>
                </a:ln>
                <a:solidFill>
                  <a:srgbClr val="014067"/>
                </a:solidFill>
                <a:effectLst/>
                <a:uLnTx/>
                <a:uFillTx/>
                <a:latin typeface="Tenorite" panose="00000500000000000000" pitchFamily="2" charset="0"/>
              </a:rPr>
              <a:t> </a:t>
            </a:r>
            <a:endParaRPr kumimoji="0" lang="fr-BE" sz="1200" b="0" u="sng" strike="noStrike" kern="1200" cap="none" spc="0" normalizeH="0" baseline="0" noProof="0">
              <a:ln>
                <a:noFill/>
              </a:ln>
              <a:solidFill>
                <a:srgbClr val="014067"/>
              </a:solidFill>
              <a:effectLst/>
              <a:uLnTx/>
              <a:uFillTx/>
              <a:latin typeface="Tenorite" panose="00000500000000000000" pitchFamily="2" charset="0"/>
            </a:endParaRPr>
          </a:p>
          <a:p>
            <a:pPr marL="0" indent="0" algn="l">
              <a:buNone/>
            </a:pPr>
            <a:r>
              <a:rPr lang="fr-BE" sz="1800" b="0" i="0" u="none" strike="noStrike" baseline="0">
                <a:solidFill>
                  <a:srgbClr val="212120"/>
                </a:solidFill>
                <a:latin typeface="Calibri" panose="020F0502020204030204" pitchFamily="34" charset="0"/>
              </a:rPr>
              <a:t>Même si les offres d’emploi diffusées par le FOREM sur le Bassins sont en baisse, le métier est à nouveau repris dans la liste des métiers en pénurie 2023. Le Bassin Hainaut-Centre compte plusieurs entreprises d’envergure dans ce secteur qui recherchent en permanence de la main-d'œuvre mais l’offre de formation est peu développée. En outre, ce secteur d’activités devrait encore se développer à court terme notamment dans le cadre du plan de relance. Dans ce contexte, le renforcement de l’offre de formation semble pertinent et les collaborations avec le Centre de compétence </a:t>
            </a:r>
            <a:r>
              <a:rPr lang="fr-BE" sz="1800" b="0" i="0" u="none" strike="noStrike" baseline="0" err="1">
                <a:solidFill>
                  <a:srgbClr val="212120"/>
                </a:solidFill>
                <a:latin typeface="Calibri" panose="020F0502020204030204" pitchFamily="34" charset="0"/>
              </a:rPr>
              <a:t>Construform</a:t>
            </a:r>
            <a:r>
              <a:rPr lang="fr-BE" sz="1800" b="0" i="0" u="none" strike="noStrike" baseline="0">
                <a:solidFill>
                  <a:srgbClr val="212120"/>
                </a:solidFill>
                <a:latin typeface="Calibri" panose="020F0502020204030204" pitchFamily="34" charset="0"/>
              </a:rPr>
              <a:t> doivent être privilégiées.</a:t>
            </a:r>
            <a:endParaRPr kumimoji="0" lang="fr-BE" sz="1600" b="0" u="none" strike="noStrike" kern="1200" cap="none" spc="0" normalizeH="0" baseline="0" noProof="0">
              <a:ln>
                <a:noFill/>
              </a:ln>
              <a:solidFill>
                <a:srgbClr val="014067"/>
              </a:solidFill>
              <a:effectLst/>
              <a:uLnTx/>
              <a:uFillTx/>
              <a:latin typeface="Tenorite" panose="00000500000000000000" pitchFamily="2" charset="0"/>
            </a:endParaRPr>
          </a:p>
        </p:txBody>
      </p:sp>
      <p:sp>
        <p:nvSpPr>
          <p:cNvPr id="12" name="Rectangle 11">
            <a:extLst>
              <a:ext uri="{FF2B5EF4-FFF2-40B4-BE49-F238E27FC236}">
                <a16:creationId xmlns:a16="http://schemas.microsoft.com/office/drawing/2014/main" id="{FD954D56-598F-49B4-8957-7E5BCEC2EAAE}"/>
              </a:ext>
            </a:extLst>
          </p:cNvPr>
          <p:cNvSpPr/>
          <p:nvPr/>
        </p:nvSpPr>
        <p:spPr>
          <a:xfrm>
            <a:off x="846453" y="916362"/>
            <a:ext cx="2816990" cy="1792287"/>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2800" b="1" i="0" u="none" strike="noStrike" kern="1200" cap="none" spc="0" normalizeH="0" baseline="0" noProof="0">
              <a:ln>
                <a:noFill/>
              </a:ln>
              <a:solidFill>
                <a:prstClr val="white"/>
              </a:solidFill>
              <a:effectLst/>
              <a:uLnTx/>
              <a:uFillTx/>
              <a:latin typeface="Calibri Light" panose="020F0302020204030204"/>
              <a:ea typeface="+mn-ea"/>
              <a:cs typeface="+mn-cs"/>
            </a:endParaRPr>
          </a:p>
        </p:txBody>
      </p:sp>
      <p:graphicFrame>
        <p:nvGraphicFramePr>
          <p:cNvPr id="6" name="Diagramme 5">
            <a:extLst>
              <a:ext uri="{FF2B5EF4-FFF2-40B4-BE49-F238E27FC236}">
                <a16:creationId xmlns:a16="http://schemas.microsoft.com/office/drawing/2014/main" id="{8F736C25-7D29-4605-85DA-4D38518D0AB5}"/>
              </a:ext>
            </a:extLst>
          </p:cNvPr>
          <p:cNvGraphicFramePr/>
          <p:nvPr>
            <p:extLst>
              <p:ext uri="{D42A27DB-BD31-4B8C-83A1-F6EECF244321}">
                <p14:modId xmlns:p14="http://schemas.microsoft.com/office/powerpoint/2010/main" val="1514280569"/>
              </p:ext>
            </p:extLst>
          </p:nvPr>
        </p:nvGraphicFramePr>
        <p:xfrm>
          <a:off x="5534212" y="1451006"/>
          <a:ext cx="6427292" cy="374068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20" name="Tableau 20">
            <a:extLst>
              <a:ext uri="{FF2B5EF4-FFF2-40B4-BE49-F238E27FC236}">
                <a16:creationId xmlns:a16="http://schemas.microsoft.com/office/drawing/2014/main" id="{AE271782-7FF1-41E3-B896-7A3A3BAA6151}"/>
              </a:ext>
            </a:extLst>
          </p:cNvPr>
          <p:cNvGraphicFramePr>
            <a:graphicFrameLocks noGrp="1"/>
          </p:cNvGraphicFramePr>
          <p:nvPr>
            <p:extLst>
              <p:ext uri="{D42A27DB-BD31-4B8C-83A1-F6EECF244321}">
                <p14:modId xmlns:p14="http://schemas.microsoft.com/office/powerpoint/2010/main" val="3506508466"/>
              </p:ext>
            </p:extLst>
          </p:nvPr>
        </p:nvGraphicFramePr>
        <p:xfrm>
          <a:off x="277424" y="5438889"/>
          <a:ext cx="11637152" cy="1010920"/>
        </p:xfrm>
        <a:graphic>
          <a:graphicData uri="http://schemas.openxmlformats.org/drawingml/2006/table">
            <a:tbl>
              <a:tblPr firstRow="1" bandRow="1">
                <a:tableStyleId>{327F97BB-C833-4FB7-BDE5-3F7075034690}</a:tableStyleId>
              </a:tblPr>
              <a:tblGrid>
                <a:gridCol w="11637152">
                  <a:extLst>
                    <a:ext uri="{9D8B030D-6E8A-4147-A177-3AD203B41FA5}">
                      <a16:colId xmlns:a16="http://schemas.microsoft.com/office/drawing/2014/main" val="3937705145"/>
                    </a:ext>
                  </a:extLst>
                </a:gridCol>
              </a:tblGrid>
              <a:tr h="370840">
                <a:tc>
                  <a:txBody>
                    <a:bodyPr/>
                    <a:lstStyle/>
                    <a:p>
                      <a:pPr algn="ctr"/>
                      <a:r>
                        <a:rPr lang="fr-BE"/>
                        <a:t>Reconduction 2023 : Création formation initiale -  Création pour adultes</a:t>
                      </a:r>
                      <a:endParaRPr lang="fr-BE" dirty="0"/>
                    </a:p>
                  </a:txBody>
                  <a:tcPr>
                    <a:solidFill>
                      <a:schemeClr val="accent5">
                        <a:lumMod val="75000"/>
                      </a:schemeClr>
                    </a:solidFill>
                  </a:tcPr>
                </a:tc>
                <a:extLst>
                  <a:ext uri="{0D108BD9-81ED-4DB2-BD59-A6C34878D82A}">
                    <a16:rowId xmlns:a16="http://schemas.microsoft.com/office/drawing/2014/main" val="2809913012"/>
                  </a:ext>
                </a:extLst>
              </a:tr>
              <a:tr h="370840">
                <a:tc>
                  <a:txBody>
                    <a:bodyPr/>
                    <a:lstStyle/>
                    <a:p>
                      <a:r>
                        <a:rPr lang="fr-BE"/>
                        <a:t>Difficulté logistique de mise en œuvre dans l’enseignement. Mise en place d’un partenariat type « Académie » entre une grande entreprise du Bassin et l’IAPME et le Forem.</a:t>
                      </a:r>
                    </a:p>
                  </a:txBody>
                  <a:tcPr>
                    <a:solidFill>
                      <a:schemeClr val="accent5">
                        <a:lumMod val="75000"/>
                      </a:schemeClr>
                    </a:solidFill>
                  </a:tcPr>
                </a:tc>
                <a:extLst>
                  <a:ext uri="{0D108BD9-81ED-4DB2-BD59-A6C34878D82A}">
                    <a16:rowId xmlns:a16="http://schemas.microsoft.com/office/drawing/2014/main" val="2899318201"/>
                  </a:ext>
                </a:extLst>
              </a:tr>
            </a:tbl>
          </a:graphicData>
        </a:graphic>
      </p:graphicFrame>
      <mc:AlternateContent xmlns:mc="http://schemas.openxmlformats.org/markup-compatibility/2006" xmlns:pslz="http://schemas.microsoft.com/office/powerpoint/2016/slidezoom">
        <mc:Choice Requires="pslz">
          <p:graphicFrame>
            <p:nvGraphicFramePr>
              <p:cNvPr id="3" name="Zoom de diapositive 2">
                <a:extLst>
                  <a:ext uri="{FF2B5EF4-FFF2-40B4-BE49-F238E27FC236}">
                    <a16:creationId xmlns:a16="http://schemas.microsoft.com/office/drawing/2014/main" id="{0E86502F-0000-42D6-124C-DF94580DE717}"/>
                  </a:ext>
                </a:extLst>
              </p:cNvPr>
              <p:cNvGraphicFramePr>
                <a:graphicFrameLocks noChangeAspect="1"/>
              </p:cNvGraphicFramePr>
              <p:nvPr>
                <p:extLst>
                  <p:ext uri="{D42A27DB-BD31-4B8C-83A1-F6EECF244321}">
                    <p14:modId xmlns:p14="http://schemas.microsoft.com/office/powerpoint/2010/main" val="2875935100"/>
                  </p:ext>
                </p:extLst>
              </p:nvPr>
            </p:nvGraphicFramePr>
            <p:xfrm>
              <a:off x="9739344" y="151054"/>
              <a:ext cx="2091294" cy="1176353"/>
            </p:xfrm>
            <a:graphic>
              <a:graphicData uri="http://schemas.microsoft.com/office/powerpoint/2016/slidezoom">
                <pslz:sldZm>
                  <pslz:sldZmObj sldId="301" cId="1392550684">
                    <pslz:zmPr id="{3C8CFE4E-C92F-476E-9312-376504A7793C}" returnToParent="0" transitionDur="1000">
                      <p166:blipFill xmlns:p166="http://schemas.microsoft.com/office/powerpoint/2016/6/main">
                        <a:blip r:embed="rId8"/>
                        <a:stretch>
                          <a:fillRect/>
                        </a:stretch>
                      </p166:blipFill>
                      <p166:spPr xmlns:p166="http://schemas.microsoft.com/office/powerpoint/2016/6/main">
                        <a:xfrm>
                          <a:off x="0" y="0"/>
                          <a:ext cx="2091294" cy="1176353"/>
                        </a:xfrm>
                        <a:prstGeom prst="rect">
                          <a:avLst/>
                        </a:prstGeom>
                        <a:ln w="3175">
                          <a:solidFill>
                            <a:prstClr val="ltGray"/>
                          </a:solidFill>
                        </a:ln>
                      </p166:spPr>
                    </pslz:zmPr>
                  </pslz:sldZmObj>
                </pslz:sldZm>
              </a:graphicData>
            </a:graphic>
          </p:graphicFrame>
        </mc:Choice>
        <mc:Fallback xmlns="">
          <p:pic>
            <p:nvPicPr>
              <p:cNvPr id="3" name="Zoom de diapositive 2">
                <a:extLst>
                  <a:ext uri="{FF2B5EF4-FFF2-40B4-BE49-F238E27FC236}">
                    <a16:creationId xmlns:a16="http://schemas.microsoft.com/office/drawing/2014/main" id="{0E86502F-0000-42D6-124C-DF94580DE717}"/>
                  </a:ext>
                </a:extLst>
              </p:cNvPr>
              <p:cNvPicPr>
                <a:picLocks noGrp="1" noRot="1" noChangeAspect="1" noMove="1" noResize="1" noEditPoints="1" noAdjustHandles="1" noChangeArrowheads="1" noChangeShapeType="1"/>
              </p:cNvPicPr>
              <p:nvPr/>
            </p:nvPicPr>
            <p:blipFill>
              <a:blip r:embed="rId10"/>
              <a:stretch>
                <a:fillRect/>
              </a:stretch>
            </p:blipFill>
            <p:spPr>
              <a:xfrm>
                <a:off x="9739344" y="151054"/>
                <a:ext cx="2091294" cy="1176353"/>
              </a:xfrm>
              <a:prstGeom prst="rect">
                <a:avLst/>
              </a:prstGeom>
              <a:ln w="3175">
                <a:solidFill>
                  <a:prstClr val="ltGray"/>
                </a:solidFill>
              </a:ln>
            </p:spPr>
          </p:pic>
        </mc:Fallback>
      </mc:AlternateContent>
    </p:spTree>
    <p:extLst>
      <p:ext uri="{BB962C8B-B14F-4D97-AF65-F5344CB8AC3E}">
        <p14:creationId xmlns:p14="http://schemas.microsoft.com/office/powerpoint/2010/main" val="250189583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Image 2"/>
          <p:cNvPicPr/>
          <p:nvPr/>
        </p:nvPicPr>
        <p:blipFill>
          <a:blip r:embed="rId3"/>
          <a:srcRect/>
          <a:stretch>
            <a:fillRect/>
          </a:stretch>
        </p:blipFill>
        <p:spPr bwMode="auto">
          <a:xfrm>
            <a:off x="1956680" y="964407"/>
            <a:ext cx="8880763" cy="5195454"/>
          </a:xfrm>
          <a:prstGeom prst="rect">
            <a:avLst/>
          </a:prstGeom>
          <a:noFill/>
          <a:ln w="9525">
            <a:noFill/>
            <a:miter lim="800000"/>
            <a:headEnd/>
            <a:tailEnd/>
          </a:ln>
        </p:spPr>
      </p:pic>
      <p:sp>
        <p:nvSpPr>
          <p:cNvPr id="4" name="Rectangle 4"/>
          <p:cNvSpPr/>
          <p:nvPr/>
        </p:nvSpPr>
        <p:spPr>
          <a:xfrm>
            <a:off x="350086" y="1832605"/>
            <a:ext cx="2515149" cy="499110"/>
          </a:xfrm>
          <a:prstGeom prst="wedgeRectCallout">
            <a:avLst>
              <a:gd name="adj1" fmla="val 143571"/>
              <a:gd name="adj2" fmla="val 357779"/>
            </a:avLst>
          </a:prstGeom>
          <a:solidFill>
            <a:schemeClr val="accent2">
              <a:lumMod val="60000"/>
              <a:lumOff val="40000"/>
            </a:schemeClr>
          </a:solidFill>
          <a:ln>
            <a:solidFill>
              <a:schemeClr val="accent2">
                <a:lumMod val="60000"/>
                <a:lumOff val="40000"/>
              </a:schemeClr>
            </a:solidFill>
          </a:ln>
        </p:spPr>
        <p:style>
          <a:lnRef idx="1">
            <a:schemeClr val="accent2"/>
          </a:lnRef>
          <a:fillRef idx="2">
            <a:schemeClr val="accent2"/>
          </a:fillRef>
          <a:effectRef idx="1">
            <a:schemeClr val="accent2"/>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800"/>
              </a:spcAft>
              <a:buClrTx/>
              <a:buSzTx/>
              <a:buFontTx/>
              <a:buNone/>
              <a:tabLst/>
              <a:defRPr/>
            </a:pPr>
            <a:r>
              <a:rPr kumimoji="0" lang="fr-BE" sz="1200" b="1" i="0" u="none" strike="noStrike" kern="1200" cap="none" spc="0" normalizeH="0" baseline="0" noProof="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IFAPME </a:t>
            </a:r>
            <a:r>
              <a:rPr kumimoji="0" lang="fr-BE" sz="1200" b="0" i="0" u="none" strike="noStrike" kern="1200" cap="none" spc="0" normalizeH="0" baseline="0" noProof="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                                                              -Constructeur – réparateur de voierie</a:t>
            </a:r>
          </a:p>
        </p:txBody>
      </p:sp>
      <p:sp>
        <p:nvSpPr>
          <p:cNvPr id="6" name="Rectangle 2"/>
          <p:cNvSpPr/>
          <p:nvPr/>
        </p:nvSpPr>
        <p:spPr>
          <a:xfrm>
            <a:off x="6796481" y="5947201"/>
            <a:ext cx="2261582" cy="611302"/>
          </a:xfrm>
          <a:prstGeom prst="wedgeRectCallout">
            <a:avLst>
              <a:gd name="adj1" fmla="val -2070"/>
              <a:gd name="adj2" fmla="val -240792"/>
            </a:avLst>
          </a:prstGeom>
          <a:solidFill>
            <a:schemeClr val="bg1">
              <a:lumMod val="75000"/>
            </a:schemeClr>
          </a:solidFill>
          <a:ln>
            <a:solidFill>
              <a:schemeClr val="bg1">
                <a:lumMod val="85000"/>
              </a:schemeClr>
            </a:solidFill>
          </a:ln>
        </p:spPr>
        <p:style>
          <a:lnRef idx="1">
            <a:schemeClr val="dk1"/>
          </a:lnRef>
          <a:fillRef idx="2">
            <a:schemeClr val="dk1"/>
          </a:fillRef>
          <a:effectRef idx="1">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1200" cap="none" spc="0" normalizeH="0" baseline="0" noProof="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Promotion Sociale : Institut Plus </a:t>
            </a:r>
            <a:r>
              <a:rPr kumimoji="0" lang="fr-BE" sz="1200" b="1" i="0" u="none" strike="noStrike" kern="1200" cap="none" spc="0" normalizeH="0" baseline="0" noProof="0" err="1">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Oultre</a:t>
            </a:r>
            <a:r>
              <a:rPr kumimoji="0" lang="fr-BE" sz="1200" b="0" i="0" u="none" strike="noStrike" kern="1200" cap="none" spc="0" normalizeH="0" baseline="0" noProof="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               </a:t>
            </a:r>
          </a:p>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0" i="0" u="none" strike="noStrike" kern="1200" cap="none" spc="0" normalizeH="0" baseline="0" noProof="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 </a:t>
            </a:r>
            <a:r>
              <a:rPr kumimoji="0" lang="fr-BE" sz="1200" b="0" i="0" u="none" strike="sngStrike" kern="1200" cap="none" spc="0" normalizeH="0" baseline="0" noProof="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Paveur-Dalleur</a:t>
            </a:r>
          </a:p>
        </p:txBody>
      </p:sp>
      <p:sp>
        <p:nvSpPr>
          <p:cNvPr id="7" name="Rectangle 1"/>
          <p:cNvSpPr/>
          <p:nvPr/>
        </p:nvSpPr>
        <p:spPr>
          <a:xfrm>
            <a:off x="9100242" y="1130818"/>
            <a:ext cx="1637030" cy="409575"/>
          </a:xfrm>
          <a:prstGeom prst="wedgeRectCallout">
            <a:avLst>
              <a:gd name="adj1" fmla="val -137632"/>
              <a:gd name="adj2" fmla="val 519405"/>
            </a:avLst>
          </a:prstGeom>
          <a:ln/>
        </p:spPr>
        <p:style>
          <a:lnRef idx="1">
            <a:schemeClr val="accent6"/>
          </a:lnRef>
          <a:fillRef idx="2">
            <a:schemeClr val="accent6"/>
          </a:fillRef>
          <a:effectRef idx="1">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1200" cap="none" spc="0" normalizeH="0" baseline="0" noProof="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LE FOREM : </a:t>
            </a:r>
            <a:endParaRPr kumimoji="0" lang="fr-BE" sz="1200" b="0" i="0" u="none" strike="noStrike" kern="1200" cap="none" spc="0" normalizeH="0" baseline="0" noProof="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0" i="0" u="none" strike="noStrike" kern="1200" cap="none" spc="0" normalizeH="0" baseline="0" noProof="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 - </a:t>
            </a:r>
            <a:r>
              <a:rPr kumimoji="0" lang="fr-BE" sz="1200" b="0" i="0" u="none" strike="sngStrike" kern="1200" cap="none" spc="0" normalizeH="0" baseline="0" noProof="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Paveur-Dalleur</a:t>
            </a:r>
          </a:p>
        </p:txBody>
      </p:sp>
      <p:sp>
        <p:nvSpPr>
          <p:cNvPr id="5" name="Rectangle 7">
            <a:extLst>
              <a:ext uri="{FF2B5EF4-FFF2-40B4-BE49-F238E27FC236}">
                <a16:creationId xmlns:a16="http://schemas.microsoft.com/office/drawing/2014/main" id="{CA0EE710-8C8E-B1CD-A192-E0F7416D4114}"/>
              </a:ext>
            </a:extLst>
          </p:cNvPr>
          <p:cNvSpPr/>
          <p:nvPr/>
        </p:nvSpPr>
        <p:spPr>
          <a:xfrm>
            <a:off x="281126" y="2797600"/>
            <a:ext cx="2347202" cy="722471"/>
          </a:xfrm>
          <a:prstGeom prst="wedgeRectCallout">
            <a:avLst>
              <a:gd name="adj1" fmla="val 162374"/>
              <a:gd name="adj2" fmla="val 137756"/>
            </a:avLst>
          </a:prstGeom>
          <a:solidFill>
            <a:srgbClr val="FFC000"/>
          </a:solidFill>
          <a:ln w="6350" cap="flat" cmpd="sng" algn="ctr">
            <a:solidFill>
              <a:srgbClr val="FFC00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defTabSz="457200">
              <a:defRPr/>
            </a:pPr>
            <a:r>
              <a:rPr lang="fr-BE" sz="1200" b="1" kern="0">
                <a:solidFill>
                  <a:prstClr val="black"/>
                </a:solidFill>
                <a:ea typeface="Calibri" panose="020F0502020204030204" pitchFamily="34" charset="0"/>
                <a:cs typeface="Times New Roman" panose="02020603050405020304" pitchFamily="18" charset="0"/>
              </a:rPr>
              <a:t>CEFA Saint-Luc :</a:t>
            </a:r>
            <a:r>
              <a:rPr lang="fr-BE" sz="1200" kern="0">
                <a:solidFill>
                  <a:prstClr val="black"/>
                </a:solidFill>
                <a:ea typeface="Calibri" panose="020F0502020204030204" pitchFamily="34" charset="0"/>
                <a:cs typeface="Times New Roman" panose="02020603050405020304" pitchFamily="18" charset="0"/>
              </a:rPr>
              <a:t> </a:t>
            </a:r>
          </a:p>
          <a:p>
            <a:pPr marL="171450" indent="-171450" defTabSz="457200">
              <a:buFont typeface="Arial" panose="020B0604020202020204" pitchFamily="34" charset="0"/>
              <a:buChar char="•"/>
              <a:defRPr/>
            </a:pPr>
            <a:r>
              <a:rPr lang="fr-BE" sz="1200" kern="0">
                <a:solidFill>
                  <a:prstClr val="black"/>
                </a:solidFill>
                <a:ea typeface="Calibri" panose="020F0502020204030204" pitchFamily="34" charset="0"/>
                <a:cs typeface="Times New Roman" panose="02020603050405020304" pitchFamily="18" charset="0"/>
              </a:rPr>
              <a:t>Paveur</a:t>
            </a:r>
          </a:p>
        </p:txBody>
      </p:sp>
      <p:sp>
        <p:nvSpPr>
          <p:cNvPr id="8" name="Titre 3">
            <a:extLst>
              <a:ext uri="{FF2B5EF4-FFF2-40B4-BE49-F238E27FC236}">
                <a16:creationId xmlns:a16="http://schemas.microsoft.com/office/drawing/2014/main" id="{8D5EAC86-1BEA-2B06-545F-F68CE38916C5}"/>
              </a:ext>
            </a:extLst>
          </p:cNvPr>
          <p:cNvSpPr txBox="1">
            <a:spLocks/>
          </p:cNvSpPr>
          <p:nvPr/>
        </p:nvSpPr>
        <p:spPr>
          <a:xfrm>
            <a:off x="277424" y="341720"/>
            <a:ext cx="9720072" cy="671421"/>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BE" sz="2800" b="1">
                <a:solidFill>
                  <a:schemeClr val="accent2">
                    <a:lumMod val="75000"/>
                  </a:schemeClr>
                </a:solidFill>
                <a:latin typeface="Tenorite" panose="00000500000000000000" pitchFamily="2" charset="0"/>
              </a:rPr>
              <a:t>F1702 Ouvrier de voirie</a:t>
            </a:r>
            <a:br>
              <a:rPr lang="fr-BE" sz="2800" b="1">
                <a:solidFill>
                  <a:srgbClr val="FFC000"/>
                </a:solidFill>
                <a:latin typeface="Tenorite" panose="00000500000000000000" pitchFamily="2" charset="0"/>
              </a:rPr>
            </a:br>
            <a:br>
              <a:rPr lang="fr-BE" sz="2800" b="1">
                <a:solidFill>
                  <a:srgbClr val="FFC000"/>
                </a:solidFill>
                <a:latin typeface="Tenorite" panose="00000500000000000000" pitchFamily="2" charset="0"/>
              </a:rPr>
            </a:br>
            <a:endParaRPr lang="fr-BE" sz="2800" b="1">
              <a:solidFill>
                <a:srgbClr val="FFC000"/>
              </a:solidFill>
              <a:latin typeface="Tenorite" panose="00000500000000000000" pitchFamily="2" charset="0"/>
            </a:endParaRPr>
          </a:p>
        </p:txBody>
      </p:sp>
    </p:spTree>
    <p:extLst>
      <p:ext uri="{BB962C8B-B14F-4D97-AF65-F5344CB8AC3E}">
        <p14:creationId xmlns:p14="http://schemas.microsoft.com/office/powerpoint/2010/main" val="139255068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u contenu 2">
            <a:extLst>
              <a:ext uri="{FF2B5EF4-FFF2-40B4-BE49-F238E27FC236}">
                <a16:creationId xmlns:a16="http://schemas.microsoft.com/office/drawing/2014/main" id="{B3147EEB-0174-4BAC-A89B-F52AD2CE5A5D}"/>
              </a:ext>
            </a:extLst>
          </p:cNvPr>
          <p:cNvSpPr txBox="1">
            <a:spLocks/>
          </p:cNvSpPr>
          <p:nvPr/>
        </p:nvSpPr>
        <p:spPr>
          <a:xfrm>
            <a:off x="378278" y="1412949"/>
            <a:ext cx="5007937" cy="3740685"/>
          </a:xfrm>
          <a:prstGeom prst="rect">
            <a:avLst/>
          </a:prstGeom>
          <a:solidFill>
            <a:schemeClr val="bg1">
              <a:lumMod val="95000"/>
            </a:schemeClr>
          </a:solidFill>
        </p:spPr>
        <p:txBody>
          <a:bodyPr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BE" sz="1700" b="1" u="sng" dirty="0">
              <a:solidFill>
                <a:srgbClr val="014067"/>
              </a:solidFill>
              <a:latin typeface="Tenorite" panose="00000500000000000000" pitchFamily="2" charset="0"/>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BE" sz="2300" b="1" u="sng" strike="noStrike" kern="1200" cap="none" spc="0" normalizeH="0" baseline="0" noProof="0" dirty="0">
                <a:ln>
                  <a:noFill/>
                </a:ln>
                <a:solidFill>
                  <a:schemeClr val="accent5">
                    <a:lumMod val="50000"/>
                  </a:schemeClr>
                </a:solidFill>
                <a:effectLst/>
                <a:uLnTx/>
                <a:uFillTx/>
                <a:latin typeface="Tenorite" panose="00000500000000000000" pitchFamily="2" charset="0"/>
              </a:rPr>
              <a:t>Recommandation 2022 de L’IBEFE Hainaut Centre</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fr-BE" sz="1200" b="1" u="sng" strike="noStrike" kern="1200" cap="none" spc="0" normalizeH="0" baseline="0" noProof="0" dirty="0">
              <a:ln>
                <a:noFill/>
              </a:ln>
              <a:solidFill>
                <a:srgbClr val="014067"/>
              </a:solidFill>
              <a:effectLst/>
              <a:uLnTx/>
              <a:uFillTx/>
              <a:latin typeface="Tenorite" panose="00000500000000000000" pitchFamily="2" charset="0"/>
            </a:endParaRPr>
          </a:p>
          <a:p>
            <a:pPr algn="ctr"/>
            <a:r>
              <a:rPr kumimoji="0" lang="fr-BE" sz="2300" b="1" i="0" u="none" strike="noStrike" kern="1200" cap="none" spc="0" normalizeH="0" baseline="0" noProof="0" dirty="0">
                <a:ln>
                  <a:noFill/>
                </a:ln>
                <a:solidFill>
                  <a:schemeClr val="accent2">
                    <a:lumMod val="75000"/>
                  </a:schemeClr>
                </a:solidFill>
                <a:effectLst/>
                <a:uLnTx/>
                <a:uFillTx/>
                <a:latin typeface="Tenorite" panose="00000500000000000000" pitchFamily="2" charset="0"/>
                <a:ea typeface="+mn-ea"/>
                <a:cs typeface="+mn-cs"/>
              </a:rPr>
              <a:t>Création Formation pour adultes</a:t>
            </a:r>
          </a:p>
          <a:p>
            <a:pPr marL="0" indent="0" algn="l">
              <a:buNone/>
            </a:pPr>
            <a:r>
              <a:rPr lang="fr-BE" sz="1800" b="0" i="0" u="none" strike="noStrike" baseline="0" dirty="0">
                <a:solidFill>
                  <a:srgbClr val="212120"/>
                </a:solidFill>
                <a:latin typeface="Calibri" panose="020F0502020204030204" pitchFamily="34" charset="0"/>
              </a:rPr>
              <a:t>Le métier fait, à nouveau, partie de la liste 2023 des métiers en pénurie ; le secteur relaie une forte demande pour ce métier non couvert par une offre de formation. Cette demande pourrait être rencontrée par le développement de modules courts complémentaires au niveau de la formation pour adultes.</a:t>
            </a:r>
            <a:endParaRPr kumimoji="0" lang="fr-BE" sz="2300" b="1" i="0" u="none" strike="noStrike" kern="1200" cap="none" spc="0" normalizeH="0" baseline="0" noProof="0" dirty="0">
              <a:ln>
                <a:noFill/>
              </a:ln>
              <a:solidFill>
                <a:schemeClr val="accent2">
                  <a:lumMod val="75000"/>
                </a:schemeClr>
              </a:solidFill>
              <a:effectLst/>
              <a:uLnTx/>
              <a:uFillTx/>
              <a:latin typeface="Tenorite" panose="00000500000000000000" pitchFamily="2" charset="0"/>
              <a:ea typeface="+mn-ea"/>
              <a:cs typeface="+mn-cs"/>
            </a:endParaRPr>
          </a:p>
        </p:txBody>
      </p:sp>
      <p:sp>
        <p:nvSpPr>
          <p:cNvPr id="12" name="Rectangle 11">
            <a:extLst>
              <a:ext uri="{FF2B5EF4-FFF2-40B4-BE49-F238E27FC236}">
                <a16:creationId xmlns:a16="http://schemas.microsoft.com/office/drawing/2014/main" id="{FD954D56-598F-49B4-8957-7E5BCEC2EAAE}"/>
              </a:ext>
            </a:extLst>
          </p:cNvPr>
          <p:cNvSpPr/>
          <p:nvPr/>
        </p:nvSpPr>
        <p:spPr>
          <a:xfrm>
            <a:off x="846453" y="916362"/>
            <a:ext cx="2816990" cy="1792287"/>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2800" b="1" i="0" u="none" strike="noStrike" kern="1200" cap="none" spc="0" normalizeH="0" baseline="0" noProof="0">
              <a:ln>
                <a:noFill/>
              </a:ln>
              <a:solidFill>
                <a:prstClr val="white"/>
              </a:solidFill>
              <a:effectLst/>
              <a:uLnTx/>
              <a:uFillTx/>
              <a:latin typeface="Calibri Light" panose="020F0302020204030204"/>
              <a:ea typeface="+mn-ea"/>
              <a:cs typeface="+mn-cs"/>
            </a:endParaRPr>
          </a:p>
        </p:txBody>
      </p:sp>
      <p:graphicFrame>
        <p:nvGraphicFramePr>
          <p:cNvPr id="6" name="Diagramme 5">
            <a:extLst>
              <a:ext uri="{FF2B5EF4-FFF2-40B4-BE49-F238E27FC236}">
                <a16:creationId xmlns:a16="http://schemas.microsoft.com/office/drawing/2014/main" id="{8F736C25-7D29-4605-85DA-4D38518D0AB5}"/>
              </a:ext>
            </a:extLst>
          </p:cNvPr>
          <p:cNvGraphicFramePr/>
          <p:nvPr>
            <p:extLst>
              <p:ext uri="{D42A27DB-BD31-4B8C-83A1-F6EECF244321}">
                <p14:modId xmlns:p14="http://schemas.microsoft.com/office/powerpoint/2010/main" val="821895464"/>
              </p:ext>
            </p:extLst>
          </p:nvPr>
        </p:nvGraphicFramePr>
        <p:xfrm>
          <a:off x="5534212" y="1451006"/>
          <a:ext cx="6427292" cy="374068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20" name="Tableau 20">
            <a:extLst>
              <a:ext uri="{FF2B5EF4-FFF2-40B4-BE49-F238E27FC236}">
                <a16:creationId xmlns:a16="http://schemas.microsoft.com/office/drawing/2014/main" id="{AE271782-7FF1-41E3-B896-7A3A3BAA6151}"/>
              </a:ext>
            </a:extLst>
          </p:cNvPr>
          <p:cNvGraphicFramePr>
            <a:graphicFrameLocks noGrp="1"/>
          </p:cNvGraphicFramePr>
          <p:nvPr>
            <p:extLst>
              <p:ext uri="{D42A27DB-BD31-4B8C-83A1-F6EECF244321}">
                <p14:modId xmlns:p14="http://schemas.microsoft.com/office/powerpoint/2010/main" val="212695696"/>
              </p:ext>
            </p:extLst>
          </p:nvPr>
        </p:nvGraphicFramePr>
        <p:xfrm>
          <a:off x="277424" y="5438889"/>
          <a:ext cx="11637152" cy="741680"/>
        </p:xfrm>
        <a:graphic>
          <a:graphicData uri="http://schemas.openxmlformats.org/drawingml/2006/table">
            <a:tbl>
              <a:tblPr firstRow="1" bandRow="1">
                <a:tableStyleId>{327F97BB-C833-4FB7-BDE5-3F7075034690}</a:tableStyleId>
              </a:tblPr>
              <a:tblGrid>
                <a:gridCol w="11637152">
                  <a:extLst>
                    <a:ext uri="{9D8B030D-6E8A-4147-A177-3AD203B41FA5}">
                      <a16:colId xmlns:a16="http://schemas.microsoft.com/office/drawing/2014/main" val="3937705145"/>
                    </a:ext>
                  </a:extLst>
                </a:gridCol>
              </a:tblGrid>
              <a:tr h="370840">
                <a:tc>
                  <a:txBody>
                    <a:bodyPr/>
                    <a:lstStyle/>
                    <a:p>
                      <a:pPr algn="ctr"/>
                      <a:r>
                        <a:rPr lang="fr-BE" dirty="0"/>
                        <a:t>Reconduction 2023 : création formation pour adulte</a:t>
                      </a:r>
                    </a:p>
                  </a:txBody>
                  <a:tcPr>
                    <a:solidFill>
                      <a:schemeClr val="accent5">
                        <a:lumMod val="75000"/>
                      </a:schemeClr>
                    </a:solidFill>
                  </a:tcPr>
                </a:tc>
                <a:extLst>
                  <a:ext uri="{0D108BD9-81ED-4DB2-BD59-A6C34878D82A}">
                    <a16:rowId xmlns:a16="http://schemas.microsoft.com/office/drawing/2014/main" val="2809913012"/>
                  </a:ext>
                </a:extLst>
              </a:tr>
              <a:tr h="370840">
                <a:tc>
                  <a:txBody>
                    <a:bodyPr/>
                    <a:lstStyle/>
                    <a:p>
                      <a:r>
                        <a:rPr lang="fr-BE" dirty="0"/>
                        <a:t>Pas d’offre développée sur le Bassin</a:t>
                      </a:r>
                    </a:p>
                  </a:txBody>
                  <a:tcPr>
                    <a:solidFill>
                      <a:schemeClr val="accent5">
                        <a:lumMod val="75000"/>
                      </a:schemeClr>
                    </a:solidFill>
                  </a:tcPr>
                </a:tc>
                <a:extLst>
                  <a:ext uri="{0D108BD9-81ED-4DB2-BD59-A6C34878D82A}">
                    <a16:rowId xmlns:a16="http://schemas.microsoft.com/office/drawing/2014/main" val="2899318201"/>
                  </a:ext>
                </a:extLst>
              </a:tr>
            </a:tbl>
          </a:graphicData>
        </a:graphic>
      </p:graphicFrame>
      <p:sp>
        <p:nvSpPr>
          <p:cNvPr id="2" name="Titre 3">
            <a:extLst>
              <a:ext uri="{FF2B5EF4-FFF2-40B4-BE49-F238E27FC236}">
                <a16:creationId xmlns:a16="http://schemas.microsoft.com/office/drawing/2014/main" id="{52BF2D87-599D-21D8-8335-807B9002848D}"/>
              </a:ext>
            </a:extLst>
          </p:cNvPr>
          <p:cNvSpPr txBox="1">
            <a:spLocks/>
          </p:cNvSpPr>
          <p:nvPr/>
        </p:nvSpPr>
        <p:spPr>
          <a:xfrm>
            <a:off x="319377" y="274337"/>
            <a:ext cx="8864191" cy="80618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BE" sz="2800" b="1">
                <a:solidFill>
                  <a:schemeClr val="accent2">
                    <a:lumMod val="75000"/>
                  </a:schemeClr>
                </a:solidFill>
                <a:latin typeface="Tenorite" panose="00000500000000000000" pitchFamily="2" charset="0"/>
              </a:rPr>
              <a:t>I1307 Technicien en installation de sécurité</a:t>
            </a:r>
            <a:br>
              <a:rPr lang="fr-BE" sz="2800" b="1">
                <a:solidFill>
                  <a:srgbClr val="FFC000"/>
                </a:solidFill>
                <a:latin typeface="Tenorite" panose="00000500000000000000" pitchFamily="2" charset="0"/>
              </a:rPr>
            </a:br>
            <a:br>
              <a:rPr lang="fr-BE" sz="2800" b="1">
                <a:solidFill>
                  <a:srgbClr val="FFC000"/>
                </a:solidFill>
                <a:latin typeface="Tenorite" panose="00000500000000000000" pitchFamily="2" charset="0"/>
              </a:rPr>
            </a:br>
            <a:endParaRPr lang="fr-BE" sz="2800" b="1">
              <a:solidFill>
                <a:srgbClr val="FFC000"/>
              </a:solidFill>
              <a:latin typeface="Tenorite" panose="00000500000000000000" pitchFamily="2" charset="0"/>
            </a:endParaRPr>
          </a:p>
        </p:txBody>
      </p:sp>
      <mc:AlternateContent xmlns:mc="http://schemas.openxmlformats.org/markup-compatibility/2006" xmlns:pslz="http://schemas.microsoft.com/office/powerpoint/2016/slidezoom">
        <mc:Choice Requires="pslz">
          <p:graphicFrame>
            <p:nvGraphicFramePr>
              <p:cNvPr id="4" name="Zoom de diapositive 3">
                <a:extLst>
                  <a:ext uri="{FF2B5EF4-FFF2-40B4-BE49-F238E27FC236}">
                    <a16:creationId xmlns:a16="http://schemas.microsoft.com/office/drawing/2014/main" id="{1495291F-1C92-CE39-DEE1-2433AF85FDD5}"/>
                  </a:ext>
                </a:extLst>
              </p:cNvPr>
              <p:cNvGraphicFramePr>
                <a:graphicFrameLocks noChangeAspect="1"/>
              </p:cNvGraphicFramePr>
              <p:nvPr/>
            </p:nvGraphicFramePr>
            <p:xfrm>
              <a:off x="9957381" y="274337"/>
              <a:ext cx="1750437" cy="984621"/>
            </p:xfrm>
            <a:graphic>
              <a:graphicData uri="http://schemas.microsoft.com/office/powerpoint/2016/slidezoom">
                <pslz:sldZm>
                  <pslz:sldZmObj sldId="534" cId="698924810">
                    <pslz:zmPr id="{6AD37079-0324-4B58-86A6-D6B2BEA96FB7}" returnToParent="0" transitionDur="1000">
                      <p166:blipFill xmlns:p166="http://schemas.microsoft.com/office/powerpoint/2016/6/main">
                        <a:blip r:embed="rId8"/>
                        <a:stretch>
                          <a:fillRect/>
                        </a:stretch>
                      </p166:blipFill>
                      <p166:spPr xmlns:p166="http://schemas.microsoft.com/office/powerpoint/2016/6/main">
                        <a:xfrm>
                          <a:off x="0" y="0"/>
                          <a:ext cx="1750437" cy="984621"/>
                        </a:xfrm>
                        <a:prstGeom prst="rect">
                          <a:avLst/>
                        </a:prstGeom>
                        <a:ln w="3175">
                          <a:solidFill>
                            <a:prstClr val="ltGray"/>
                          </a:solidFill>
                        </a:ln>
                      </p166:spPr>
                    </pslz:zmPr>
                  </pslz:sldZmObj>
                </pslz:sldZm>
              </a:graphicData>
            </a:graphic>
          </p:graphicFrame>
        </mc:Choice>
        <mc:Fallback xmlns="">
          <p:pic>
            <p:nvPicPr>
              <p:cNvPr id="4" name="Zoom de diapositive 3">
                <a:extLst>
                  <a:ext uri="{FF2B5EF4-FFF2-40B4-BE49-F238E27FC236}">
                    <a16:creationId xmlns:a16="http://schemas.microsoft.com/office/drawing/2014/main" id="{1495291F-1C92-CE39-DEE1-2433AF85FDD5}"/>
                  </a:ext>
                </a:extLst>
              </p:cNvPr>
              <p:cNvPicPr>
                <a:picLocks noGrp="1" noRot="1" noChangeAspect="1" noMove="1" noResize="1" noEditPoints="1" noAdjustHandles="1" noChangeArrowheads="1" noChangeShapeType="1"/>
              </p:cNvPicPr>
              <p:nvPr/>
            </p:nvPicPr>
            <p:blipFill>
              <a:blip r:embed="rId10"/>
              <a:stretch>
                <a:fillRect/>
              </a:stretch>
            </p:blipFill>
            <p:spPr>
              <a:xfrm>
                <a:off x="9957381" y="274337"/>
                <a:ext cx="1750437" cy="984621"/>
              </a:xfrm>
              <a:prstGeom prst="rect">
                <a:avLst/>
              </a:prstGeom>
              <a:ln w="3175">
                <a:solidFill>
                  <a:prstClr val="ltGray"/>
                </a:solidFill>
              </a:ln>
            </p:spPr>
          </p:pic>
        </mc:Fallback>
      </mc:AlternateContent>
    </p:spTree>
    <p:extLst>
      <p:ext uri="{BB962C8B-B14F-4D97-AF65-F5344CB8AC3E}">
        <p14:creationId xmlns:p14="http://schemas.microsoft.com/office/powerpoint/2010/main" val="58752379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Image 2"/>
          <p:cNvPicPr/>
          <p:nvPr/>
        </p:nvPicPr>
        <p:blipFill>
          <a:blip r:embed="rId2"/>
          <a:srcRect/>
          <a:stretch>
            <a:fillRect/>
          </a:stretch>
        </p:blipFill>
        <p:spPr bwMode="auto">
          <a:xfrm>
            <a:off x="1956680" y="964407"/>
            <a:ext cx="8880763" cy="5195454"/>
          </a:xfrm>
          <a:prstGeom prst="rect">
            <a:avLst/>
          </a:prstGeom>
          <a:noFill/>
          <a:ln w="9525">
            <a:noFill/>
            <a:miter lim="800000"/>
            <a:headEnd/>
            <a:tailEnd/>
          </a:ln>
        </p:spPr>
      </p:pic>
      <p:sp>
        <p:nvSpPr>
          <p:cNvPr id="5" name="ZoneTexte 4">
            <a:extLst>
              <a:ext uri="{FF2B5EF4-FFF2-40B4-BE49-F238E27FC236}">
                <a16:creationId xmlns:a16="http://schemas.microsoft.com/office/drawing/2014/main" id="{E821B663-DCBD-42C0-A904-59F9BAA6BD13}"/>
              </a:ext>
            </a:extLst>
          </p:cNvPr>
          <p:cNvSpPr txBox="1"/>
          <p:nvPr/>
        </p:nvSpPr>
        <p:spPr>
          <a:xfrm>
            <a:off x="2876365" y="2876365"/>
            <a:ext cx="6368884" cy="369332"/>
          </a:xfrm>
          <a:prstGeom prst="rect">
            <a:avLst/>
          </a:prstGeom>
          <a:solidFill>
            <a:schemeClr val="accent4">
              <a:lumMod val="20000"/>
              <a:lumOff val="8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1800" b="0" i="0" u="none" strike="noStrike" kern="1200" cap="none" spc="0" normalizeH="0" baseline="0" noProof="0">
                <a:ln>
                  <a:noFill/>
                </a:ln>
                <a:solidFill>
                  <a:prstClr val="black"/>
                </a:solidFill>
                <a:effectLst/>
                <a:uLnTx/>
                <a:uFillTx/>
                <a:latin typeface="Calibri" panose="020F0502020204030204"/>
                <a:ea typeface="+mn-ea"/>
                <a:cs typeface="+mn-cs"/>
              </a:rPr>
              <a:t>Pas d’offre de formation sur la bassin</a:t>
            </a:r>
          </a:p>
        </p:txBody>
      </p:sp>
      <p:sp>
        <p:nvSpPr>
          <p:cNvPr id="4" name="Titre 3">
            <a:extLst>
              <a:ext uri="{FF2B5EF4-FFF2-40B4-BE49-F238E27FC236}">
                <a16:creationId xmlns:a16="http://schemas.microsoft.com/office/drawing/2014/main" id="{D9E439FC-06D7-7E54-919D-E67923E9ACBA}"/>
              </a:ext>
            </a:extLst>
          </p:cNvPr>
          <p:cNvSpPr txBox="1">
            <a:spLocks/>
          </p:cNvSpPr>
          <p:nvPr/>
        </p:nvSpPr>
        <p:spPr>
          <a:xfrm>
            <a:off x="319377" y="274337"/>
            <a:ext cx="8864191" cy="80618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BE" sz="2800" b="1">
                <a:solidFill>
                  <a:schemeClr val="accent2">
                    <a:lumMod val="75000"/>
                  </a:schemeClr>
                </a:solidFill>
                <a:latin typeface="Tenorite" panose="00000500000000000000" pitchFamily="2" charset="0"/>
              </a:rPr>
              <a:t>I1307 Technicien en installation de sécurité</a:t>
            </a:r>
            <a:br>
              <a:rPr lang="fr-BE" sz="2800" b="1">
                <a:solidFill>
                  <a:srgbClr val="FFC000"/>
                </a:solidFill>
                <a:latin typeface="Tenorite" panose="00000500000000000000" pitchFamily="2" charset="0"/>
              </a:rPr>
            </a:br>
            <a:br>
              <a:rPr lang="fr-BE" sz="2800" b="1">
                <a:solidFill>
                  <a:srgbClr val="FFC000"/>
                </a:solidFill>
                <a:latin typeface="Tenorite" panose="00000500000000000000" pitchFamily="2" charset="0"/>
              </a:rPr>
            </a:br>
            <a:endParaRPr lang="fr-BE" sz="2800" b="1">
              <a:solidFill>
                <a:srgbClr val="FFC000"/>
              </a:solidFill>
              <a:latin typeface="Tenorite" panose="00000500000000000000" pitchFamily="2" charset="0"/>
            </a:endParaRPr>
          </a:p>
        </p:txBody>
      </p:sp>
    </p:spTree>
    <p:extLst>
      <p:ext uri="{BB962C8B-B14F-4D97-AF65-F5344CB8AC3E}">
        <p14:creationId xmlns:p14="http://schemas.microsoft.com/office/powerpoint/2010/main" val="379889196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u contenu 2">
            <a:extLst>
              <a:ext uri="{FF2B5EF4-FFF2-40B4-BE49-F238E27FC236}">
                <a16:creationId xmlns:a16="http://schemas.microsoft.com/office/drawing/2014/main" id="{B3147EEB-0174-4BAC-A89B-F52AD2CE5A5D}"/>
              </a:ext>
            </a:extLst>
          </p:cNvPr>
          <p:cNvSpPr txBox="1">
            <a:spLocks/>
          </p:cNvSpPr>
          <p:nvPr/>
        </p:nvSpPr>
        <p:spPr>
          <a:xfrm>
            <a:off x="378278" y="1412949"/>
            <a:ext cx="5007937" cy="3740685"/>
          </a:xfrm>
          <a:prstGeom prst="rect">
            <a:avLst/>
          </a:prstGeom>
          <a:solidFill>
            <a:schemeClr val="bg1">
              <a:lumMod val="95000"/>
            </a:schemeClr>
          </a:solidFill>
        </p:spPr>
        <p:txBody>
          <a:bodyPr anchor="t">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BE" sz="1700" b="1" u="sng" dirty="0">
              <a:solidFill>
                <a:srgbClr val="014067"/>
              </a:solidFill>
              <a:latin typeface="Tenorite" panose="00000500000000000000" pitchFamily="2" charset="0"/>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BE" sz="2300" b="1" u="sng" strike="noStrike" kern="1200" cap="none" spc="0" normalizeH="0" baseline="0" noProof="0" dirty="0">
                <a:ln>
                  <a:noFill/>
                </a:ln>
                <a:solidFill>
                  <a:schemeClr val="accent5">
                    <a:lumMod val="50000"/>
                  </a:schemeClr>
                </a:solidFill>
                <a:effectLst/>
                <a:uLnTx/>
                <a:uFillTx/>
                <a:latin typeface="Tenorite" panose="00000500000000000000" pitchFamily="2" charset="0"/>
              </a:rPr>
              <a:t>Recommandation 2022 de L’IBEFE Hainaut Centre</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fr-BE" sz="1200" b="1" u="sng" strike="noStrike" kern="1200" cap="none" spc="0" normalizeH="0" baseline="0" noProof="0" dirty="0">
              <a:ln>
                <a:noFill/>
              </a:ln>
              <a:solidFill>
                <a:srgbClr val="014067"/>
              </a:solidFill>
              <a:effectLst/>
              <a:uLnTx/>
              <a:uFillTx/>
              <a:latin typeface="Tenorite" panose="00000500000000000000" pitchFamily="2" charset="0"/>
            </a:endParaRPr>
          </a:p>
          <a:p>
            <a:pPr algn="ctr"/>
            <a:r>
              <a:rPr kumimoji="0" lang="fr-BE" sz="2300" b="1" i="0" u="none" strike="noStrike" kern="1200" cap="none" spc="0" normalizeH="0" baseline="0" noProof="0" dirty="0">
                <a:ln>
                  <a:noFill/>
                </a:ln>
                <a:solidFill>
                  <a:schemeClr val="accent2">
                    <a:lumMod val="75000"/>
                  </a:schemeClr>
                </a:solidFill>
                <a:effectLst/>
                <a:uLnTx/>
                <a:uFillTx/>
                <a:latin typeface="Tenorite" panose="00000500000000000000" pitchFamily="2" charset="0"/>
                <a:ea typeface="+mn-ea"/>
                <a:cs typeface="+mn-cs"/>
              </a:rPr>
              <a:t>Pas de recommandation pour 2022</a:t>
            </a:r>
          </a:p>
          <a:p>
            <a:pPr marL="0" indent="0" algn="l">
              <a:buNone/>
            </a:pPr>
            <a:r>
              <a:rPr kumimoji="0" lang="fr-BE" sz="2300" i="0" u="none" strike="noStrike" kern="1200" cap="none" spc="0" normalizeH="0" baseline="0" noProof="0" dirty="0">
                <a:ln>
                  <a:noFill/>
                </a:ln>
                <a:effectLst/>
                <a:uLnTx/>
                <a:uFillTx/>
                <a:ea typeface="+mn-ea"/>
                <a:cs typeface="+mn-cs"/>
              </a:rPr>
              <a:t>C’est dans le secteur de la construction que l’on trouve le plus de déchets mais c’est également le domaine dans lequel il y a le plus de possibilités de réemploi.</a:t>
            </a:r>
            <a:r>
              <a:rPr lang="fr-BE" sz="2300" b="0" i="0" u="none" strike="noStrike" baseline="0" dirty="0"/>
              <a:t> De nouvelles perspectives pour les matériaux de réemploi apparaissent. Celle-ci vont inciter les entreprise à travailler différemment, les </a:t>
            </a:r>
            <a:r>
              <a:rPr lang="fr-BE" sz="2300" dirty="0"/>
              <a:t>m</a:t>
            </a:r>
            <a:r>
              <a:rPr lang="fr-BE" sz="2300" b="0" i="0" u="none" strike="noStrike" baseline="0" dirty="0"/>
              <a:t>odèles de fonctionnement des entreprises de démolition sont amenés à changer et vont relocaliser l’emploi. Des modules complémentaires aux formations de la construction pourraient offrir de nouvelles perspectives aux travailleurs du secteur.</a:t>
            </a:r>
            <a:endParaRPr kumimoji="0" lang="fr-BE" sz="2300" i="0" u="none" strike="noStrike" kern="1200" cap="none" spc="0" normalizeH="0" baseline="0" noProof="0" dirty="0">
              <a:ln>
                <a:noFill/>
              </a:ln>
              <a:effectLst/>
              <a:uLnTx/>
              <a:uFillTx/>
              <a:ea typeface="+mn-ea"/>
              <a:cs typeface="+mn-cs"/>
            </a:endParaRPr>
          </a:p>
        </p:txBody>
      </p:sp>
      <p:sp>
        <p:nvSpPr>
          <p:cNvPr id="12" name="Rectangle 11">
            <a:extLst>
              <a:ext uri="{FF2B5EF4-FFF2-40B4-BE49-F238E27FC236}">
                <a16:creationId xmlns:a16="http://schemas.microsoft.com/office/drawing/2014/main" id="{FD954D56-598F-49B4-8957-7E5BCEC2EAAE}"/>
              </a:ext>
            </a:extLst>
          </p:cNvPr>
          <p:cNvSpPr/>
          <p:nvPr/>
        </p:nvSpPr>
        <p:spPr>
          <a:xfrm>
            <a:off x="846453" y="916362"/>
            <a:ext cx="2816990" cy="1792287"/>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2800" b="1" i="0" u="none" strike="noStrike" kern="1200" cap="none" spc="0" normalizeH="0" baseline="0" noProof="0">
              <a:ln>
                <a:noFill/>
              </a:ln>
              <a:solidFill>
                <a:prstClr val="white"/>
              </a:solidFill>
              <a:effectLst/>
              <a:uLnTx/>
              <a:uFillTx/>
              <a:latin typeface="Calibri Light" panose="020F0302020204030204"/>
              <a:ea typeface="+mn-ea"/>
              <a:cs typeface="+mn-cs"/>
            </a:endParaRPr>
          </a:p>
        </p:txBody>
      </p:sp>
      <p:graphicFrame>
        <p:nvGraphicFramePr>
          <p:cNvPr id="6" name="Diagramme 5">
            <a:extLst>
              <a:ext uri="{FF2B5EF4-FFF2-40B4-BE49-F238E27FC236}">
                <a16:creationId xmlns:a16="http://schemas.microsoft.com/office/drawing/2014/main" id="{8F736C25-7D29-4605-85DA-4D38518D0AB5}"/>
              </a:ext>
            </a:extLst>
          </p:cNvPr>
          <p:cNvGraphicFramePr/>
          <p:nvPr>
            <p:extLst>
              <p:ext uri="{D42A27DB-BD31-4B8C-83A1-F6EECF244321}">
                <p14:modId xmlns:p14="http://schemas.microsoft.com/office/powerpoint/2010/main" val="3615230740"/>
              </p:ext>
            </p:extLst>
          </p:nvPr>
        </p:nvGraphicFramePr>
        <p:xfrm>
          <a:off x="5534212" y="1451006"/>
          <a:ext cx="6427292" cy="37406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20" name="Tableau 20">
            <a:extLst>
              <a:ext uri="{FF2B5EF4-FFF2-40B4-BE49-F238E27FC236}">
                <a16:creationId xmlns:a16="http://schemas.microsoft.com/office/drawing/2014/main" id="{AE271782-7FF1-41E3-B896-7A3A3BAA6151}"/>
              </a:ext>
            </a:extLst>
          </p:cNvPr>
          <p:cNvGraphicFramePr>
            <a:graphicFrameLocks noGrp="1"/>
          </p:cNvGraphicFramePr>
          <p:nvPr>
            <p:extLst>
              <p:ext uri="{D42A27DB-BD31-4B8C-83A1-F6EECF244321}">
                <p14:modId xmlns:p14="http://schemas.microsoft.com/office/powerpoint/2010/main" val="3523970640"/>
              </p:ext>
            </p:extLst>
          </p:nvPr>
        </p:nvGraphicFramePr>
        <p:xfrm>
          <a:off x="277424" y="5438889"/>
          <a:ext cx="11637152" cy="741680"/>
        </p:xfrm>
        <a:graphic>
          <a:graphicData uri="http://schemas.openxmlformats.org/drawingml/2006/table">
            <a:tbl>
              <a:tblPr firstRow="1" bandRow="1">
                <a:tableStyleId>{327F97BB-C833-4FB7-BDE5-3F7075034690}</a:tableStyleId>
              </a:tblPr>
              <a:tblGrid>
                <a:gridCol w="11637152">
                  <a:extLst>
                    <a:ext uri="{9D8B030D-6E8A-4147-A177-3AD203B41FA5}">
                      <a16:colId xmlns:a16="http://schemas.microsoft.com/office/drawing/2014/main" val="3937705145"/>
                    </a:ext>
                  </a:extLst>
                </a:gridCol>
              </a:tblGrid>
              <a:tr h="370840">
                <a:tc>
                  <a:txBody>
                    <a:bodyPr/>
                    <a:lstStyle/>
                    <a:p>
                      <a:pPr algn="ctr"/>
                      <a:r>
                        <a:rPr lang="fr-BE" dirty="0"/>
                        <a:t>Reconduction 2023 : </a:t>
                      </a:r>
                      <a:r>
                        <a:rPr lang="fr-BE" dirty="0">
                          <a:solidFill>
                            <a:srgbClr val="FF0000"/>
                          </a:solidFill>
                        </a:rPr>
                        <a:t>création formation initiale et pour adulte</a:t>
                      </a:r>
                    </a:p>
                  </a:txBody>
                  <a:tcPr>
                    <a:solidFill>
                      <a:schemeClr val="accent5">
                        <a:lumMod val="75000"/>
                      </a:schemeClr>
                    </a:solidFill>
                  </a:tcPr>
                </a:tc>
                <a:extLst>
                  <a:ext uri="{0D108BD9-81ED-4DB2-BD59-A6C34878D82A}">
                    <a16:rowId xmlns:a16="http://schemas.microsoft.com/office/drawing/2014/main" val="2809913012"/>
                  </a:ext>
                </a:extLst>
              </a:tr>
              <a:tr h="370840">
                <a:tc>
                  <a:txBody>
                    <a:bodyPr/>
                    <a:lstStyle/>
                    <a:p>
                      <a:r>
                        <a:rPr lang="fr-BE" dirty="0"/>
                        <a:t>Pas d’offre développée sur le Bassin</a:t>
                      </a:r>
                    </a:p>
                  </a:txBody>
                  <a:tcPr>
                    <a:solidFill>
                      <a:schemeClr val="accent5">
                        <a:lumMod val="75000"/>
                      </a:schemeClr>
                    </a:solidFill>
                  </a:tcPr>
                </a:tc>
                <a:extLst>
                  <a:ext uri="{0D108BD9-81ED-4DB2-BD59-A6C34878D82A}">
                    <a16:rowId xmlns:a16="http://schemas.microsoft.com/office/drawing/2014/main" val="2899318201"/>
                  </a:ext>
                </a:extLst>
              </a:tr>
            </a:tbl>
          </a:graphicData>
        </a:graphic>
      </p:graphicFrame>
      <p:sp>
        <p:nvSpPr>
          <p:cNvPr id="2" name="Titre 3">
            <a:extLst>
              <a:ext uri="{FF2B5EF4-FFF2-40B4-BE49-F238E27FC236}">
                <a16:creationId xmlns:a16="http://schemas.microsoft.com/office/drawing/2014/main" id="{52BF2D87-599D-21D8-8335-807B9002848D}"/>
              </a:ext>
            </a:extLst>
          </p:cNvPr>
          <p:cNvSpPr txBox="1">
            <a:spLocks/>
          </p:cNvSpPr>
          <p:nvPr/>
        </p:nvSpPr>
        <p:spPr>
          <a:xfrm>
            <a:off x="319377" y="274337"/>
            <a:ext cx="8864191" cy="80618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BE" sz="2800" b="1" dirty="0">
                <a:solidFill>
                  <a:schemeClr val="accent2">
                    <a:lumMod val="75000"/>
                  </a:schemeClr>
                </a:solidFill>
                <a:latin typeface="Tenorite" panose="00000500000000000000" pitchFamily="2" charset="0"/>
              </a:rPr>
              <a:t>K2304 Valoriste de la construction</a:t>
            </a:r>
            <a:br>
              <a:rPr lang="fr-BE" sz="2800" b="1" dirty="0">
                <a:solidFill>
                  <a:srgbClr val="FFC000"/>
                </a:solidFill>
                <a:latin typeface="Tenorite" panose="00000500000000000000" pitchFamily="2" charset="0"/>
              </a:rPr>
            </a:br>
            <a:br>
              <a:rPr lang="fr-BE" sz="2800" b="1" dirty="0">
                <a:solidFill>
                  <a:srgbClr val="FFC000"/>
                </a:solidFill>
                <a:latin typeface="Tenorite" panose="00000500000000000000" pitchFamily="2" charset="0"/>
              </a:rPr>
            </a:br>
            <a:endParaRPr lang="fr-BE" sz="2800" b="1" dirty="0">
              <a:solidFill>
                <a:srgbClr val="FFC000"/>
              </a:solidFill>
              <a:latin typeface="Tenorite" panose="00000500000000000000" pitchFamily="2" charset="0"/>
            </a:endParaRPr>
          </a:p>
        </p:txBody>
      </p:sp>
      <mc:AlternateContent xmlns:mc="http://schemas.openxmlformats.org/markup-compatibility/2006" xmlns:pslz="http://schemas.microsoft.com/office/powerpoint/2016/slidezoom">
        <mc:Choice Requires="pslz">
          <p:graphicFrame>
            <p:nvGraphicFramePr>
              <p:cNvPr id="5" name="Zoom de diapositive 4">
                <a:extLst>
                  <a:ext uri="{FF2B5EF4-FFF2-40B4-BE49-F238E27FC236}">
                    <a16:creationId xmlns:a16="http://schemas.microsoft.com/office/drawing/2014/main" id="{41652748-73C4-04B7-CB4A-DA755125A322}"/>
                  </a:ext>
                </a:extLst>
              </p:cNvPr>
              <p:cNvGraphicFramePr>
                <a:graphicFrameLocks noChangeAspect="1"/>
              </p:cNvGraphicFramePr>
              <p:nvPr>
                <p:extLst>
                  <p:ext uri="{D42A27DB-BD31-4B8C-83A1-F6EECF244321}">
                    <p14:modId xmlns:p14="http://schemas.microsoft.com/office/powerpoint/2010/main" val="1625300001"/>
                  </p:ext>
                </p:extLst>
              </p:nvPr>
            </p:nvGraphicFramePr>
            <p:xfrm>
              <a:off x="9960711" y="368841"/>
              <a:ext cx="1670290" cy="939538"/>
            </p:xfrm>
            <a:graphic>
              <a:graphicData uri="http://schemas.microsoft.com/office/powerpoint/2016/slidezoom">
                <pslz:sldZm>
                  <pslz:sldZmObj sldId="534" cId="698924810">
                    <pslz:zmPr id="{8B813622-DC76-4FF8-98CE-37CA5678CCB0}" returnToParent="0" transitionDur="1000">
                      <p166:blipFill xmlns:p166="http://schemas.microsoft.com/office/powerpoint/2016/6/main">
                        <a:blip r:embed="rId7"/>
                        <a:stretch>
                          <a:fillRect/>
                        </a:stretch>
                      </p166:blipFill>
                      <p166:spPr xmlns:p166="http://schemas.microsoft.com/office/powerpoint/2016/6/main">
                        <a:xfrm>
                          <a:off x="0" y="0"/>
                          <a:ext cx="1670290" cy="939538"/>
                        </a:xfrm>
                        <a:prstGeom prst="rect">
                          <a:avLst/>
                        </a:prstGeom>
                        <a:ln w="3175">
                          <a:solidFill>
                            <a:prstClr val="ltGray"/>
                          </a:solidFill>
                        </a:ln>
                      </p166:spPr>
                    </pslz:zmPr>
                  </pslz:sldZmObj>
                </pslz:sldZm>
              </a:graphicData>
            </a:graphic>
          </p:graphicFrame>
        </mc:Choice>
        <mc:Fallback xmlns="">
          <p:pic>
            <p:nvPicPr>
              <p:cNvPr id="5" name="Zoom de diapositive 4">
                <a:extLst>
                  <a:ext uri="{FF2B5EF4-FFF2-40B4-BE49-F238E27FC236}">
                    <a16:creationId xmlns:a16="http://schemas.microsoft.com/office/drawing/2014/main" id="{41652748-73C4-04B7-CB4A-DA755125A322}"/>
                  </a:ext>
                </a:extLst>
              </p:cNvPr>
              <p:cNvPicPr>
                <a:picLocks noGrp="1" noRot="1" noChangeAspect="1" noMove="1" noResize="1" noEditPoints="1" noAdjustHandles="1" noChangeArrowheads="1" noChangeShapeType="1"/>
              </p:cNvPicPr>
              <p:nvPr/>
            </p:nvPicPr>
            <p:blipFill>
              <a:blip r:embed="rId8"/>
              <a:stretch>
                <a:fillRect/>
              </a:stretch>
            </p:blipFill>
            <p:spPr>
              <a:xfrm>
                <a:off x="9960711" y="368841"/>
                <a:ext cx="1670290" cy="939538"/>
              </a:xfrm>
              <a:prstGeom prst="rect">
                <a:avLst/>
              </a:prstGeom>
              <a:ln w="3175">
                <a:solidFill>
                  <a:prstClr val="ltGray"/>
                </a:solidFill>
              </a:ln>
            </p:spPr>
          </p:pic>
        </mc:Fallback>
      </mc:AlternateContent>
      <p:pic>
        <p:nvPicPr>
          <p:cNvPr id="8" name="Image 7" descr="Une image contenant Graphique, Police, logo, capture d’écran&#10;&#10;Description générée automatiquement">
            <a:extLst>
              <a:ext uri="{FF2B5EF4-FFF2-40B4-BE49-F238E27FC236}">
                <a16:creationId xmlns:a16="http://schemas.microsoft.com/office/drawing/2014/main" id="{17A2D6CB-5362-4F6F-928D-AC1B673BD0C0}"/>
              </a:ext>
            </a:extLst>
          </p:cNvPr>
          <p:cNvPicPr>
            <a:picLocks noChangeAspect="1"/>
          </p:cNvPicPr>
          <p:nvPr/>
        </p:nvPicPr>
        <p:blipFill>
          <a:blip r:embed="rId9">
            <a:extLst>
              <a:ext uri="{28A0092B-C50C-407E-A947-70E740481C1C}">
                <a14:useLocalDpi xmlns:a14="http://schemas.microsoft.com/office/drawing/2010/main" val="0"/>
              </a:ext>
              <a:ext uri="{837473B0-CC2E-450A-ABE3-18F120FF3D39}">
                <a1611:picAttrSrcUrl xmlns:a1611="http://schemas.microsoft.com/office/drawing/2016/11/main" r:id="rId10"/>
              </a:ext>
            </a:extLst>
          </a:blip>
          <a:stretch>
            <a:fillRect/>
          </a:stretch>
        </p:blipFill>
        <p:spPr>
          <a:xfrm>
            <a:off x="9112504" y="5417972"/>
            <a:ext cx="988828" cy="585572"/>
          </a:xfrm>
          <a:prstGeom prst="rect">
            <a:avLst/>
          </a:prstGeom>
        </p:spPr>
      </p:pic>
    </p:spTree>
    <p:extLst>
      <p:ext uri="{BB962C8B-B14F-4D97-AF65-F5344CB8AC3E}">
        <p14:creationId xmlns:p14="http://schemas.microsoft.com/office/powerpoint/2010/main" val="196505968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Image 2"/>
          <p:cNvPicPr/>
          <p:nvPr/>
        </p:nvPicPr>
        <p:blipFill>
          <a:blip r:embed="rId2"/>
          <a:srcRect/>
          <a:stretch>
            <a:fillRect/>
          </a:stretch>
        </p:blipFill>
        <p:spPr bwMode="auto">
          <a:xfrm>
            <a:off x="1956680" y="964407"/>
            <a:ext cx="8880763" cy="5195454"/>
          </a:xfrm>
          <a:prstGeom prst="rect">
            <a:avLst/>
          </a:prstGeom>
          <a:noFill/>
          <a:ln w="9525">
            <a:noFill/>
            <a:miter lim="800000"/>
            <a:headEnd/>
            <a:tailEnd/>
          </a:ln>
        </p:spPr>
      </p:pic>
      <p:sp>
        <p:nvSpPr>
          <p:cNvPr id="5" name="ZoneTexte 4">
            <a:extLst>
              <a:ext uri="{FF2B5EF4-FFF2-40B4-BE49-F238E27FC236}">
                <a16:creationId xmlns:a16="http://schemas.microsoft.com/office/drawing/2014/main" id="{E821B663-DCBD-42C0-A904-59F9BAA6BD13}"/>
              </a:ext>
            </a:extLst>
          </p:cNvPr>
          <p:cNvSpPr txBox="1"/>
          <p:nvPr/>
        </p:nvSpPr>
        <p:spPr>
          <a:xfrm>
            <a:off x="2876365" y="2876365"/>
            <a:ext cx="6368884" cy="369332"/>
          </a:xfrm>
          <a:prstGeom prst="rect">
            <a:avLst/>
          </a:prstGeom>
          <a:solidFill>
            <a:schemeClr val="accent4">
              <a:lumMod val="20000"/>
              <a:lumOff val="8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1800" b="0" i="0" u="none" strike="noStrike" kern="1200" cap="none" spc="0" normalizeH="0" baseline="0" noProof="0">
                <a:ln>
                  <a:noFill/>
                </a:ln>
                <a:solidFill>
                  <a:prstClr val="black"/>
                </a:solidFill>
                <a:effectLst/>
                <a:uLnTx/>
                <a:uFillTx/>
                <a:latin typeface="Calibri" panose="020F0502020204030204"/>
                <a:ea typeface="+mn-ea"/>
                <a:cs typeface="+mn-cs"/>
              </a:rPr>
              <a:t>Pas d’offre de formation sur la bassin</a:t>
            </a:r>
          </a:p>
        </p:txBody>
      </p:sp>
      <p:sp>
        <p:nvSpPr>
          <p:cNvPr id="4" name="Titre 3">
            <a:extLst>
              <a:ext uri="{FF2B5EF4-FFF2-40B4-BE49-F238E27FC236}">
                <a16:creationId xmlns:a16="http://schemas.microsoft.com/office/drawing/2014/main" id="{D9E439FC-06D7-7E54-919D-E67923E9ACBA}"/>
              </a:ext>
            </a:extLst>
          </p:cNvPr>
          <p:cNvSpPr txBox="1">
            <a:spLocks/>
          </p:cNvSpPr>
          <p:nvPr/>
        </p:nvSpPr>
        <p:spPr>
          <a:xfrm>
            <a:off x="319377" y="274337"/>
            <a:ext cx="8864191" cy="80618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BE" sz="2800" b="1" dirty="0">
                <a:solidFill>
                  <a:schemeClr val="accent2">
                    <a:lumMod val="75000"/>
                  </a:schemeClr>
                </a:solidFill>
                <a:latin typeface="Tenorite" panose="00000500000000000000" pitchFamily="2" charset="0"/>
              </a:rPr>
              <a:t>K2304 Valoriste de la Construction</a:t>
            </a:r>
            <a:br>
              <a:rPr lang="fr-BE" sz="2800" b="1" dirty="0">
                <a:solidFill>
                  <a:srgbClr val="FFC000"/>
                </a:solidFill>
                <a:latin typeface="Tenorite" panose="00000500000000000000" pitchFamily="2" charset="0"/>
              </a:rPr>
            </a:br>
            <a:br>
              <a:rPr lang="fr-BE" sz="2800" b="1" dirty="0">
                <a:solidFill>
                  <a:srgbClr val="FFC000"/>
                </a:solidFill>
                <a:latin typeface="Tenorite" panose="00000500000000000000" pitchFamily="2" charset="0"/>
              </a:rPr>
            </a:br>
            <a:endParaRPr lang="fr-BE" sz="2800" b="1" dirty="0">
              <a:solidFill>
                <a:srgbClr val="FFC000"/>
              </a:solidFill>
              <a:latin typeface="Tenorite" panose="00000500000000000000" pitchFamily="2" charset="0"/>
            </a:endParaRPr>
          </a:p>
        </p:txBody>
      </p:sp>
    </p:spTree>
    <p:extLst>
      <p:ext uri="{BB962C8B-B14F-4D97-AF65-F5344CB8AC3E}">
        <p14:creationId xmlns:p14="http://schemas.microsoft.com/office/powerpoint/2010/main" val="69892481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DE92FCE2-CCAA-2AC8-5B0C-4C90F9E2290F}"/>
              </a:ext>
            </a:extLst>
          </p:cNvPr>
          <p:cNvSpPr>
            <a:spLocks noGrp="1"/>
          </p:cNvSpPr>
          <p:nvPr>
            <p:ph type="title"/>
          </p:nvPr>
        </p:nvSpPr>
        <p:spPr>
          <a:xfrm>
            <a:off x="1028700" y="1967266"/>
            <a:ext cx="2628900" cy="2547257"/>
          </a:xfrm>
          <a:noFill/>
        </p:spPr>
        <p:txBody>
          <a:bodyPr anchor="ctr">
            <a:normAutofit/>
          </a:bodyPr>
          <a:lstStyle/>
          <a:p>
            <a:pPr algn="ctr"/>
            <a:r>
              <a:rPr lang="fr-BE" sz="2500" dirty="0">
                <a:solidFill>
                  <a:srgbClr val="FFFFFF"/>
                </a:solidFill>
              </a:rPr>
              <a:t>Les fonctions critiques du secteur non dentifiées comme Métiers Prioritaires IBEFE</a:t>
            </a:r>
          </a:p>
        </p:txBody>
      </p:sp>
      <p:graphicFrame>
        <p:nvGraphicFramePr>
          <p:cNvPr id="3" name="Tableau 2">
            <a:extLst>
              <a:ext uri="{FF2B5EF4-FFF2-40B4-BE49-F238E27FC236}">
                <a16:creationId xmlns:a16="http://schemas.microsoft.com/office/drawing/2014/main" id="{BE9E2F4B-BBEB-C8B7-E9E0-9E71B7BD44EC}"/>
              </a:ext>
            </a:extLst>
          </p:cNvPr>
          <p:cNvGraphicFramePr>
            <a:graphicFrameLocks noGrp="1"/>
          </p:cNvGraphicFramePr>
          <p:nvPr>
            <p:extLst>
              <p:ext uri="{D42A27DB-BD31-4B8C-83A1-F6EECF244321}">
                <p14:modId xmlns:p14="http://schemas.microsoft.com/office/powerpoint/2010/main" val="3774107930"/>
              </p:ext>
            </p:extLst>
          </p:nvPr>
        </p:nvGraphicFramePr>
        <p:xfrm>
          <a:off x="5014815" y="2054488"/>
          <a:ext cx="6286500" cy="2176780"/>
        </p:xfrm>
        <a:graphic>
          <a:graphicData uri="http://schemas.openxmlformats.org/drawingml/2006/table">
            <a:tbl>
              <a:tblPr firstRow="1">
                <a:tableStyleId>{5C22544A-7EE6-4342-B048-85BDC9FD1C3A}</a:tableStyleId>
              </a:tblPr>
              <a:tblGrid>
                <a:gridCol w="4762500">
                  <a:extLst>
                    <a:ext uri="{9D8B030D-6E8A-4147-A177-3AD203B41FA5}">
                      <a16:colId xmlns:a16="http://schemas.microsoft.com/office/drawing/2014/main" val="2795925959"/>
                    </a:ext>
                  </a:extLst>
                </a:gridCol>
                <a:gridCol w="762000">
                  <a:extLst>
                    <a:ext uri="{9D8B030D-6E8A-4147-A177-3AD203B41FA5}">
                      <a16:colId xmlns:a16="http://schemas.microsoft.com/office/drawing/2014/main" val="2399357481"/>
                    </a:ext>
                  </a:extLst>
                </a:gridCol>
                <a:gridCol w="762000">
                  <a:extLst>
                    <a:ext uri="{9D8B030D-6E8A-4147-A177-3AD203B41FA5}">
                      <a16:colId xmlns:a16="http://schemas.microsoft.com/office/drawing/2014/main" val="28965127"/>
                    </a:ext>
                  </a:extLst>
                </a:gridCol>
              </a:tblGrid>
              <a:tr h="184150">
                <a:tc>
                  <a:txBody>
                    <a:bodyPr/>
                    <a:lstStyle/>
                    <a:p>
                      <a:pPr algn="l" fontAlgn="b"/>
                      <a:r>
                        <a:rPr lang="fr-BE" sz="1100" u="none" strike="noStrike">
                          <a:effectLst/>
                        </a:rPr>
                        <a:t>Intitulé métier</a:t>
                      </a:r>
                      <a:endParaRPr lang="fr-BE" sz="1100" b="0"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fr-BE" sz="1100" u="none" strike="noStrike">
                          <a:effectLst/>
                        </a:rPr>
                        <a:t>Pénurie</a:t>
                      </a:r>
                      <a:endParaRPr lang="fr-BE" sz="1100" b="0"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fr-BE" sz="1100" u="none" strike="noStrike">
                          <a:effectLst/>
                        </a:rPr>
                        <a:t>Fonction critique</a:t>
                      </a:r>
                      <a:endParaRPr lang="fr-BE"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84449211"/>
                  </a:ext>
                </a:extLst>
              </a:tr>
              <a:tr h="184150">
                <a:tc>
                  <a:txBody>
                    <a:bodyPr/>
                    <a:lstStyle/>
                    <a:p>
                      <a:pPr algn="l" fontAlgn="b"/>
                      <a:r>
                        <a:rPr lang="fr-BE" sz="1100" u="none" strike="noStrike">
                          <a:effectLst/>
                        </a:rPr>
                        <a:t>Menuisier / Menuisière de chantier d'extérieur</a:t>
                      </a:r>
                      <a:endParaRPr lang="fr-BE" sz="11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fr-BE" sz="1100" b="0"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fr-BE" sz="1100" u="none" strike="noStrike">
                          <a:effectLst/>
                        </a:rPr>
                        <a:t>x</a:t>
                      </a:r>
                      <a:endParaRPr lang="fr-BE"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4250834952"/>
                  </a:ext>
                </a:extLst>
              </a:tr>
              <a:tr h="184150">
                <a:tc>
                  <a:txBody>
                    <a:bodyPr/>
                    <a:lstStyle/>
                    <a:p>
                      <a:pPr algn="l" fontAlgn="b"/>
                      <a:r>
                        <a:rPr lang="fr-BE" sz="1100" u="none" strike="noStrike">
                          <a:effectLst/>
                        </a:rPr>
                        <a:t>Menuisier / Menuisière de chantier d'intérieur</a:t>
                      </a:r>
                      <a:endParaRPr lang="fr-BE" sz="1100" b="0"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fr-BE" sz="1100" u="none" strike="noStrike">
                          <a:effectLst/>
                        </a:rPr>
                        <a:t>x</a:t>
                      </a:r>
                      <a:endParaRPr lang="fr-BE" sz="11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fr-BE"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073392078"/>
                  </a:ext>
                </a:extLst>
              </a:tr>
              <a:tr h="184150">
                <a:tc>
                  <a:txBody>
                    <a:bodyPr/>
                    <a:lstStyle/>
                    <a:p>
                      <a:pPr algn="l" fontAlgn="b"/>
                      <a:r>
                        <a:rPr lang="fr-BE" sz="1100" u="none" strike="noStrike">
                          <a:effectLst/>
                        </a:rPr>
                        <a:t>Vitrier / Vitrière </a:t>
                      </a:r>
                      <a:endParaRPr lang="fr-BE" sz="1100" b="0"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fr-BE" sz="1100" u="none" strike="noStrike">
                          <a:effectLst/>
                        </a:rPr>
                        <a:t>x</a:t>
                      </a:r>
                      <a:endParaRPr lang="fr-BE" sz="11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fr-BE"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442174237"/>
                  </a:ext>
                </a:extLst>
              </a:tr>
              <a:tr h="184150">
                <a:tc>
                  <a:txBody>
                    <a:bodyPr/>
                    <a:lstStyle/>
                    <a:p>
                      <a:pPr algn="l" fontAlgn="b"/>
                      <a:r>
                        <a:rPr lang="fr-BE" sz="1100" u="none" strike="noStrike">
                          <a:effectLst/>
                        </a:rPr>
                        <a:t>Rénovateur / Rénovatrice de façades-Réparateur / Réparatrice de béton</a:t>
                      </a:r>
                      <a:endParaRPr lang="fr-BE" sz="11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fr-BE" sz="1100" b="0"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fr-BE" sz="1100" u="none" strike="noStrike">
                          <a:effectLst/>
                        </a:rPr>
                        <a:t>x</a:t>
                      </a:r>
                      <a:endParaRPr lang="fr-BE"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2009934952"/>
                  </a:ext>
                </a:extLst>
              </a:tr>
              <a:tr h="184150">
                <a:tc>
                  <a:txBody>
                    <a:bodyPr/>
                    <a:lstStyle/>
                    <a:p>
                      <a:pPr algn="l" fontAlgn="b"/>
                      <a:r>
                        <a:rPr lang="fr-BE" sz="1100" u="none" strike="noStrike">
                          <a:effectLst/>
                        </a:rPr>
                        <a:t>Ravaleur / Ravaleuse de façades</a:t>
                      </a:r>
                      <a:endParaRPr lang="fr-BE" sz="11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fr-BE" sz="1100" b="0"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fr-BE" sz="1100" u="none" strike="noStrike">
                          <a:effectLst/>
                        </a:rPr>
                        <a:t>x</a:t>
                      </a:r>
                      <a:endParaRPr lang="fr-BE"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545793060"/>
                  </a:ext>
                </a:extLst>
              </a:tr>
              <a:tr h="184150">
                <a:tc>
                  <a:txBody>
                    <a:bodyPr/>
                    <a:lstStyle/>
                    <a:p>
                      <a:pPr algn="l" fontAlgn="b"/>
                      <a:r>
                        <a:rPr lang="fr-BE" sz="1100" u="none" strike="noStrike">
                          <a:effectLst/>
                        </a:rPr>
                        <a:t>Coffreur-ferrailleur / Coffreuse-ferrailleuse </a:t>
                      </a:r>
                      <a:endParaRPr lang="fr-BE" sz="1100" b="0"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fr-BE" sz="1100" u="none" strike="noStrike">
                          <a:effectLst/>
                        </a:rPr>
                        <a:t>x</a:t>
                      </a:r>
                      <a:endParaRPr lang="fr-BE" sz="11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fr-BE"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742122990"/>
                  </a:ext>
                </a:extLst>
              </a:tr>
              <a:tr h="184150">
                <a:tc>
                  <a:txBody>
                    <a:bodyPr/>
                    <a:lstStyle/>
                    <a:p>
                      <a:pPr algn="l" fontAlgn="b"/>
                      <a:r>
                        <a:rPr lang="fr-BE" sz="1100" u="none" strike="noStrike">
                          <a:effectLst/>
                        </a:rPr>
                        <a:t>Maçon / Maçonne </a:t>
                      </a:r>
                      <a:endParaRPr lang="fr-BE" sz="1100" b="0"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fr-BE" sz="1100" u="none" strike="noStrike">
                          <a:effectLst/>
                        </a:rPr>
                        <a:t>x</a:t>
                      </a:r>
                      <a:endParaRPr lang="fr-BE" sz="11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fr-BE"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972618267"/>
                  </a:ext>
                </a:extLst>
              </a:tr>
              <a:tr h="184150">
                <a:tc>
                  <a:txBody>
                    <a:bodyPr/>
                    <a:lstStyle/>
                    <a:p>
                      <a:pPr algn="l" fontAlgn="b"/>
                      <a:r>
                        <a:rPr lang="fr-BE" sz="1100" u="none" strike="noStrike">
                          <a:effectLst/>
                        </a:rPr>
                        <a:t>Jointoyeur / Jointoyeuse </a:t>
                      </a:r>
                      <a:endParaRPr lang="fr-BE" sz="11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fr-BE" sz="1100" b="0"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fr-BE" sz="1100" u="none" strike="noStrike">
                          <a:effectLst/>
                        </a:rPr>
                        <a:t>x</a:t>
                      </a:r>
                      <a:endParaRPr lang="fr-BE"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248992339"/>
                  </a:ext>
                </a:extLst>
              </a:tr>
              <a:tr h="184150">
                <a:tc>
                  <a:txBody>
                    <a:bodyPr/>
                    <a:lstStyle/>
                    <a:p>
                      <a:pPr algn="l" fontAlgn="b"/>
                      <a:r>
                        <a:rPr lang="fr-BE" sz="1100" u="none" strike="noStrike">
                          <a:effectLst/>
                        </a:rPr>
                        <a:t>Manœuvre en construction</a:t>
                      </a:r>
                      <a:endParaRPr lang="fr-BE" sz="11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fr-BE" sz="1100" b="0"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fr-BE" sz="1100" u="none" strike="noStrike">
                          <a:effectLst/>
                        </a:rPr>
                        <a:t>x</a:t>
                      </a:r>
                      <a:endParaRPr lang="fr-BE"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1037631607"/>
                  </a:ext>
                </a:extLst>
              </a:tr>
              <a:tr h="184150">
                <a:tc>
                  <a:txBody>
                    <a:bodyPr/>
                    <a:lstStyle/>
                    <a:p>
                      <a:pPr algn="l" fontAlgn="b"/>
                      <a:r>
                        <a:rPr lang="fr-BE" sz="1100" u="none" strike="noStrike">
                          <a:effectLst/>
                        </a:rPr>
                        <a:t>Agent / Agente de fabrication de l'industrie du béton</a:t>
                      </a:r>
                      <a:endParaRPr lang="fr-BE" sz="1100" b="0" i="0" u="none" strike="noStrike">
                        <a:solidFill>
                          <a:srgbClr val="000000"/>
                        </a:solidFill>
                        <a:effectLst/>
                        <a:latin typeface="Calibri" panose="020F0502020204030204" pitchFamily="34" charset="0"/>
                      </a:endParaRPr>
                    </a:p>
                  </a:txBody>
                  <a:tcPr marL="0" marR="0" marT="0" marB="0" anchor="b"/>
                </a:tc>
                <a:tc>
                  <a:txBody>
                    <a:bodyPr/>
                    <a:lstStyle/>
                    <a:p>
                      <a:pPr algn="l" fontAlgn="b"/>
                      <a:endParaRPr lang="fr-BE" sz="1100" b="0" i="0" u="none" strike="noStrike">
                        <a:solidFill>
                          <a:srgbClr val="000000"/>
                        </a:solidFill>
                        <a:effectLst/>
                        <a:latin typeface="Calibri" panose="020F0502020204030204" pitchFamily="34" charset="0"/>
                      </a:endParaRPr>
                    </a:p>
                  </a:txBody>
                  <a:tcPr marL="0" marR="0" marT="0" marB="0" anchor="b"/>
                </a:tc>
                <a:tc>
                  <a:txBody>
                    <a:bodyPr/>
                    <a:lstStyle/>
                    <a:p>
                      <a:pPr algn="l" fontAlgn="b"/>
                      <a:r>
                        <a:rPr lang="fr-BE" sz="1100" u="none" strike="noStrike">
                          <a:effectLst/>
                        </a:rPr>
                        <a:t>x</a:t>
                      </a:r>
                      <a:endParaRPr lang="fr-BE" sz="1100" b="0" i="0" u="none" strike="noStrike">
                        <a:solidFill>
                          <a:srgbClr val="000000"/>
                        </a:solidFill>
                        <a:effectLst/>
                        <a:latin typeface="Calibri" panose="020F0502020204030204" pitchFamily="34" charset="0"/>
                      </a:endParaRPr>
                    </a:p>
                  </a:txBody>
                  <a:tcPr marL="0" marR="0" marT="0" marB="0" anchor="b"/>
                </a:tc>
                <a:extLst>
                  <a:ext uri="{0D108BD9-81ED-4DB2-BD59-A6C34878D82A}">
                    <a16:rowId xmlns:a16="http://schemas.microsoft.com/office/drawing/2014/main" val="3945437808"/>
                  </a:ext>
                </a:extLst>
              </a:tr>
            </a:tbl>
          </a:graphicData>
        </a:graphic>
      </p:graphicFrame>
    </p:spTree>
    <p:extLst>
      <p:ext uri="{BB962C8B-B14F-4D97-AF65-F5344CB8AC3E}">
        <p14:creationId xmlns:p14="http://schemas.microsoft.com/office/powerpoint/2010/main" val="385509004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au 2">
            <a:extLst>
              <a:ext uri="{FF2B5EF4-FFF2-40B4-BE49-F238E27FC236}">
                <a16:creationId xmlns:a16="http://schemas.microsoft.com/office/drawing/2014/main" id="{F0EDE995-E168-CCED-99A6-2B586237BB81}"/>
              </a:ext>
            </a:extLst>
          </p:cNvPr>
          <p:cNvGraphicFramePr>
            <a:graphicFrameLocks noGrp="1"/>
          </p:cNvGraphicFramePr>
          <p:nvPr>
            <p:extLst>
              <p:ext uri="{D42A27DB-BD31-4B8C-83A1-F6EECF244321}">
                <p14:modId xmlns:p14="http://schemas.microsoft.com/office/powerpoint/2010/main" val="2092205870"/>
              </p:ext>
            </p:extLst>
          </p:nvPr>
        </p:nvGraphicFramePr>
        <p:xfrm>
          <a:off x="757219" y="2188088"/>
          <a:ext cx="10442795" cy="3911398"/>
        </p:xfrm>
        <a:graphic>
          <a:graphicData uri="http://schemas.openxmlformats.org/drawingml/2006/table">
            <a:tbl>
              <a:tblPr firstRow="1">
                <a:tableStyleId>{3C2FFA5D-87B4-456A-9821-1D502468CF0F}</a:tableStyleId>
              </a:tblPr>
              <a:tblGrid>
                <a:gridCol w="527277">
                  <a:extLst>
                    <a:ext uri="{9D8B030D-6E8A-4147-A177-3AD203B41FA5}">
                      <a16:colId xmlns:a16="http://schemas.microsoft.com/office/drawing/2014/main" val="2287370018"/>
                    </a:ext>
                  </a:extLst>
                </a:gridCol>
                <a:gridCol w="2462023">
                  <a:extLst>
                    <a:ext uri="{9D8B030D-6E8A-4147-A177-3AD203B41FA5}">
                      <a16:colId xmlns:a16="http://schemas.microsoft.com/office/drawing/2014/main" val="1521804213"/>
                    </a:ext>
                  </a:extLst>
                </a:gridCol>
                <a:gridCol w="621294">
                  <a:extLst>
                    <a:ext uri="{9D8B030D-6E8A-4147-A177-3AD203B41FA5}">
                      <a16:colId xmlns:a16="http://schemas.microsoft.com/office/drawing/2014/main" val="2322474546"/>
                    </a:ext>
                  </a:extLst>
                </a:gridCol>
                <a:gridCol w="656948">
                  <a:extLst>
                    <a:ext uri="{9D8B030D-6E8A-4147-A177-3AD203B41FA5}">
                      <a16:colId xmlns:a16="http://schemas.microsoft.com/office/drawing/2014/main" val="755170941"/>
                    </a:ext>
                  </a:extLst>
                </a:gridCol>
                <a:gridCol w="2921732">
                  <a:extLst>
                    <a:ext uri="{9D8B030D-6E8A-4147-A177-3AD203B41FA5}">
                      <a16:colId xmlns:a16="http://schemas.microsoft.com/office/drawing/2014/main" val="3773329289"/>
                    </a:ext>
                  </a:extLst>
                </a:gridCol>
                <a:gridCol w="3253521">
                  <a:extLst>
                    <a:ext uri="{9D8B030D-6E8A-4147-A177-3AD203B41FA5}">
                      <a16:colId xmlns:a16="http://schemas.microsoft.com/office/drawing/2014/main" val="3079081047"/>
                    </a:ext>
                  </a:extLst>
                </a:gridCol>
              </a:tblGrid>
              <a:tr h="574273">
                <a:tc>
                  <a:txBody>
                    <a:bodyPr/>
                    <a:lstStyle/>
                    <a:p>
                      <a:pPr algn="l" fontAlgn="b"/>
                      <a:r>
                        <a:rPr lang="fr-BE" sz="1100" u="none" strike="noStrike">
                          <a:effectLst/>
                        </a:rPr>
                        <a:t>Code Rome V3</a:t>
                      </a:r>
                      <a:endParaRPr lang="fr-BE" sz="1100" b="0" i="0" u="none" strike="noStrike">
                        <a:solidFill>
                          <a:srgbClr val="000000"/>
                        </a:solidFill>
                        <a:effectLst/>
                        <a:latin typeface="Calibri" panose="020F0502020204030204" pitchFamily="34" charset="0"/>
                      </a:endParaRPr>
                    </a:p>
                  </a:txBody>
                  <a:tcPr marL="6350" marR="6350" marT="6350" marB="0" anchor="ctr"/>
                </a:tc>
                <a:tc>
                  <a:txBody>
                    <a:bodyPr/>
                    <a:lstStyle/>
                    <a:p>
                      <a:pPr algn="l" fontAlgn="b"/>
                      <a:r>
                        <a:rPr lang="fr-BE" sz="1100" u="none" strike="noStrike">
                          <a:effectLst/>
                        </a:rPr>
                        <a:t>Intitulé métier</a:t>
                      </a:r>
                      <a:endParaRPr lang="fr-BE" sz="1100" b="0" i="0" u="none" strike="noStrike">
                        <a:solidFill>
                          <a:srgbClr val="000000"/>
                        </a:solidFill>
                        <a:effectLst/>
                        <a:latin typeface="Calibri" panose="020F0502020204030204" pitchFamily="34" charset="0"/>
                      </a:endParaRPr>
                    </a:p>
                  </a:txBody>
                  <a:tcPr marL="6350" marR="6350" marT="6350" marB="0" anchor="ctr"/>
                </a:tc>
                <a:tc>
                  <a:txBody>
                    <a:bodyPr/>
                    <a:lstStyle/>
                    <a:p>
                      <a:pPr algn="l" fontAlgn="b"/>
                      <a:r>
                        <a:rPr lang="fr-BE" sz="1100" u="none" strike="noStrike">
                          <a:effectLst/>
                        </a:rPr>
                        <a:t>Pénurie</a:t>
                      </a:r>
                      <a:endParaRPr lang="fr-BE" sz="1100" b="0" i="0" u="none" strike="noStrike">
                        <a:solidFill>
                          <a:srgbClr val="000000"/>
                        </a:solidFill>
                        <a:effectLst/>
                        <a:latin typeface="Calibri" panose="020F0502020204030204" pitchFamily="34" charset="0"/>
                      </a:endParaRPr>
                    </a:p>
                  </a:txBody>
                  <a:tcPr marL="6350" marR="6350" marT="6350" marB="0" anchor="ctr"/>
                </a:tc>
                <a:tc>
                  <a:txBody>
                    <a:bodyPr/>
                    <a:lstStyle/>
                    <a:p>
                      <a:pPr algn="l" fontAlgn="b"/>
                      <a:r>
                        <a:rPr lang="fr-BE" sz="1100" u="none" strike="noStrike">
                          <a:effectLst/>
                        </a:rPr>
                        <a:t>Fonction critique</a:t>
                      </a:r>
                      <a:endParaRPr lang="fr-BE" sz="1100" b="0" i="0" u="none" strike="noStrike">
                        <a:solidFill>
                          <a:srgbClr val="000000"/>
                        </a:solidFill>
                        <a:effectLst/>
                        <a:latin typeface="Calibri" panose="020F0502020204030204" pitchFamily="34" charset="0"/>
                      </a:endParaRPr>
                    </a:p>
                  </a:txBody>
                  <a:tcPr marL="6350" marR="6350" marT="6350" marB="0" anchor="ctr"/>
                </a:tc>
                <a:tc>
                  <a:txBody>
                    <a:bodyPr/>
                    <a:lstStyle/>
                    <a:p>
                      <a:pPr algn="l" fontAlgn="b"/>
                      <a:r>
                        <a:rPr lang="fr-BE" sz="1100" u="none" strike="noStrike">
                          <a:effectLst/>
                        </a:rPr>
                        <a:t>Contexte</a:t>
                      </a:r>
                      <a:endParaRPr lang="fr-BE" sz="1100" b="0" i="0" u="none" strike="noStrike">
                        <a:solidFill>
                          <a:srgbClr val="000000"/>
                        </a:solidFill>
                        <a:effectLst/>
                        <a:latin typeface="Calibri" panose="020F0502020204030204" pitchFamily="34" charset="0"/>
                      </a:endParaRPr>
                    </a:p>
                  </a:txBody>
                  <a:tcPr marL="6350" marR="6350" marT="6350" marB="0" anchor="ctr"/>
                </a:tc>
                <a:tc>
                  <a:txBody>
                    <a:bodyPr/>
                    <a:lstStyle/>
                    <a:p>
                      <a:pPr marL="0" algn="l" defTabSz="914400" rtl="0" eaLnBrk="1" fontAlgn="b" latinLnBrk="0" hangingPunct="1"/>
                      <a:r>
                        <a:rPr lang="fr-BE" sz="1100" b="1" u="none" strike="noStrike" kern="1200" dirty="0">
                          <a:solidFill>
                            <a:schemeClr val="lt1"/>
                          </a:solidFill>
                          <a:effectLst/>
                          <a:latin typeface="+mn-lt"/>
                          <a:ea typeface="+mn-ea"/>
                          <a:cs typeface="+mn-cs"/>
                        </a:rPr>
                        <a:t>Proposition</a:t>
                      </a:r>
                    </a:p>
                  </a:txBody>
                  <a:tcPr marL="6350" marR="6350" marT="6350" marB="0" anchor="ctr"/>
                </a:tc>
                <a:extLst>
                  <a:ext uri="{0D108BD9-81ED-4DB2-BD59-A6C34878D82A}">
                    <a16:rowId xmlns:a16="http://schemas.microsoft.com/office/drawing/2014/main" val="1904673409"/>
                  </a:ext>
                </a:extLst>
              </a:tr>
              <a:tr h="3337125">
                <a:tc>
                  <a:txBody>
                    <a:bodyPr/>
                    <a:lstStyle/>
                    <a:p>
                      <a:pPr algn="l" fontAlgn="b"/>
                      <a:r>
                        <a:rPr lang="fr-BE" sz="1100" u="none" strike="noStrike">
                          <a:effectLst/>
                        </a:rPr>
                        <a:t>F1607</a:t>
                      </a:r>
                      <a:endParaRPr lang="fr-BE" sz="1100" b="0" i="0" u="none" strike="noStrike">
                        <a:solidFill>
                          <a:srgbClr val="000000"/>
                        </a:solidFill>
                        <a:effectLst/>
                        <a:latin typeface="Calibri" panose="020F0502020204030204" pitchFamily="34" charset="0"/>
                      </a:endParaRPr>
                    </a:p>
                  </a:txBody>
                  <a:tcPr marL="6350" marR="6350" marT="6350" marB="0" anchor="ctr"/>
                </a:tc>
                <a:tc>
                  <a:txBody>
                    <a:bodyPr/>
                    <a:lstStyle/>
                    <a:p>
                      <a:pPr algn="l" fontAlgn="b"/>
                      <a:r>
                        <a:rPr lang="fr-BE" sz="1100" u="none" strike="noStrike">
                          <a:effectLst/>
                        </a:rPr>
                        <a:t>Menuisier  de chantier d'extérieur   </a:t>
                      </a:r>
                      <a:br>
                        <a:rPr lang="fr-BE" sz="1100" u="none" strike="noStrike">
                          <a:effectLst/>
                        </a:rPr>
                      </a:br>
                      <a:r>
                        <a:rPr lang="fr-BE" sz="1100" u="none" strike="noStrike">
                          <a:effectLst/>
                        </a:rPr>
                        <a:t>Menuisier  de chantier d'intérieur</a:t>
                      </a:r>
                      <a:br>
                        <a:rPr lang="fr-BE" sz="1100" u="none" strike="noStrike">
                          <a:effectLst/>
                        </a:rPr>
                      </a:br>
                      <a:r>
                        <a:rPr lang="fr-BE" sz="1100" u="none" strike="noStrike">
                          <a:effectLst/>
                        </a:rPr>
                        <a:t>Vitrier </a:t>
                      </a:r>
                      <a:endParaRPr lang="fr-BE" sz="1100" b="0" i="0" u="none" strike="noStrike">
                        <a:solidFill>
                          <a:srgbClr val="000000"/>
                        </a:solidFill>
                        <a:effectLst/>
                        <a:latin typeface="Calibri" panose="020F0502020204030204" pitchFamily="34" charset="0"/>
                      </a:endParaRPr>
                    </a:p>
                  </a:txBody>
                  <a:tcPr marL="6350" marR="6350" marT="6350" marB="0" anchor="ctr"/>
                </a:tc>
                <a:tc>
                  <a:txBody>
                    <a:bodyPr/>
                    <a:lstStyle/>
                    <a:p>
                      <a:pPr algn="l" fontAlgn="b"/>
                      <a:endParaRPr lang="fr-BE" sz="1100" b="0" i="0" u="none" strike="noStrike">
                        <a:solidFill>
                          <a:srgbClr val="000000"/>
                        </a:solidFill>
                        <a:effectLst/>
                        <a:latin typeface="+mn-lt"/>
                      </a:endParaRPr>
                    </a:p>
                    <a:p>
                      <a:pPr algn="l" fontAlgn="b"/>
                      <a:r>
                        <a:rPr lang="fr-BE" sz="1100" b="0" i="0" u="none" strike="noStrike">
                          <a:solidFill>
                            <a:srgbClr val="000000"/>
                          </a:solidFill>
                          <a:effectLst/>
                          <a:latin typeface="+mn-lt"/>
                        </a:rPr>
                        <a:t>x</a:t>
                      </a:r>
                    </a:p>
                    <a:p>
                      <a:pPr algn="l" fontAlgn="b"/>
                      <a:r>
                        <a:rPr lang="fr-BE" sz="1100" b="0" i="0" u="none" strike="noStrike">
                          <a:solidFill>
                            <a:srgbClr val="000000"/>
                          </a:solidFill>
                          <a:effectLst/>
                          <a:latin typeface="+mn-lt"/>
                        </a:rPr>
                        <a:t>x</a:t>
                      </a:r>
                    </a:p>
                  </a:txBody>
                  <a:tcPr marL="6350" marR="6350" marT="6350" marB="0" anchor="ctr"/>
                </a:tc>
                <a:tc>
                  <a:txBody>
                    <a:bodyPr/>
                    <a:lstStyle/>
                    <a:p>
                      <a:pPr algn="l" fontAlgn="b"/>
                      <a:r>
                        <a:rPr lang="fr-BE" sz="1100" b="0" i="0" u="none" strike="noStrike">
                          <a:solidFill>
                            <a:srgbClr val="000000"/>
                          </a:solidFill>
                          <a:effectLst/>
                          <a:latin typeface="Calibri" panose="020F0502020204030204" pitchFamily="34" charset="0"/>
                        </a:rPr>
                        <a:t>x</a:t>
                      </a:r>
                    </a:p>
                    <a:p>
                      <a:pPr algn="l" fontAlgn="b"/>
                      <a:endParaRPr lang="fr-BE" sz="1100" b="0" i="0" u="none" strike="noStrike">
                        <a:solidFill>
                          <a:srgbClr val="000000"/>
                        </a:solidFill>
                        <a:effectLst/>
                        <a:latin typeface="Calibri" panose="020F0502020204030204" pitchFamily="34" charset="0"/>
                      </a:endParaRPr>
                    </a:p>
                  </a:txBody>
                  <a:tcPr marL="6350" marR="6350" marT="6350" marB="0" anchor="ctr"/>
                </a:tc>
                <a:tc>
                  <a:txBody>
                    <a:bodyPr/>
                    <a:lstStyle/>
                    <a:p>
                      <a:pPr algn="l" fontAlgn="b"/>
                      <a:endParaRPr lang="fr-BE" sz="1100" b="1" u="none" strike="noStrike">
                        <a:solidFill>
                          <a:schemeClr val="accent2">
                            <a:lumMod val="75000"/>
                          </a:schemeClr>
                        </a:solidFill>
                        <a:effectLst/>
                      </a:endParaRPr>
                    </a:p>
                    <a:p>
                      <a:pPr algn="l" fontAlgn="b"/>
                      <a:r>
                        <a:rPr lang="fr-BE" sz="1100" b="1" u="none" strike="noStrike">
                          <a:solidFill>
                            <a:schemeClr val="accent2">
                              <a:lumMod val="75000"/>
                            </a:schemeClr>
                          </a:solidFill>
                          <a:effectLst/>
                        </a:rPr>
                        <a:t>Opportunité d’emploi</a:t>
                      </a:r>
                    </a:p>
                    <a:p>
                      <a:pPr algn="l" fontAlgn="b"/>
                      <a:r>
                        <a:rPr lang="fr-BE" sz="1100" b="1" u="none" strike="noStrike">
                          <a:solidFill>
                            <a:schemeClr val="tx1"/>
                          </a:solidFill>
                          <a:effectLst/>
                        </a:rPr>
                        <a:t>Vitrier</a:t>
                      </a:r>
                    </a:p>
                    <a:p>
                      <a:pPr marL="171450" indent="-171450" algn="l" fontAlgn="b">
                        <a:buFont typeface="Arial" panose="020B0604020202020204" pitchFamily="34" charset="0"/>
                        <a:buChar char="•"/>
                      </a:pPr>
                      <a:r>
                        <a:rPr lang="fr-BE" sz="1100" b="0" u="none" strike="noStrike">
                          <a:solidFill>
                            <a:srgbClr val="000000"/>
                          </a:solidFill>
                          <a:effectLst/>
                        </a:rPr>
                        <a:t>4  OE sur le Bassin </a:t>
                      </a:r>
                    </a:p>
                    <a:p>
                      <a:pPr marL="171450" indent="-171450" algn="l" fontAlgn="b">
                        <a:buFont typeface="Arial" panose="020B0604020202020204" pitchFamily="34" charset="0"/>
                        <a:buChar char="•"/>
                      </a:pPr>
                      <a:r>
                        <a:rPr lang="fr-BE" sz="1100" b="0" u="none" strike="noStrike">
                          <a:solidFill>
                            <a:srgbClr val="000000"/>
                          </a:solidFill>
                          <a:effectLst/>
                        </a:rPr>
                        <a:t>31 OE en Wallonie</a:t>
                      </a:r>
                    </a:p>
                    <a:p>
                      <a:pPr marL="0" indent="0" algn="l" fontAlgn="b">
                        <a:buFont typeface="Arial" panose="020B0604020202020204" pitchFamily="34" charset="0"/>
                        <a:buNone/>
                      </a:pPr>
                      <a:r>
                        <a:rPr lang="fr-BE" sz="1100" b="1" u="none" strike="noStrike">
                          <a:solidFill>
                            <a:srgbClr val="000000"/>
                          </a:solidFill>
                          <a:effectLst/>
                        </a:rPr>
                        <a:t>Menuisier </a:t>
                      </a:r>
                    </a:p>
                    <a:p>
                      <a:pPr marL="171450" indent="-171450" algn="l" fontAlgn="b">
                        <a:buFont typeface="Arial" panose="020B0604020202020204" pitchFamily="34" charset="0"/>
                        <a:buChar char="•"/>
                      </a:pPr>
                      <a:r>
                        <a:rPr lang="fr-BE" sz="1100" b="0" u="none" strike="noStrike">
                          <a:solidFill>
                            <a:srgbClr val="000000"/>
                          </a:solidFill>
                          <a:effectLst/>
                        </a:rPr>
                        <a:t>222 OE sur le Bassin</a:t>
                      </a:r>
                    </a:p>
                    <a:p>
                      <a:pPr marL="171450" indent="-171450" algn="l" fontAlgn="b">
                        <a:buFont typeface="Arial" panose="020B0604020202020204" pitchFamily="34" charset="0"/>
                        <a:buChar char="•"/>
                      </a:pPr>
                      <a:r>
                        <a:rPr lang="fr-BE" sz="1100" b="0" u="none" strike="noStrike">
                          <a:solidFill>
                            <a:srgbClr val="000000"/>
                          </a:solidFill>
                          <a:effectLst/>
                        </a:rPr>
                        <a:t>1921 OE en Wallonie</a:t>
                      </a:r>
                    </a:p>
                    <a:p>
                      <a:pPr algn="l" fontAlgn="b"/>
                      <a:endParaRPr lang="fr-BE" sz="1100" b="0" u="none" strike="noStrike">
                        <a:solidFill>
                          <a:srgbClr val="000000"/>
                        </a:solidFill>
                        <a:effectLst/>
                      </a:endParaRPr>
                    </a:p>
                    <a:p>
                      <a:pPr algn="l" fontAlgn="b"/>
                      <a:r>
                        <a:rPr lang="fr-BE" sz="1100" b="0" u="none" strike="noStrike">
                          <a:solidFill>
                            <a:srgbClr val="000000"/>
                          </a:solidFill>
                          <a:effectLst/>
                        </a:rPr>
                        <a:t> </a:t>
                      </a:r>
                      <a:r>
                        <a:rPr lang="fr-BE" sz="1100" b="1" u="none" strike="noStrike">
                          <a:solidFill>
                            <a:schemeClr val="accent2">
                              <a:lumMod val="75000"/>
                            </a:schemeClr>
                          </a:solidFill>
                          <a:effectLst/>
                        </a:rPr>
                        <a:t>Formation :</a:t>
                      </a:r>
                      <a:endParaRPr lang="fr-BE" sz="1100" b="1" u="none" strike="noStrike">
                        <a:solidFill>
                          <a:srgbClr val="000000"/>
                        </a:solidFill>
                        <a:effectLst/>
                      </a:endParaRPr>
                    </a:p>
                    <a:p>
                      <a:pPr marL="171450" indent="-171450" algn="l" fontAlgn="b">
                        <a:buFont typeface="Arial" panose="020B0604020202020204" pitchFamily="34" charset="0"/>
                        <a:buChar char="•"/>
                      </a:pPr>
                      <a:r>
                        <a:rPr lang="fr-BE" sz="1100" b="0" u="none" strike="noStrike">
                          <a:solidFill>
                            <a:srgbClr val="000000"/>
                          </a:solidFill>
                          <a:effectLst/>
                        </a:rPr>
                        <a:t>5 filières de l’enseignement en difficulté de recrutement</a:t>
                      </a:r>
                    </a:p>
                    <a:p>
                      <a:pPr algn="l" fontAlgn="b"/>
                      <a:endParaRPr lang="fr-BE" sz="1100" b="1" u="none" strike="noStrike">
                        <a:solidFill>
                          <a:srgbClr val="000000"/>
                        </a:solidFill>
                        <a:effectLst/>
                      </a:endParaRPr>
                    </a:p>
                    <a:p>
                      <a:pPr algn="l" fontAlgn="b"/>
                      <a:endParaRPr lang="fr-BE" sz="1100" b="1" u="none" strike="noStrike">
                        <a:solidFill>
                          <a:srgbClr val="000000"/>
                        </a:solidFill>
                        <a:effectLst/>
                      </a:endParaRPr>
                    </a:p>
                    <a:p>
                      <a:pPr algn="l" fontAlgn="b"/>
                      <a:endParaRPr lang="fr-BE" sz="1100" b="1" u="none" strike="noStrike">
                        <a:solidFill>
                          <a:srgbClr val="000000"/>
                        </a:solidFill>
                        <a:effectLst/>
                      </a:endParaRPr>
                    </a:p>
                    <a:p>
                      <a:pPr algn="l" fontAlgn="b"/>
                      <a:endParaRPr lang="fr-BE" sz="1100" b="1" u="none" strike="noStrike">
                        <a:solidFill>
                          <a:srgbClr val="000000"/>
                        </a:solidFill>
                        <a:effectLst/>
                      </a:endParaRPr>
                    </a:p>
                    <a:p>
                      <a:pPr algn="l" fontAlgn="b"/>
                      <a:endParaRPr lang="fr-BE" sz="1100" b="1" u="none" strike="noStrike">
                        <a:solidFill>
                          <a:srgbClr val="000000"/>
                        </a:solidFill>
                        <a:effectLst/>
                      </a:endParaRPr>
                    </a:p>
                    <a:p>
                      <a:pPr algn="l" fontAlgn="b"/>
                      <a:endParaRPr lang="fr-BE" sz="1100" b="0" i="0" u="none" strike="noStrike">
                        <a:solidFill>
                          <a:srgbClr val="000000"/>
                        </a:solidFill>
                        <a:effectLst/>
                        <a:latin typeface="Calibri" panose="020F0502020204030204" pitchFamily="34" charset="0"/>
                      </a:endParaRPr>
                    </a:p>
                  </a:txBody>
                  <a:tcPr marL="6350" marR="6350" marT="6350" marB="0"/>
                </a:tc>
                <a:tc>
                  <a:txBody>
                    <a:bodyPr/>
                    <a:lstStyle/>
                    <a:p>
                      <a:pPr marL="171450" indent="-171450" algn="l" fontAlgn="b">
                        <a:buFont typeface="Arial" panose="020B0604020202020204" pitchFamily="34" charset="0"/>
                        <a:buChar char="•"/>
                      </a:pPr>
                      <a:r>
                        <a:rPr lang="fr-BE" sz="1400" b="1" i="0" u="none" strike="noStrike" dirty="0">
                          <a:solidFill>
                            <a:srgbClr val="000000"/>
                          </a:solidFill>
                          <a:effectLst/>
                          <a:latin typeface="Calibri" panose="020F0502020204030204" pitchFamily="34" charset="0"/>
                        </a:rPr>
                        <a:t>Même si l’offre d’enseignement est bien fournie sur le Bassin, proposition d’inscrire le métier en métier prioritaire « maintien » pour la formation initiale compte tenu du nombre important d’occurrences en sous-effectif dont l’existence pourrait être menacée par les nouvelles règles de gouvernance de l’enseignement qualifiant.</a:t>
                      </a:r>
                    </a:p>
                  </a:txBody>
                  <a:tcPr marL="6350" marR="6350" marT="6350" marB="0" anchor="ctr"/>
                </a:tc>
                <a:extLst>
                  <a:ext uri="{0D108BD9-81ED-4DB2-BD59-A6C34878D82A}">
                    <a16:rowId xmlns:a16="http://schemas.microsoft.com/office/drawing/2014/main" val="3056833061"/>
                  </a:ext>
                </a:extLst>
              </a:tr>
            </a:tbl>
          </a:graphicData>
        </a:graphic>
      </p:graphicFrame>
      <p:sp>
        <p:nvSpPr>
          <p:cNvPr id="5" name="Titre 3">
            <a:extLst>
              <a:ext uri="{FF2B5EF4-FFF2-40B4-BE49-F238E27FC236}">
                <a16:creationId xmlns:a16="http://schemas.microsoft.com/office/drawing/2014/main" id="{8335220F-0486-AC2D-D32E-94365A09CBFA}"/>
              </a:ext>
            </a:extLst>
          </p:cNvPr>
          <p:cNvSpPr txBox="1">
            <a:spLocks noGrp="1"/>
          </p:cNvSpPr>
          <p:nvPr>
            <p:ph type="title"/>
          </p:nvPr>
        </p:nvSpPr>
        <p:spPr>
          <a:xfrm>
            <a:off x="304190" y="582848"/>
            <a:ext cx="10515600" cy="1164609"/>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br>
              <a:rPr lang="fr-BE" sz="2800" b="1" dirty="0">
                <a:solidFill>
                  <a:schemeClr val="accent2">
                    <a:lumMod val="75000"/>
                  </a:schemeClr>
                </a:solidFill>
                <a:latin typeface="Tenorite" panose="00000500000000000000" pitchFamily="2" charset="0"/>
              </a:rPr>
            </a:br>
            <a:br>
              <a:rPr lang="fr-BE" sz="2800" b="1" dirty="0">
                <a:solidFill>
                  <a:schemeClr val="accent2">
                    <a:lumMod val="75000"/>
                  </a:schemeClr>
                </a:solidFill>
                <a:latin typeface="Tenorite" panose="00000500000000000000" pitchFamily="2" charset="0"/>
              </a:rPr>
            </a:br>
            <a:r>
              <a:rPr lang="fr-BE" sz="2800" b="1" dirty="0">
                <a:solidFill>
                  <a:schemeClr val="accent2">
                    <a:lumMod val="75000"/>
                  </a:schemeClr>
                </a:solidFill>
                <a:latin typeface="Tenorite" panose="00000500000000000000" pitchFamily="2" charset="0"/>
              </a:rPr>
              <a:t>F1607: Menuisier / Menuisière de chantier d'extérieur</a:t>
            </a:r>
            <a:br>
              <a:rPr lang="fr-BE" sz="2800" b="1" dirty="0">
                <a:solidFill>
                  <a:schemeClr val="accent2">
                    <a:lumMod val="75000"/>
                  </a:schemeClr>
                </a:solidFill>
                <a:latin typeface="Tenorite" panose="00000500000000000000" pitchFamily="2" charset="0"/>
              </a:rPr>
            </a:br>
            <a:r>
              <a:rPr lang="fr-BE" sz="2800" b="1" dirty="0">
                <a:solidFill>
                  <a:schemeClr val="accent2">
                    <a:lumMod val="75000"/>
                  </a:schemeClr>
                </a:solidFill>
                <a:latin typeface="Tenorite" panose="00000500000000000000" pitchFamily="2" charset="0"/>
              </a:rPr>
              <a:t>            Menuisier / Menuisière de chantier d'intérieur</a:t>
            </a:r>
            <a:br>
              <a:rPr lang="fr-BE" sz="2800" b="1" dirty="0">
                <a:solidFill>
                  <a:schemeClr val="accent2">
                    <a:lumMod val="75000"/>
                  </a:schemeClr>
                </a:solidFill>
                <a:latin typeface="Tenorite" panose="00000500000000000000" pitchFamily="2" charset="0"/>
              </a:rPr>
            </a:br>
            <a:r>
              <a:rPr lang="fr-BE" sz="2800" b="1" dirty="0">
                <a:solidFill>
                  <a:schemeClr val="accent2">
                    <a:lumMod val="75000"/>
                  </a:schemeClr>
                </a:solidFill>
                <a:latin typeface="Tenorite" panose="00000500000000000000" pitchFamily="2" charset="0"/>
              </a:rPr>
              <a:t>            Vitrier / Vitrière </a:t>
            </a:r>
            <a:br>
              <a:rPr lang="fr-BE" sz="2800" b="1" dirty="0">
                <a:solidFill>
                  <a:schemeClr val="accent2">
                    <a:lumMod val="75000"/>
                  </a:schemeClr>
                </a:solidFill>
                <a:latin typeface="Tenorite" panose="00000500000000000000" pitchFamily="2" charset="0"/>
              </a:rPr>
            </a:br>
            <a:br>
              <a:rPr lang="fr-BE" sz="2800" b="1" dirty="0">
                <a:solidFill>
                  <a:schemeClr val="accent2">
                    <a:lumMod val="75000"/>
                  </a:schemeClr>
                </a:solidFill>
                <a:latin typeface="Tenorite" panose="00000500000000000000" pitchFamily="2" charset="0"/>
              </a:rPr>
            </a:br>
            <a:br>
              <a:rPr lang="fr-BE" sz="2800" b="1" dirty="0">
                <a:solidFill>
                  <a:srgbClr val="FFC000"/>
                </a:solidFill>
                <a:latin typeface="Tenorite" panose="00000500000000000000" pitchFamily="2" charset="0"/>
              </a:rPr>
            </a:br>
            <a:endParaRPr lang="fr-BE" sz="2800" b="1" dirty="0">
              <a:solidFill>
                <a:srgbClr val="FFC000"/>
              </a:solidFill>
              <a:latin typeface="Tenorite" panose="00000500000000000000" pitchFamily="2" charset="0"/>
            </a:endParaRPr>
          </a:p>
        </p:txBody>
      </p:sp>
      <mc:AlternateContent xmlns:mc="http://schemas.openxmlformats.org/markup-compatibility/2006" xmlns:pslz="http://schemas.microsoft.com/office/powerpoint/2016/slidezoom">
        <mc:Choice Requires="pslz">
          <p:graphicFrame>
            <p:nvGraphicFramePr>
              <p:cNvPr id="4" name="Zoom de diapositive 3">
                <a:extLst>
                  <a:ext uri="{FF2B5EF4-FFF2-40B4-BE49-F238E27FC236}">
                    <a16:creationId xmlns:a16="http://schemas.microsoft.com/office/drawing/2014/main" id="{B28CAC48-79BA-111D-988A-FEC826FD865A}"/>
                  </a:ext>
                </a:extLst>
              </p:cNvPr>
              <p:cNvGraphicFramePr>
                <a:graphicFrameLocks noChangeAspect="1"/>
              </p:cNvGraphicFramePr>
              <p:nvPr>
                <p:extLst>
                  <p:ext uri="{D42A27DB-BD31-4B8C-83A1-F6EECF244321}">
                    <p14:modId xmlns:p14="http://schemas.microsoft.com/office/powerpoint/2010/main" val="3337989634"/>
                  </p:ext>
                </p:extLst>
              </p:nvPr>
            </p:nvGraphicFramePr>
            <p:xfrm>
              <a:off x="5459364" y="4891595"/>
              <a:ext cx="1863274" cy="1048092"/>
            </p:xfrm>
            <a:graphic>
              <a:graphicData uri="http://schemas.microsoft.com/office/powerpoint/2016/slidezoom">
                <pslz:sldZm>
                  <pslz:sldZmObj sldId="295" cId="3622562924">
                    <pslz:zmPr id="{46BC6AFF-834B-4B1F-965C-58C67EAE04F5}" returnToParent="0" transitionDur="1000">
                      <p166:blipFill xmlns:p166="http://schemas.microsoft.com/office/powerpoint/2016/6/main">
                        <a:blip r:embed="rId4"/>
                        <a:stretch>
                          <a:fillRect/>
                        </a:stretch>
                      </p166:blipFill>
                      <p166:spPr xmlns:p166="http://schemas.microsoft.com/office/powerpoint/2016/6/main">
                        <a:xfrm>
                          <a:off x="0" y="0"/>
                          <a:ext cx="1863274" cy="1048092"/>
                        </a:xfrm>
                        <a:prstGeom prst="rect">
                          <a:avLst/>
                        </a:prstGeom>
                        <a:ln w="3175">
                          <a:solidFill>
                            <a:prstClr val="ltGray"/>
                          </a:solidFill>
                        </a:ln>
                      </p166:spPr>
                    </pslz:zmPr>
                  </pslz:sldZmObj>
                </pslz:sldZm>
              </a:graphicData>
            </a:graphic>
          </p:graphicFrame>
        </mc:Choice>
        <mc:Fallback xmlns="">
          <p:pic>
            <p:nvPicPr>
              <p:cNvPr id="4" name="Zoom de diapositive 3">
                <a:hlinkClick r:id="rId6" action="ppaction://hlinksldjump"/>
                <a:extLst>
                  <a:ext uri="{FF2B5EF4-FFF2-40B4-BE49-F238E27FC236}">
                    <a16:creationId xmlns:a16="http://schemas.microsoft.com/office/drawing/2014/main" id="{B28CAC48-79BA-111D-988A-FEC826FD865A}"/>
                  </a:ext>
                </a:extLst>
              </p:cNvPr>
              <p:cNvPicPr>
                <a:picLocks noGrp="1" noRot="1" noChangeAspect="1" noMove="1" noResize="1" noEditPoints="1" noAdjustHandles="1" noChangeArrowheads="1" noChangeShapeType="1"/>
              </p:cNvPicPr>
              <p:nvPr/>
            </p:nvPicPr>
            <p:blipFill>
              <a:blip r:embed="rId7"/>
              <a:stretch>
                <a:fillRect/>
              </a:stretch>
            </p:blipFill>
            <p:spPr>
              <a:xfrm>
                <a:off x="5459364" y="4891595"/>
                <a:ext cx="1863274" cy="1048092"/>
              </a:xfrm>
              <a:prstGeom prst="rect">
                <a:avLst/>
              </a:prstGeom>
              <a:ln w="3175">
                <a:solidFill>
                  <a:prstClr val="ltGray"/>
                </a:solidFill>
              </a:ln>
            </p:spPr>
          </p:pic>
        </mc:Fallback>
      </mc:AlternateContent>
      <p:pic>
        <p:nvPicPr>
          <p:cNvPr id="6" name="Image 5" descr="Une image contenant Graphique, Police, logo, capture d’écran&#10;&#10;Description générée automatiquement">
            <a:extLst>
              <a:ext uri="{FF2B5EF4-FFF2-40B4-BE49-F238E27FC236}">
                <a16:creationId xmlns:a16="http://schemas.microsoft.com/office/drawing/2014/main" id="{7646E4FF-D3BF-449D-856C-3D97DB67E26E}"/>
              </a:ext>
            </a:extLst>
          </p:cNvPr>
          <p:cNvPicPr>
            <a:picLocks noChangeAspect="1"/>
          </p:cNvPicPr>
          <p:nvPr/>
        </p:nvPicPr>
        <p:blipFill>
          <a:blip r:embed="rId8">
            <a:extLs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5273749" y="1534571"/>
            <a:ext cx="988828" cy="585572"/>
          </a:xfrm>
          <a:prstGeom prst="rect">
            <a:avLst/>
          </a:prstGeom>
        </p:spPr>
      </p:pic>
      <p:sp>
        <p:nvSpPr>
          <p:cNvPr id="7" name="ZoneTexte 6">
            <a:extLst>
              <a:ext uri="{FF2B5EF4-FFF2-40B4-BE49-F238E27FC236}">
                <a16:creationId xmlns:a16="http://schemas.microsoft.com/office/drawing/2014/main" id="{14A7360C-5370-4CE1-B1D0-E1B5FA555D0F}"/>
              </a:ext>
            </a:extLst>
          </p:cNvPr>
          <p:cNvSpPr txBox="1"/>
          <p:nvPr/>
        </p:nvSpPr>
        <p:spPr>
          <a:xfrm>
            <a:off x="6262577" y="1701952"/>
            <a:ext cx="5563061" cy="369332"/>
          </a:xfrm>
          <a:prstGeom prst="rect">
            <a:avLst/>
          </a:prstGeom>
          <a:noFill/>
        </p:spPr>
        <p:txBody>
          <a:bodyPr wrap="none" rtlCol="0">
            <a:spAutoFit/>
          </a:bodyPr>
          <a:lstStyle/>
          <a:p>
            <a:r>
              <a:rPr lang="fr-BE" b="1" dirty="0">
                <a:solidFill>
                  <a:srgbClr val="C00000"/>
                </a:solidFill>
              </a:rPr>
              <a:t>Métier Prioritaire « maintien » pour la formation initiale</a:t>
            </a:r>
          </a:p>
        </p:txBody>
      </p:sp>
    </p:spTree>
    <p:extLst>
      <p:ext uri="{BB962C8B-B14F-4D97-AF65-F5344CB8AC3E}">
        <p14:creationId xmlns:p14="http://schemas.microsoft.com/office/powerpoint/2010/main" val="387245941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Image 2"/>
          <p:cNvPicPr/>
          <p:nvPr/>
        </p:nvPicPr>
        <p:blipFill>
          <a:blip r:embed="rId2"/>
          <a:srcRect/>
          <a:stretch>
            <a:fillRect/>
          </a:stretch>
        </p:blipFill>
        <p:spPr bwMode="auto">
          <a:xfrm>
            <a:off x="1814945" y="886691"/>
            <a:ext cx="8880763" cy="5195454"/>
          </a:xfrm>
          <a:prstGeom prst="rect">
            <a:avLst/>
          </a:prstGeom>
          <a:noFill/>
          <a:ln w="9525">
            <a:noFill/>
            <a:miter lim="800000"/>
            <a:headEnd/>
            <a:tailEnd/>
          </a:ln>
        </p:spPr>
      </p:pic>
      <p:sp>
        <p:nvSpPr>
          <p:cNvPr id="5" name="Rectangle 2"/>
          <p:cNvSpPr/>
          <p:nvPr/>
        </p:nvSpPr>
        <p:spPr>
          <a:xfrm>
            <a:off x="387929" y="886691"/>
            <a:ext cx="3063222" cy="1702765"/>
          </a:xfrm>
          <a:prstGeom prst="wedgeRectCallout">
            <a:avLst>
              <a:gd name="adj1" fmla="val 115628"/>
              <a:gd name="adj2" fmla="val 119846"/>
            </a:avLst>
          </a:prstGeom>
          <a:solidFill>
            <a:schemeClr val="accent2">
              <a:lumMod val="60000"/>
              <a:lumOff val="40000"/>
            </a:schemeClr>
          </a:solidFill>
          <a:ln w="6350" cap="flat" cmpd="sng" algn="ctr">
            <a:solidFill>
              <a:schemeClr val="accent2">
                <a:lumMod val="60000"/>
                <a:lumOff val="40000"/>
              </a:scheme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800"/>
              </a:spcAft>
              <a:buClrTx/>
              <a:buSzTx/>
              <a:buFontTx/>
              <a:buNone/>
              <a:tabLst/>
              <a:defRPr/>
            </a:pPr>
            <a:r>
              <a:rPr kumimoji="0" lang="fr-BE" sz="12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IFAPME </a:t>
            </a: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p>
          <a:p>
            <a:pPr marL="171450" marR="0" lvl="0" indent="-171450" algn="l" defTabSz="4572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sng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Menuisier</a:t>
            </a:r>
          </a:p>
          <a:p>
            <a:pPr marL="171450" marR="0" lvl="0" indent="-171450" algn="l" defTabSz="457200" rtl="0" eaLnBrk="1" fontAlgn="auto" latinLnBrk="0" hangingPunct="1">
              <a:lnSpc>
                <a:spcPct val="107000"/>
              </a:lnSpc>
              <a:spcBef>
                <a:spcPts val="0"/>
              </a:spcBef>
              <a:spcAft>
                <a:spcPts val="0"/>
              </a:spcAft>
              <a:buClrTx/>
              <a:buSzTx/>
              <a:buFont typeface="Arial" panose="020B0604020202020204" pitchFamily="34" charset="0"/>
              <a:buChar char="•"/>
              <a:tabLst/>
              <a:defRPr/>
            </a:pPr>
            <a:r>
              <a:rPr lang="fr-BE" sz="1200">
                <a:solidFill>
                  <a:prstClr val="black"/>
                </a:solidFill>
                <a:latin typeface="Calibri" panose="020F0502020204030204" pitchFamily="34" charset="0"/>
                <a:ea typeface="Calibri" panose="020F0502020204030204" pitchFamily="34" charset="0"/>
                <a:cs typeface="Times New Roman" panose="02020603050405020304" pitchFamily="18" charset="0"/>
              </a:rPr>
              <a:t>Entrepreneur menuiser</a:t>
            </a:r>
            <a:endPar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171450" marR="0" lvl="0" indent="-171450" algn="l" defTabSz="4572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sng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Menuisier-charpentier</a:t>
            </a:r>
          </a:p>
          <a:p>
            <a:pPr marL="171450" marR="0" lvl="0" indent="-171450" algn="l" defTabSz="4572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Entrepreneur menuisier charpentier</a:t>
            </a:r>
          </a:p>
          <a:p>
            <a:pPr marL="171450" marR="0" lvl="0" indent="-171450" algn="l" defTabSz="4572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Menuisier d’intérieur</a:t>
            </a:r>
          </a:p>
          <a:p>
            <a:pPr marL="171450" marR="0" lvl="0" indent="-171450" algn="l" defTabSz="4572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strike="sng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Parqueteur</a:t>
            </a:r>
          </a:p>
          <a:p>
            <a:pPr marL="171450" marR="0" lvl="0" indent="-171450" algn="l" defTabSz="4572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Fabricant installateur de fermeture de baies</a:t>
            </a:r>
          </a:p>
        </p:txBody>
      </p:sp>
      <p:sp>
        <p:nvSpPr>
          <p:cNvPr id="8" name="Rectangle 1"/>
          <p:cNvSpPr/>
          <p:nvPr/>
        </p:nvSpPr>
        <p:spPr>
          <a:xfrm>
            <a:off x="152400" y="2707855"/>
            <a:ext cx="2411613" cy="1138862"/>
          </a:xfrm>
          <a:prstGeom prst="wedgeRectCallout">
            <a:avLst>
              <a:gd name="adj1" fmla="val 95836"/>
              <a:gd name="adj2" fmla="val 91127"/>
            </a:avLst>
          </a:prstGeom>
          <a:gradFill rotWithShape="1">
            <a:gsLst>
              <a:gs pos="0">
                <a:srgbClr val="FFC000">
                  <a:lumMod val="110000"/>
                  <a:satMod val="105000"/>
                  <a:tint val="67000"/>
                </a:srgbClr>
              </a:gs>
              <a:gs pos="50000">
                <a:srgbClr val="FFC000">
                  <a:lumMod val="105000"/>
                  <a:satMod val="103000"/>
                  <a:tint val="73000"/>
                </a:srgbClr>
              </a:gs>
              <a:gs pos="100000">
                <a:srgbClr val="FFC000">
                  <a:lumMod val="105000"/>
                  <a:satMod val="109000"/>
                  <a:tint val="81000"/>
                </a:srgbClr>
              </a:gs>
            </a:gsLst>
            <a:lin ang="5400000" scaled="0"/>
          </a:gradFill>
          <a:ln w="6350" cap="flat" cmpd="sng" algn="ctr">
            <a:solidFill>
              <a:srgbClr val="FFC00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endParaRPr kumimoji="0" lang="fr-BE" sz="1200" b="1"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Institut technique et commercial Les aumôniers du travail</a:t>
            </a:r>
            <a:endPar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endParaRP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Menuisier d’intérieur et d’extérieur</a:t>
            </a: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endPar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endParaRP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endPar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endParaRPr>
          </a:p>
        </p:txBody>
      </p:sp>
      <p:sp>
        <p:nvSpPr>
          <p:cNvPr id="9" name="Rectangle 1"/>
          <p:cNvSpPr/>
          <p:nvPr/>
        </p:nvSpPr>
        <p:spPr>
          <a:xfrm>
            <a:off x="5292437" y="5847325"/>
            <a:ext cx="3716363" cy="778926"/>
          </a:xfrm>
          <a:prstGeom prst="wedgeRectCallout">
            <a:avLst>
              <a:gd name="adj1" fmla="val -35987"/>
              <a:gd name="adj2" fmla="val -255740"/>
            </a:avLst>
          </a:prstGeom>
          <a:gradFill rotWithShape="1">
            <a:gsLst>
              <a:gs pos="0">
                <a:srgbClr val="FFC000">
                  <a:lumMod val="110000"/>
                  <a:satMod val="105000"/>
                  <a:tint val="67000"/>
                </a:srgbClr>
              </a:gs>
              <a:gs pos="50000">
                <a:srgbClr val="FFC000">
                  <a:lumMod val="105000"/>
                  <a:satMod val="103000"/>
                  <a:tint val="73000"/>
                </a:srgbClr>
              </a:gs>
              <a:gs pos="100000">
                <a:srgbClr val="FFC000">
                  <a:lumMod val="105000"/>
                  <a:satMod val="109000"/>
                  <a:tint val="81000"/>
                </a:srgbClr>
              </a:gs>
            </a:gsLst>
            <a:lin ang="5400000" scaled="0"/>
          </a:gradFill>
          <a:ln w="6350" cap="flat" cmpd="sng" algn="ctr">
            <a:solidFill>
              <a:srgbClr val="FFC00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Institut technique Saint-Luc</a:t>
            </a:r>
            <a:endPar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endParaRP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Menuisier d’intérieur et d’extérieur</a:t>
            </a:r>
            <a:endPar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endParaRP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Technicien en industrie du bois</a:t>
            </a:r>
          </a:p>
        </p:txBody>
      </p:sp>
      <p:sp>
        <p:nvSpPr>
          <p:cNvPr id="10" name="Rectangle 1"/>
          <p:cNvSpPr/>
          <p:nvPr/>
        </p:nvSpPr>
        <p:spPr>
          <a:xfrm>
            <a:off x="8273347" y="54285"/>
            <a:ext cx="3113925" cy="839194"/>
          </a:xfrm>
          <a:prstGeom prst="wedgeRectCallout">
            <a:avLst>
              <a:gd name="adj1" fmla="val -88325"/>
              <a:gd name="adj2" fmla="val 132773"/>
            </a:avLst>
          </a:prstGeom>
          <a:gradFill rotWithShape="1">
            <a:gsLst>
              <a:gs pos="0">
                <a:srgbClr val="FFC000">
                  <a:lumMod val="110000"/>
                  <a:satMod val="105000"/>
                  <a:tint val="67000"/>
                </a:srgbClr>
              </a:gs>
              <a:gs pos="50000">
                <a:srgbClr val="FFC000">
                  <a:lumMod val="105000"/>
                  <a:satMod val="103000"/>
                  <a:tint val="73000"/>
                </a:srgbClr>
              </a:gs>
              <a:gs pos="100000">
                <a:srgbClr val="FFC000">
                  <a:lumMod val="105000"/>
                  <a:satMod val="109000"/>
                  <a:tint val="81000"/>
                </a:srgbClr>
              </a:gs>
            </a:gsLst>
            <a:lin ang="5400000" scaled="0"/>
          </a:gradFill>
          <a:ln w="6350" cap="flat" cmpd="sng" algn="ctr">
            <a:solidFill>
              <a:srgbClr val="FFC00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Institut technique Saint-Gabriel</a:t>
            </a:r>
            <a:r>
              <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 :</a:t>
            </a:r>
            <a:endParaRPr kumimoji="0" lang="fr-BE" sz="1200" b="0" i="0" u="none" strike="noStrike" kern="0" cap="none" spc="0" normalizeH="0" baseline="0" noProof="0">
              <a:ln>
                <a:noFill/>
              </a:ln>
              <a:solidFill>
                <a:srgbClr val="FF0000"/>
              </a:solidFill>
              <a:effectLst/>
              <a:uLnTx/>
              <a:uFillTx/>
              <a:latin typeface="Calibri" panose="020F0502020204030204"/>
              <a:ea typeface="Calibri" panose="020F0502020204030204" pitchFamily="34" charset="0"/>
              <a:cs typeface="Times New Roman" panose="02020603050405020304" pitchFamily="18" charset="0"/>
            </a:endParaRP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Menuisier d’intérieur et d’extérieur</a:t>
            </a:r>
            <a:endPar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endParaRP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Technicien en industrie du bois</a:t>
            </a:r>
          </a:p>
        </p:txBody>
      </p:sp>
      <p:sp>
        <p:nvSpPr>
          <p:cNvPr id="12" name="Rectangle 2"/>
          <p:cNvSpPr/>
          <p:nvPr/>
        </p:nvSpPr>
        <p:spPr>
          <a:xfrm>
            <a:off x="3284346" y="379590"/>
            <a:ext cx="2713644" cy="572632"/>
          </a:xfrm>
          <a:prstGeom prst="wedgeRectCallout">
            <a:avLst>
              <a:gd name="adj1" fmla="val 64791"/>
              <a:gd name="adj2" fmla="val 243268"/>
            </a:avLst>
          </a:prstGeom>
          <a:gradFill rotWithShape="1">
            <a:gsLst>
              <a:gs pos="0">
                <a:srgbClr val="FFC000">
                  <a:lumMod val="110000"/>
                  <a:satMod val="105000"/>
                  <a:tint val="67000"/>
                </a:srgbClr>
              </a:gs>
              <a:gs pos="50000">
                <a:srgbClr val="FFC000">
                  <a:lumMod val="105000"/>
                  <a:satMod val="103000"/>
                  <a:tint val="73000"/>
                </a:srgbClr>
              </a:gs>
              <a:gs pos="100000">
                <a:srgbClr val="FFC000">
                  <a:lumMod val="105000"/>
                  <a:satMod val="109000"/>
                  <a:tint val="81000"/>
                </a:srgbClr>
              </a:gs>
            </a:gsLst>
            <a:lin ang="5400000" scaled="0"/>
          </a:gradFill>
          <a:ln w="6350" cap="flat" cmpd="sng" algn="ctr">
            <a:solidFill>
              <a:srgbClr val="FFC00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800"/>
              </a:spcAft>
              <a:buClrTx/>
              <a:buSzTx/>
              <a:buFontTx/>
              <a:buNone/>
              <a:tabLst/>
              <a:defRPr/>
            </a:pPr>
            <a:r>
              <a:rPr kumimoji="0" lang="fr-BE" sz="1200" b="1" i="0" u="none" strike="noStrike" kern="1200" cap="none" spc="0" normalizeH="0" baseline="0" noProof="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Athenée</a:t>
            </a:r>
            <a:r>
              <a:rPr kumimoji="0" lang="fr-BE" sz="12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royale Jules Bordet</a:t>
            </a: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t>
            </a:r>
          </a:p>
          <a:p>
            <a:pPr marL="171450" marR="0" lvl="0" indent="-171450" algn="l" defTabSz="4572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Menuisier d’intérieur et d’extérieur</a:t>
            </a:r>
          </a:p>
        </p:txBody>
      </p:sp>
      <p:sp>
        <p:nvSpPr>
          <p:cNvPr id="13" name="Rectangle 1"/>
          <p:cNvSpPr/>
          <p:nvPr/>
        </p:nvSpPr>
        <p:spPr>
          <a:xfrm>
            <a:off x="8943859" y="4059830"/>
            <a:ext cx="3113925" cy="912390"/>
          </a:xfrm>
          <a:prstGeom prst="wedgeRectCallout">
            <a:avLst>
              <a:gd name="adj1" fmla="val -90995"/>
              <a:gd name="adj2" fmla="val -83499"/>
            </a:avLst>
          </a:prstGeom>
          <a:gradFill rotWithShape="1">
            <a:gsLst>
              <a:gs pos="0">
                <a:srgbClr val="FFC000">
                  <a:lumMod val="110000"/>
                  <a:satMod val="105000"/>
                  <a:tint val="67000"/>
                </a:srgbClr>
              </a:gs>
              <a:gs pos="50000">
                <a:srgbClr val="FFC000">
                  <a:lumMod val="105000"/>
                  <a:satMod val="103000"/>
                  <a:tint val="73000"/>
                </a:srgbClr>
              </a:gs>
              <a:gs pos="100000">
                <a:srgbClr val="FFC000">
                  <a:lumMod val="105000"/>
                  <a:satMod val="109000"/>
                  <a:tint val="81000"/>
                </a:srgbClr>
              </a:gs>
            </a:gsLst>
            <a:lin ang="5400000" scaled="0"/>
          </a:gradFill>
          <a:ln w="6350" cap="flat" cmpd="sng" algn="ctr">
            <a:solidFill>
              <a:srgbClr val="FFC00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Institut technique Saint-Joseph</a:t>
            </a:r>
            <a:r>
              <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 :</a:t>
            </a: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Menuisier d’intérieur et d’extérieur</a:t>
            </a:r>
            <a:endPar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endParaRP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endPar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endParaRPr>
          </a:p>
        </p:txBody>
      </p:sp>
      <p:sp>
        <p:nvSpPr>
          <p:cNvPr id="14" name="Rectangle 2">
            <a:extLst>
              <a:ext uri="{FF2B5EF4-FFF2-40B4-BE49-F238E27FC236}">
                <a16:creationId xmlns:a16="http://schemas.microsoft.com/office/drawing/2014/main" id="{C6D094E4-AA14-482F-BEB1-EC433D7BF5E9}"/>
              </a:ext>
            </a:extLst>
          </p:cNvPr>
          <p:cNvSpPr/>
          <p:nvPr/>
        </p:nvSpPr>
        <p:spPr>
          <a:xfrm>
            <a:off x="9260454" y="4985161"/>
            <a:ext cx="2270299" cy="646782"/>
          </a:xfrm>
          <a:prstGeom prst="wedgeRectCallout">
            <a:avLst>
              <a:gd name="adj1" fmla="val -118126"/>
              <a:gd name="adj2" fmla="val -245116"/>
            </a:avLst>
          </a:prstGeom>
          <a:solidFill>
            <a:schemeClr val="accent5">
              <a:lumMod val="60000"/>
              <a:lumOff val="40000"/>
            </a:schemeClr>
          </a:solidFill>
          <a:ln w="6350" cap="flat" cmpd="sng" algn="ctr">
            <a:solidFill>
              <a:schemeClr val="accent5">
                <a:lumMod val="60000"/>
                <a:lumOff val="40000"/>
              </a:scheme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800"/>
              </a:spcAft>
              <a:buClrTx/>
              <a:buSzTx/>
              <a:buFontTx/>
              <a:buNone/>
              <a:tabLst/>
              <a:defRPr/>
            </a:pPr>
            <a:r>
              <a:rPr kumimoji="0" lang="fr-BE" sz="12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AID Hainaut Centre </a:t>
            </a: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p>
          <a:p>
            <a:pPr marL="171450" marR="0" lvl="0" indent="-171450" algn="l" defTabSz="4572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Menuiserie</a:t>
            </a:r>
          </a:p>
        </p:txBody>
      </p:sp>
      <p:sp>
        <p:nvSpPr>
          <p:cNvPr id="15" name="Rectangle 2">
            <a:extLst>
              <a:ext uri="{FF2B5EF4-FFF2-40B4-BE49-F238E27FC236}">
                <a16:creationId xmlns:a16="http://schemas.microsoft.com/office/drawing/2014/main" id="{4C09A57A-034B-4B87-A9F6-F6DE0DD29FD6}"/>
              </a:ext>
            </a:extLst>
          </p:cNvPr>
          <p:cNvSpPr/>
          <p:nvPr/>
        </p:nvSpPr>
        <p:spPr>
          <a:xfrm>
            <a:off x="152400" y="5896560"/>
            <a:ext cx="2411613" cy="765779"/>
          </a:xfrm>
          <a:prstGeom prst="wedgeRectCallout">
            <a:avLst>
              <a:gd name="adj1" fmla="val 151277"/>
              <a:gd name="adj2" fmla="val -263970"/>
            </a:avLst>
          </a:prstGeom>
          <a:solidFill>
            <a:schemeClr val="bg1">
              <a:lumMod val="75000"/>
            </a:schemeClr>
          </a:solidFill>
          <a:ln w="6350" cap="flat" cmpd="sng" algn="ctr">
            <a:solidFill>
              <a:schemeClr val="bg2">
                <a:lumMod val="75000"/>
              </a:scheme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800"/>
              </a:spcAft>
              <a:buClrTx/>
              <a:buSzTx/>
              <a:buFontTx/>
              <a:buNone/>
              <a:tabLst/>
              <a:defRPr/>
            </a:pPr>
            <a:r>
              <a:rPr kumimoji="0" lang="fr-BE" sz="1200" b="1" i="0" u="none" strike="noStrike" kern="1200" cap="none" spc="0" normalizeH="0" baseline="0" noProof="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Prom</a:t>
            </a:r>
            <a:r>
              <a:rPr kumimoji="0" lang="fr-BE" sz="12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Soc. Secondaire du borinage</a:t>
            </a:r>
            <a:endPar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457200" rtl="0" eaLnBrk="1" fontAlgn="auto" latinLnBrk="0" hangingPunct="1">
              <a:spcBef>
                <a:spcPts val="0"/>
              </a:spcBef>
              <a:buClrTx/>
              <a:buSzTx/>
              <a:buFontTx/>
              <a:buNone/>
              <a:tabLst/>
              <a:defRPr/>
            </a:pPr>
            <a:r>
              <a:rPr kumimoji="0" lang="fr-BE" sz="1200" b="0" i="0" u="none" strike="noStrike" kern="1200" cap="none" spc="0" normalizeH="0" baseline="0" noProof="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Ebeniste</a:t>
            </a:r>
            <a:endParaRPr lang="fr-BE" sz="120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457200" rtl="0" eaLnBrk="1" fontAlgn="auto" latinLnBrk="0" hangingPunct="1">
              <a:spcBef>
                <a:spcPts val="0"/>
              </a:spcBef>
              <a:buClrTx/>
              <a:buSzTx/>
              <a:buFontTx/>
              <a:buNone/>
              <a:tabLst/>
              <a:defRPr/>
            </a:pP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Menuisier d’intérieur et d’extérieur</a:t>
            </a:r>
          </a:p>
        </p:txBody>
      </p:sp>
      <p:sp>
        <p:nvSpPr>
          <p:cNvPr id="16" name="Rectangle 1">
            <a:extLst>
              <a:ext uri="{FF2B5EF4-FFF2-40B4-BE49-F238E27FC236}">
                <a16:creationId xmlns:a16="http://schemas.microsoft.com/office/drawing/2014/main" id="{6EC5AD81-2C03-4197-9FC8-44345E484639}"/>
              </a:ext>
            </a:extLst>
          </p:cNvPr>
          <p:cNvSpPr/>
          <p:nvPr/>
        </p:nvSpPr>
        <p:spPr>
          <a:xfrm>
            <a:off x="3163718" y="5971307"/>
            <a:ext cx="2058989" cy="765779"/>
          </a:xfrm>
          <a:prstGeom prst="wedgeRectCallout">
            <a:avLst>
              <a:gd name="adj1" fmla="val 59472"/>
              <a:gd name="adj2" fmla="val -270662"/>
            </a:avLst>
          </a:prstGeom>
          <a:solidFill>
            <a:schemeClr val="accent4"/>
          </a:solidFill>
          <a:ln w="6350" cap="flat" cmpd="sng" algn="ctr">
            <a:solidFill>
              <a:schemeClr val="accent4"/>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CEFA - Institut Saint-Luc</a:t>
            </a:r>
            <a:r>
              <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 :               </a:t>
            </a:r>
          </a:p>
          <a:p>
            <a:pPr marL="171450" marR="0" lvl="0" indent="-171450" algn="l" defTabSz="914400" rtl="0" eaLnBrk="1" fontAlgn="auto" latinLnBrk="0" hangingPunct="1">
              <a:lnSpc>
                <a:spcPct val="50000"/>
              </a:lnSpc>
              <a:spcBef>
                <a:spcPts val="0"/>
              </a:spcBef>
              <a:spcAft>
                <a:spcPts val="800"/>
              </a:spcAft>
              <a:buClrTx/>
              <a:buSzTx/>
              <a:buFont typeface="Arial" panose="020B0604020202020204" pitchFamily="34" charset="0"/>
              <a:buChar char="•"/>
              <a:tabLst/>
              <a:defRPr/>
            </a:pPr>
            <a:r>
              <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Menuisier d’intérieur et d’extérieur</a:t>
            </a:r>
          </a:p>
          <a:p>
            <a:pPr marL="171450" marR="0" lvl="0" indent="-171450" algn="l" defTabSz="914400" rtl="0" eaLnBrk="1" fontAlgn="auto" latinLnBrk="0" hangingPunct="1">
              <a:lnSpc>
                <a:spcPct val="50000"/>
              </a:lnSpc>
              <a:spcBef>
                <a:spcPts val="0"/>
              </a:spcBef>
              <a:spcAft>
                <a:spcPts val="800"/>
              </a:spcAft>
              <a:buClrTx/>
              <a:buSzTx/>
              <a:buFont typeface="Arial" panose="020B0604020202020204" pitchFamily="34" charset="0"/>
              <a:buChar char="•"/>
              <a:tabLst/>
              <a:defRPr/>
            </a:pPr>
            <a:r>
              <a:rPr lang="fr-BE" sz="1200" kern="0">
                <a:solidFill>
                  <a:sysClr val="windowText" lastClr="000000"/>
                </a:solidFill>
                <a:latin typeface="Calibri" panose="020F0502020204030204"/>
                <a:ea typeface="Calibri" panose="020F0502020204030204" pitchFamily="34" charset="0"/>
                <a:cs typeface="Times New Roman" panose="02020603050405020304" pitchFamily="18" charset="0"/>
              </a:rPr>
              <a:t>Monteur placeur d’éléments menuisés</a:t>
            </a:r>
            <a:endPar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endParaRPr>
          </a:p>
        </p:txBody>
      </p:sp>
      <p:sp>
        <p:nvSpPr>
          <p:cNvPr id="17" name="Rectangle 1">
            <a:extLst>
              <a:ext uri="{FF2B5EF4-FFF2-40B4-BE49-F238E27FC236}">
                <a16:creationId xmlns:a16="http://schemas.microsoft.com/office/drawing/2014/main" id="{8CCCA0CA-73BF-476C-B5CF-ABC4B79D939F}"/>
              </a:ext>
            </a:extLst>
          </p:cNvPr>
          <p:cNvSpPr/>
          <p:nvPr/>
        </p:nvSpPr>
        <p:spPr>
          <a:xfrm>
            <a:off x="6401112" y="75438"/>
            <a:ext cx="1768739" cy="839194"/>
          </a:xfrm>
          <a:prstGeom prst="wedgeRectCallout">
            <a:avLst>
              <a:gd name="adj1" fmla="val -7757"/>
              <a:gd name="adj2" fmla="val 135603"/>
            </a:avLst>
          </a:prstGeom>
          <a:solidFill>
            <a:schemeClr val="accent4"/>
          </a:solidFill>
          <a:ln w="6350" cap="flat" cmpd="sng" algn="ctr">
            <a:solidFill>
              <a:srgbClr val="FFC00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endParaRPr kumimoji="0" lang="fr-BE" sz="1200" b="1"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CEFA - Institut technique Saint-Gabriel</a:t>
            </a:r>
            <a:r>
              <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 :</a:t>
            </a: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Monteur-placeur d’éléments menuisés</a:t>
            </a:r>
          </a:p>
          <a:p>
            <a:pPr marL="0" marR="0" lvl="0" indent="0" algn="l" defTabSz="914400" rtl="0" eaLnBrk="1" fontAlgn="auto" latinLnBrk="0" hangingPunct="1">
              <a:lnSpc>
                <a:spcPct val="107000"/>
              </a:lnSpc>
              <a:spcBef>
                <a:spcPts val="0"/>
              </a:spcBef>
              <a:spcAft>
                <a:spcPts val="0"/>
              </a:spcAft>
              <a:buClrTx/>
              <a:buSzTx/>
              <a:buFontTx/>
              <a:buNone/>
              <a:tabLst/>
              <a:defRPr/>
            </a:pPr>
            <a:endParaRPr kumimoji="0" lang="fr-BE" sz="1200" b="0" i="0" u="none" strike="noStrike" kern="0" cap="none" spc="0" normalizeH="0" baseline="0" noProof="0">
              <a:ln>
                <a:noFill/>
              </a:ln>
              <a:solidFill>
                <a:srgbClr val="FF0000"/>
              </a:solidFill>
              <a:effectLst/>
              <a:uLnTx/>
              <a:uFillTx/>
              <a:latin typeface="Calibri" panose="020F0502020204030204"/>
              <a:ea typeface="Calibri" panose="020F0502020204030204" pitchFamily="34" charset="0"/>
              <a:cs typeface="Times New Roman" panose="02020603050405020304" pitchFamily="18" charset="0"/>
            </a:endParaRPr>
          </a:p>
        </p:txBody>
      </p:sp>
      <p:sp>
        <p:nvSpPr>
          <p:cNvPr id="18" name="Rectangle 2">
            <a:extLst>
              <a:ext uri="{FF2B5EF4-FFF2-40B4-BE49-F238E27FC236}">
                <a16:creationId xmlns:a16="http://schemas.microsoft.com/office/drawing/2014/main" id="{F9232A47-7F07-4269-85EB-0C0DB3E83485}"/>
              </a:ext>
            </a:extLst>
          </p:cNvPr>
          <p:cNvSpPr/>
          <p:nvPr/>
        </p:nvSpPr>
        <p:spPr>
          <a:xfrm>
            <a:off x="3867709" y="1246100"/>
            <a:ext cx="1354998" cy="680143"/>
          </a:xfrm>
          <a:prstGeom prst="wedgeRectCallout">
            <a:avLst>
              <a:gd name="adj1" fmla="val 116137"/>
              <a:gd name="adj2" fmla="val 83822"/>
            </a:avLst>
          </a:prstGeom>
          <a:solidFill>
            <a:schemeClr val="accent5">
              <a:lumMod val="60000"/>
              <a:lumOff val="40000"/>
            </a:schemeClr>
          </a:solidFill>
          <a:ln w="6350" cap="flat" cmpd="sng" algn="ctr">
            <a:solidFill>
              <a:schemeClr val="accent5">
                <a:lumMod val="60000"/>
                <a:lumOff val="40000"/>
              </a:scheme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800"/>
              </a:spcAft>
              <a:buClrTx/>
              <a:buSzTx/>
              <a:buFontTx/>
              <a:buNone/>
              <a:tabLst/>
              <a:defRPr/>
            </a:pPr>
            <a:r>
              <a:rPr kumimoji="0" lang="fr-BE" sz="12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Le  Quinquet :</a:t>
            </a:r>
            <a:endPar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171450" marR="0" lvl="0" indent="-171450" algn="l" defTabSz="4572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Menuiserie</a:t>
            </a:r>
          </a:p>
        </p:txBody>
      </p:sp>
      <p:sp>
        <p:nvSpPr>
          <p:cNvPr id="19" name="Rectangle 2">
            <a:extLst>
              <a:ext uri="{FF2B5EF4-FFF2-40B4-BE49-F238E27FC236}">
                <a16:creationId xmlns:a16="http://schemas.microsoft.com/office/drawing/2014/main" id="{8FEA723E-8DE2-4953-8810-4D895D708A53}"/>
              </a:ext>
            </a:extLst>
          </p:cNvPr>
          <p:cNvSpPr/>
          <p:nvPr/>
        </p:nvSpPr>
        <p:spPr>
          <a:xfrm>
            <a:off x="8009615" y="5755886"/>
            <a:ext cx="3076647" cy="778925"/>
          </a:xfrm>
          <a:prstGeom prst="wedgeRectCallout">
            <a:avLst>
              <a:gd name="adj1" fmla="val -60753"/>
              <a:gd name="adj2" fmla="val -291028"/>
            </a:avLst>
          </a:prstGeom>
          <a:solidFill>
            <a:schemeClr val="bg1">
              <a:lumMod val="75000"/>
            </a:schemeClr>
          </a:solidFill>
          <a:ln w="6350" cap="flat" cmpd="sng" algn="ctr">
            <a:solidFill>
              <a:schemeClr val="bg2">
                <a:lumMod val="75000"/>
              </a:scheme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800"/>
              </a:spcAft>
              <a:buClrTx/>
              <a:buSzTx/>
              <a:buFontTx/>
              <a:buNone/>
              <a:tabLst/>
              <a:defRPr/>
            </a:pPr>
            <a:r>
              <a:rPr kumimoji="0" lang="fr-BE" sz="12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Institut provincial des arts et métier du centre :</a:t>
            </a:r>
          </a:p>
          <a:p>
            <a:pPr marL="0" marR="0" lvl="0" indent="0" algn="l" defTabSz="457200" rtl="0" eaLnBrk="1" fontAlgn="auto" latinLnBrk="0" hangingPunct="1">
              <a:lnSpc>
                <a:spcPct val="107000"/>
              </a:lnSpc>
              <a:spcBef>
                <a:spcPts val="0"/>
              </a:spcBef>
              <a:spcAft>
                <a:spcPts val="800"/>
              </a:spcAft>
              <a:buClrTx/>
              <a:buSzTx/>
              <a:buFontTx/>
              <a:buNone/>
              <a:tabLst/>
              <a:defRPr/>
            </a:pPr>
            <a:r>
              <a:rPr lang="fr-BE" sz="1200">
                <a:solidFill>
                  <a:prstClr val="black"/>
                </a:solidFill>
                <a:latin typeface="Calibri" panose="020F0502020204030204" pitchFamily="34" charset="0"/>
                <a:ea typeface="Calibri" panose="020F0502020204030204" pitchFamily="34" charset="0"/>
                <a:cs typeface="Times New Roman" panose="02020603050405020304" pitchFamily="18" charset="0"/>
              </a:rPr>
              <a:t>Ouvrier m</a:t>
            </a:r>
            <a:r>
              <a:rPr kumimoji="0" lang="fr-BE" sz="1200" b="0" i="0" u="none" strike="noStrike" kern="1200" cap="none" spc="0" normalizeH="0" baseline="0" noProof="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enuisier</a:t>
            </a:r>
            <a:endPar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20" name="Rectangle 2">
            <a:extLst>
              <a:ext uri="{FF2B5EF4-FFF2-40B4-BE49-F238E27FC236}">
                <a16:creationId xmlns:a16="http://schemas.microsoft.com/office/drawing/2014/main" id="{D401EAE5-460F-4B80-B266-B614BC3A166E}"/>
              </a:ext>
            </a:extLst>
          </p:cNvPr>
          <p:cNvSpPr/>
          <p:nvPr/>
        </p:nvSpPr>
        <p:spPr>
          <a:xfrm>
            <a:off x="87159" y="4246172"/>
            <a:ext cx="1793028" cy="1402370"/>
          </a:xfrm>
          <a:prstGeom prst="wedgeRectCallout">
            <a:avLst>
              <a:gd name="adj1" fmla="val 142237"/>
              <a:gd name="adj2" fmla="val -33454"/>
            </a:avLst>
          </a:prstGeom>
          <a:solidFill>
            <a:schemeClr val="bg1">
              <a:lumMod val="75000"/>
            </a:schemeClr>
          </a:solidFill>
          <a:ln w="6350" cap="flat" cmpd="sng" algn="ctr">
            <a:solidFill>
              <a:schemeClr val="bg2">
                <a:lumMod val="75000"/>
              </a:scheme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800"/>
              </a:spcAft>
              <a:buClrTx/>
              <a:buSzTx/>
              <a:buFontTx/>
              <a:buNone/>
              <a:tabLst/>
              <a:defRPr/>
            </a:pPr>
            <a:r>
              <a:rPr kumimoji="0" lang="fr-BE" sz="12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Institut technique et professionnel du borinage :</a:t>
            </a:r>
            <a:endPar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07000"/>
              </a:lnSpc>
              <a:spcBef>
                <a:spcPts val="0"/>
              </a:spcBef>
              <a:buClrTx/>
              <a:buSzTx/>
              <a:buFontTx/>
              <a:buNone/>
              <a:tabLst/>
              <a:defRPr/>
            </a:pPr>
            <a:r>
              <a:rPr kumimoji="0" lang="fr-BE" sz="1200" b="0" i="0" u="none" strike="sng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Menuisier</a:t>
            </a:r>
          </a:p>
          <a:p>
            <a:pPr marL="0" marR="0" lvl="0" indent="0" algn="l" defTabSz="457200" rtl="0" eaLnBrk="1" fontAlgn="auto" latinLnBrk="0" hangingPunct="1">
              <a:lnSpc>
                <a:spcPct val="107000"/>
              </a:lnSpc>
              <a:spcBef>
                <a:spcPts val="0"/>
              </a:spcBef>
              <a:buClrTx/>
              <a:buSzTx/>
              <a:buFontTx/>
              <a:buNone/>
              <a:tabLst/>
              <a:defRPr/>
            </a:pP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Ouvrier menuisier</a:t>
            </a:r>
          </a:p>
          <a:p>
            <a:pPr marL="0" marR="0" lvl="0" indent="0" algn="l" defTabSz="457200" rtl="0" eaLnBrk="1" fontAlgn="auto" latinLnBrk="0" hangingPunct="1">
              <a:lnSpc>
                <a:spcPct val="107000"/>
              </a:lnSpc>
              <a:spcBef>
                <a:spcPts val="0"/>
              </a:spcBef>
              <a:buClrTx/>
              <a:buSzTx/>
              <a:buFontTx/>
              <a:buNone/>
              <a:tabLst/>
              <a:defRPr/>
            </a:pPr>
            <a:r>
              <a:rPr lang="fr-BE" sz="1200">
                <a:solidFill>
                  <a:prstClr val="black"/>
                </a:solidFill>
                <a:latin typeface="Calibri" panose="020F0502020204030204" pitchFamily="34" charset="0"/>
                <a:ea typeface="Calibri" panose="020F0502020204030204" pitchFamily="34" charset="0"/>
                <a:cs typeface="Times New Roman" panose="02020603050405020304" pitchFamily="18" charset="0"/>
              </a:rPr>
              <a:t>Menuisier d’extérieur</a:t>
            </a:r>
            <a:endPar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23" name="Rectangle 1">
            <a:extLst>
              <a:ext uri="{FF2B5EF4-FFF2-40B4-BE49-F238E27FC236}">
                <a16:creationId xmlns:a16="http://schemas.microsoft.com/office/drawing/2014/main" id="{1A8A7DD7-78DA-4241-BFF9-73CF9E707E48}"/>
              </a:ext>
            </a:extLst>
          </p:cNvPr>
          <p:cNvSpPr/>
          <p:nvPr/>
        </p:nvSpPr>
        <p:spPr>
          <a:xfrm>
            <a:off x="1993696" y="5352022"/>
            <a:ext cx="2677473" cy="559841"/>
          </a:xfrm>
          <a:prstGeom prst="wedgeRectCallout">
            <a:avLst>
              <a:gd name="adj1" fmla="val 43942"/>
              <a:gd name="adj2" fmla="val -111507"/>
            </a:avLst>
          </a:prstGeom>
          <a:solidFill>
            <a:srgbClr val="CC0066"/>
          </a:solidFill>
          <a:ln w="6350" cap="flat" cmpd="sng" algn="ctr">
            <a:solidFill>
              <a:srgbClr val="CC0066"/>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fr-BE" sz="1200" b="0" i="0" u="none" strike="noStrike" kern="0" cap="none" spc="0" normalizeH="0" baseline="0" noProof="0">
                <a:ln>
                  <a:noFill/>
                </a:ln>
                <a:solidFill>
                  <a:prstClr val="white"/>
                </a:solidFill>
                <a:effectLst/>
                <a:uLnTx/>
                <a:uFillTx/>
                <a:latin typeface="Calibri" panose="020F0502020204030204"/>
                <a:ea typeface="Calibri" panose="020F0502020204030204" pitchFamily="34" charset="0"/>
                <a:cs typeface="Times New Roman" panose="02020603050405020304" pitchFamily="18" charset="0"/>
              </a:rPr>
              <a:t>La Cordée</a:t>
            </a: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0" cap="none" spc="0" normalizeH="0" baseline="0" noProof="0">
                <a:ln>
                  <a:noFill/>
                </a:ln>
                <a:solidFill>
                  <a:prstClr val="white"/>
                </a:solidFill>
                <a:effectLst/>
                <a:uLnTx/>
                <a:uFillTx/>
                <a:latin typeface="Calibri" panose="020F0502020204030204"/>
                <a:ea typeface="Calibri" panose="020F0502020204030204" pitchFamily="34" charset="0"/>
                <a:cs typeface="Times New Roman" panose="02020603050405020304" pitchFamily="18" charset="0"/>
              </a:rPr>
              <a:t>Monteur placeur d’éléments menuisés</a:t>
            </a:r>
          </a:p>
        </p:txBody>
      </p:sp>
      <p:sp>
        <p:nvSpPr>
          <p:cNvPr id="22" name="Rectangle 1">
            <a:extLst>
              <a:ext uri="{FF2B5EF4-FFF2-40B4-BE49-F238E27FC236}">
                <a16:creationId xmlns:a16="http://schemas.microsoft.com/office/drawing/2014/main" id="{E9B6A14C-1AB6-4ED3-9AC6-3FAE20CBA3CC}"/>
              </a:ext>
            </a:extLst>
          </p:cNvPr>
          <p:cNvSpPr/>
          <p:nvPr/>
        </p:nvSpPr>
        <p:spPr>
          <a:xfrm>
            <a:off x="8218705" y="929102"/>
            <a:ext cx="2677473" cy="559841"/>
          </a:xfrm>
          <a:prstGeom prst="wedgeRectCallout">
            <a:avLst>
              <a:gd name="adj1" fmla="val -65879"/>
              <a:gd name="adj2" fmla="val 340058"/>
            </a:avLst>
          </a:prstGeom>
          <a:solidFill>
            <a:srgbClr val="CC0066"/>
          </a:solidFill>
          <a:ln w="6350" cap="flat" cmpd="sng" algn="ctr">
            <a:solidFill>
              <a:srgbClr val="CC0066"/>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fr-BE" sz="1200" b="0" i="0" u="none" strike="noStrike" kern="0" cap="none" spc="0" normalizeH="0" baseline="0" noProof="0">
                <a:ln>
                  <a:noFill/>
                </a:ln>
                <a:solidFill>
                  <a:prstClr val="white"/>
                </a:solidFill>
                <a:effectLst/>
                <a:uLnTx/>
                <a:uFillTx/>
                <a:latin typeface="Calibri" panose="020F0502020204030204"/>
                <a:ea typeface="Calibri" panose="020F0502020204030204" pitchFamily="34" charset="0"/>
                <a:cs typeface="Times New Roman" panose="02020603050405020304" pitchFamily="18" charset="0"/>
              </a:rPr>
              <a:t>A.M.I</a:t>
            </a: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0" cap="none" spc="0" normalizeH="0" baseline="0" noProof="0">
                <a:ln>
                  <a:noFill/>
                </a:ln>
                <a:solidFill>
                  <a:prstClr val="white"/>
                </a:solidFill>
                <a:effectLst/>
                <a:uLnTx/>
                <a:uFillTx/>
                <a:latin typeface="Calibri" panose="020F0502020204030204"/>
                <a:ea typeface="Calibri" panose="020F0502020204030204" pitchFamily="34" charset="0"/>
                <a:cs typeface="Times New Roman" panose="02020603050405020304" pitchFamily="18" charset="0"/>
              </a:rPr>
              <a:t>Monteur placeur d’éléments menuisés</a:t>
            </a:r>
          </a:p>
        </p:txBody>
      </p:sp>
      <p:sp>
        <p:nvSpPr>
          <p:cNvPr id="4" name="Rectangle 2"/>
          <p:cNvSpPr/>
          <p:nvPr/>
        </p:nvSpPr>
        <p:spPr>
          <a:xfrm>
            <a:off x="9309100" y="1456586"/>
            <a:ext cx="2713644" cy="1205877"/>
          </a:xfrm>
          <a:prstGeom prst="wedgeRectCallout">
            <a:avLst>
              <a:gd name="adj1" fmla="val -105513"/>
              <a:gd name="adj2" fmla="val 123040"/>
            </a:avLst>
          </a:prstGeom>
          <a:solidFill>
            <a:schemeClr val="accent6">
              <a:lumMod val="60000"/>
              <a:lumOff val="40000"/>
            </a:schemeClr>
          </a:solidFill>
          <a:ln w="6350" cap="flat" cmpd="sng" algn="ctr">
            <a:solidFill>
              <a:schemeClr val="accent6">
                <a:lumMod val="60000"/>
                <a:lumOff val="40000"/>
              </a:scheme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50000"/>
              </a:lnSpc>
              <a:spcBef>
                <a:spcPts val="0"/>
              </a:spcBef>
              <a:spcAft>
                <a:spcPts val="800"/>
              </a:spcAft>
              <a:buClrTx/>
              <a:buSzTx/>
              <a:buFontTx/>
              <a:buNone/>
              <a:tabLst/>
              <a:defRPr/>
            </a:pPr>
            <a:r>
              <a:rPr kumimoji="0" lang="fr-BE" sz="12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Forem :  </a:t>
            </a: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p>
          <a:p>
            <a:pPr marL="171450" marR="0" lvl="0" indent="-171450" algn="l" defTabSz="457200" rtl="0" eaLnBrk="1" fontAlgn="auto" latinLnBrk="0" hangingPunct="1">
              <a:lnSpc>
                <a:spcPct val="50000"/>
              </a:lnSpc>
              <a:spcBef>
                <a:spcPts val="0"/>
              </a:spcBef>
              <a:spcAft>
                <a:spcPts val="800"/>
              </a:spcAft>
              <a:buClrTx/>
              <a:buSzTx/>
              <a:buFont typeface="Arial" panose="020B0604020202020204" pitchFamily="34" charset="0"/>
              <a:buChar char="•"/>
              <a:tabLst/>
              <a:defRPr/>
            </a:pP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Menuisier d’intérieur</a:t>
            </a:r>
          </a:p>
          <a:p>
            <a:pPr marL="171450" marR="0" lvl="0" indent="-171450" algn="l" defTabSz="457200" rtl="0" eaLnBrk="1" fontAlgn="auto" latinLnBrk="0" hangingPunct="1">
              <a:lnSpc>
                <a:spcPct val="50000"/>
              </a:lnSpc>
              <a:spcBef>
                <a:spcPts val="0"/>
              </a:spcBef>
              <a:spcAft>
                <a:spcPts val="800"/>
              </a:spcAft>
              <a:buClrTx/>
              <a:buSzTx/>
              <a:buFont typeface="Arial" panose="020B0604020202020204" pitchFamily="34" charset="0"/>
              <a:buChar char="•"/>
              <a:tabLst/>
              <a:defRPr/>
            </a:pP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Menuisier d’extérieur</a:t>
            </a:r>
          </a:p>
          <a:p>
            <a:pPr marL="171450" marR="0" lvl="0" indent="-171450" algn="l" defTabSz="457200" rtl="0" eaLnBrk="1" fontAlgn="auto" latinLnBrk="0" hangingPunct="1">
              <a:lnSpc>
                <a:spcPct val="50000"/>
              </a:lnSpc>
              <a:spcBef>
                <a:spcPts val="0"/>
              </a:spcBef>
              <a:spcAft>
                <a:spcPts val="800"/>
              </a:spcAft>
              <a:buClrTx/>
              <a:buSzTx/>
              <a:buFont typeface="Arial" panose="020B0604020202020204" pitchFamily="34" charset="0"/>
              <a:buChar char="•"/>
              <a:tabLst/>
              <a:defRPr/>
            </a:pP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Poseur de fermeture menuisée</a:t>
            </a:r>
          </a:p>
          <a:p>
            <a:pPr marL="171450" marR="0" lvl="0" indent="-171450" algn="l" defTabSz="457200" rtl="0" eaLnBrk="1" fontAlgn="auto" latinLnBrk="0" hangingPunct="1">
              <a:lnSpc>
                <a:spcPct val="100000"/>
              </a:lnSpc>
              <a:spcBef>
                <a:spcPts val="0"/>
              </a:spcBef>
              <a:spcAft>
                <a:spcPts val="800"/>
              </a:spcAft>
              <a:buClrTx/>
              <a:buSzTx/>
              <a:buFont typeface="Arial" panose="020B0604020202020204" pitchFamily="34" charset="0"/>
              <a:buChar char="•"/>
              <a:tabLst/>
              <a:defRPr/>
            </a:pP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Opérateur et programmateur sur machine CN bois</a:t>
            </a:r>
          </a:p>
        </p:txBody>
      </p:sp>
      <p:sp>
        <p:nvSpPr>
          <p:cNvPr id="11" name="Rectangle 2"/>
          <p:cNvSpPr/>
          <p:nvPr/>
        </p:nvSpPr>
        <p:spPr>
          <a:xfrm>
            <a:off x="9309100" y="2675404"/>
            <a:ext cx="2713644" cy="708530"/>
          </a:xfrm>
          <a:prstGeom prst="wedgeRectCallout">
            <a:avLst>
              <a:gd name="adj1" fmla="val -82079"/>
              <a:gd name="adj2" fmla="val 152679"/>
            </a:avLst>
          </a:prstGeom>
          <a:gradFill rotWithShape="1">
            <a:gsLst>
              <a:gs pos="0">
                <a:srgbClr val="FFC000">
                  <a:lumMod val="110000"/>
                  <a:satMod val="105000"/>
                  <a:tint val="67000"/>
                </a:srgbClr>
              </a:gs>
              <a:gs pos="50000">
                <a:srgbClr val="FFC000">
                  <a:lumMod val="105000"/>
                  <a:satMod val="103000"/>
                  <a:tint val="73000"/>
                </a:srgbClr>
              </a:gs>
              <a:gs pos="100000">
                <a:srgbClr val="FFC000">
                  <a:lumMod val="105000"/>
                  <a:satMod val="109000"/>
                  <a:tint val="81000"/>
                </a:srgbClr>
              </a:gs>
            </a:gsLst>
            <a:lin ang="5400000" scaled="0"/>
          </a:gradFill>
          <a:ln w="6350" cap="flat" cmpd="sng" algn="ctr">
            <a:solidFill>
              <a:srgbClr val="FFC00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Institut Technique de la CF </a:t>
            </a: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t>
            </a:r>
          </a:p>
          <a:p>
            <a:pPr marL="171450" marR="0" lvl="0" indent="-171450" algn="l" defTabSz="4572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Menuisier d’intérieur et d’extérieur</a:t>
            </a:r>
          </a:p>
          <a:p>
            <a:pPr marL="171450" marR="0" lvl="0" indent="-171450" algn="l" defTabSz="4572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Technicien en industrie du bois</a:t>
            </a:r>
          </a:p>
        </p:txBody>
      </p:sp>
      <p:sp>
        <p:nvSpPr>
          <p:cNvPr id="21" name="Rectangle 1">
            <a:extLst>
              <a:ext uri="{FF2B5EF4-FFF2-40B4-BE49-F238E27FC236}">
                <a16:creationId xmlns:a16="http://schemas.microsoft.com/office/drawing/2014/main" id="{01CA84D8-CFB5-463D-A9BF-10A5C08420A9}"/>
              </a:ext>
            </a:extLst>
          </p:cNvPr>
          <p:cNvSpPr/>
          <p:nvPr/>
        </p:nvSpPr>
        <p:spPr>
          <a:xfrm>
            <a:off x="9260454" y="3462262"/>
            <a:ext cx="2677473" cy="559841"/>
          </a:xfrm>
          <a:prstGeom prst="wedgeRectCallout">
            <a:avLst>
              <a:gd name="adj1" fmla="val -103379"/>
              <a:gd name="adj2" fmla="val -15429"/>
            </a:avLst>
          </a:prstGeom>
          <a:solidFill>
            <a:srgbClr val="CC0066"/>
          </a:solidFill>
          <a:ln w="6350" cap="flat" cmpd="sng" algn="ctr">
            <a:solidFill>
              <a:srgbClr val="CC0066"/>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fr-BE" sz="1200" b="0" i="0" u="none" strike="noStrike" kern="0" cap="none" spc="0" normalizeH="0" baseline="0" noProof="0">
                <a:ln>
                  <a:noFill/>
                </a:ln>
                <a:solidFill>
                  <a:prstClr val="white"/>
                </a:solidFill>
                <a:effectLst/>
                <a:uLnTx/>
                <a:uFillTx/>
                <a:latin typeface="Calibri" panose="020F0502020204030204"/>
                <a:ea typeface="Calibri" panose="020F0502020204030204" pitchFamily="34" charset="0"/>
                <a:cs typeface="Times New Roman" panose="02020603050405020304" pitchFamily="18" charset="0"/>
              </a:rPr>
              <a:t>E.P.S.I.S</a:t>
            </a: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0" cap="none" spc="0" normalizeH="0" baseline="0" noProof="0">
                <a:ln>
                  <a:noFill/>
                </a:ln>
                <a:solidFill>
                  <a:prstClr val="white"/>
                </a:solidFill>
                <a:effectLst/>
                <a:uLnTx/>
                <a:uFillTx/>
                <a:latin typeface="Calibri" panose="020F0502020204030204"/>
                <a:ea typeface="Calibri" panose="020F0502020204030204" pitchFamily="34" charset="0"/>
                <a:cs typeface="Times New Roman" panose="02020603050405020304" pitchFamily="18" charset="0"/>
              </a:rPr>
              <a:t>Monteur placeur d’éléments menuisés</a:t>
            </a:r>
          </a:p>
        </p:txBody>
      </p:sp>
      <p:sp>
        <p:nvSpPr>
          <p:cNvPr id="6" name="Titre 3">
            <a:extLst>
              <a:ext uri="{FF2B5EF4-FFF2-40B4-BE49-F238E27FC236}">
                <a16:creationId xmlns:a16="http://schemas.microsoft.com/office/drawing/2014/main" id="{8EC716EF-9A70-BF6B-E5C7-BCD8C4DC47DD}"/>
              </a:ext>
            </a:extLst>
          </p:cNvPr>
          <p:cNvSpPr txBox="1">
            <a:spLocks/>
          </p:cNvSpPr>
          <p:nvPr/>
        </p:nvSpPr>
        <p:spPr>
          <a:xfrm>
            <a:off x="321322" y="224096"/>
            <a:ext cx="2859528" cy="487773"/>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BE" sz="2800" b="1">
                <a:solidFill>
                  <a:schemeClr val="accent2">
                    <a:lumMod val="75000"/>
                  </a:schemeClr>
                </a:solidFill>
                <a:latin typeface="Tenorite" panose="00000500000000000000" pitchFamily="2" charset="0"/>
              </a:rPr>
              <a:t>F1607: Menuisier</a:t>
            </a:r>
            <a:br>
              <a:rPr lang="fr-BE" sz="2800" b="1">
                <a:solidFill>
                  <a:schemeClr val="accent2">
                    <a:lumMod val="75000"/>
                  </a:schemeClr>
                </a:solidFill>
                <a:latin typeface="Tenorite" panose="00000500000000000000" pitchFamily="2" charset="0"/>
              </a:rPr>
            </a:br>
            <a:br>
              <a:rPr lang="fr-BE" sz="2800" b="1">
                <a:solidFill>
                  <a:schemeClr val="accent2">
                    <a:lumMod val="75000"/>
                  </a:schemeClr>
                </a:solidFill>
                <a:latin typeface="Tenorite" panose="00000500000000000000" pitchFamily="2" charset="0"/>
              </a:rPr>
            </a:br>
            <a:br>
              <a:rPr lang="fr-BE" sz="2800" b="1">
                <a:solidFill>
                  <a:srgbClr val="FFC000"/>
                </a:solidFill>
                <a:latin typeface="Tenorite" panose="00000500000000000000" pitchFamily="2" charset="0"/>
              </a:rPr>
            </a:br>
            <a:endParaRPr lang="fr-BE" sz="2800" b="1">
              <a:solidFill>
                <a:srgbClr val="FFC000"/>
              </a:solidFill>
              <a:latin typeface="Tenorite" panose="00000500000000000000" pitchFamily="2" charset="0"/>
            </a:endParaRPr>
          </a:p>
        </p:txBody>
      </p:sp>
      <p:sp>
        <p:nvSpPr>
          <p:cNvPr id="7" name="ZoneTexte 6">
            <a:extLst>
              <a:ext uri="{FF2B5EF4-FFF2-40B4-BE49-F238E27FC236}">
                <a16:creationId xmlns:a16="http://schemas.microsoft.com/office/drawing/2014/main" id="{0801786D-2E89-6139-56C1-E8FCAB2E0A4E}"/>
              </a:ext>
            </a:extLst>
          </p:cNvPr>
          <p:cNvSpPr txBox="1"/>
          <p:nvPr/>
        </p:nvSpPr>
        <p:spPr>
          <a:xfrm>
            <a:off x="1496292" y="5388633"/>
            <a:ext cx="870315" cy="261610"/>
          </a:xfrm>
          <a:prstGeom prst="rect">
            <a:avLst/>
          </a:prstGeom>
          <a:noFill/>
        </p:spPr>
        <p:txBody>
          <a:bodyPr wrap="square" rtlCol="0">
            <a:spAutoFit/>
          </a:bodyPr>
          <a:lstStyle/>
          <a:p>
            <a:r>
              <a:rPr lang="fr-BE" sz="1100">
                <a:solidFill>
                  <a:srgbClr val="FF0000"/>
                </a:solidFill>
              </a:rPr>
              <a:t>New</a:t>
            </a:r>
          </a:p>
        </p:txBody>
      </p:sp>
    </p:spTree>
    <p:extLst>
      <p:ext uri="{BB962C8B-B14F-4D97-AF65-F5344CB8AC3E}">
        <p14:creationId xmlns:p14="http://schemas.microsoft.com/office/powerpoint/2010/main" val="362256292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3A300002-FDF4-339D-DD14-4E0C169F009E}"/>
              </a:ext>
            </a:extLst>
          </p:cNvPr>
          <p:cNvSpPr txBox="1"/>
          <p:nvPr/>
        </p:nvSpPr>
        <p:spPr>
          <a:xfrm>
            <a:off x="309329" y="219788"/>
            <a:ext cx="10620747" cy="523220"/>
          </a:xfrm>
          <a:prstGeom prst="rect">
            <a:avLst/>
          </a:prstGeom>
          <a:noFill/>
        </p:spPr>
        <p:txBody>
          <a:bodyPr wrap="square">
            <a:spAutoFit/>
          </a:bodyPr>
          <a:lstStyle/>
          <a:p>
            <a:pPr algn="l" fontAlgn="b"/>
            <a:r>
              <a:rPr lang="fr-BE" sz="2800" b="1" dirty="0">
                <a:solidFill>
                  <a:schemeClr val="accent2">
                    <a:lumMod val="75000"/>
                  </a:schemeClr>
                </a:solidFill>
                <a:latin typeface="Tenorite" panose="00000500000000000000" pitchFamily="2" charset="0"/>
                <a:ea typeface="+mj-ea"/>
                <a:cs typeface="+mj-cs"/>
              </a:rPr>
              <a:t>F1703 Ouvrier de la maçonnerie</a:t>
            </a:r>
          </a:p>
        </p:txBody>
      </p:sp>
      <p:graphicFrame>
        <p:nvGraphicFramePr>
          <p:cNvPr id="4" name="Tableau 3">
            <a:extLst>
              <a:ext uri="{FF2B5EF4-FFF2-40B4-BE49-F238E27FC236}">
                <a16:creationId xmlns:a16="http://schemas.microsoft.com/office/drawing/2014/main" id="{15CDC5CD-795A-F351-68A1-F7985807D161}"/>
              </a:ext>
            </a:extLst>
          </p:cNvPr>
          <p:cNvGraphicFramePr>
            <a:graphicFrameLocks noGrp="1"/>
          </p:cNvGraphicFramePr>
          <p:nvPr>
            <p:extLst>
              <p:ext uri="{D42A27DB-BD31-4B8C-83A1-F6EECF244321}">
                <p14:modId xmlns:p14="http://schemas.microsoft.com/office/powerpoint/2010/main" val="1785725122"/>
              </p:ext>
            </p:extLst>
          </p:nvPr>
        </p:nvGraphicFramePr>
        <p:xfrm>
          <a:off x="556980" y="1080907"/>
          <a:ext cx="10442795" cy="4910317"/>
        </p:xfrm>
        <a:graphic>
          <a:graphicData uri="http://schemas.openxmlformats.org/drawingml/2006/table">
            <a:tbl>
              <a:tblPr firstRow="1">
                <a:gradFill rotWithShape="1">
                  <a:gsLst>
                    <a:gs pos="0">
                      <a:srgbClr val="94B6D2">
                        <a:lumMod val="110000"/>
                        <a:satMod val="105000"/>
                        <a:tint val="67000"/>
                      </a:srgbClr>
                    </a:gs>
                    <a:gs pos="50000">
                      <a:srgbClr val="94B6D2">
                        <a:lumMod val="105000"/>
                        <a:satMod val="103000"/>
                        <a:tint val="73000"/>
                      </a:srgbClr>
                    </a:gs>
                    <a:gs pos="100000">
                      <a:srgbClr val="94B6D2">
                        <a:lumMod val="105000"/>
                        <a:satMod val="109000"/>
                        <a:tint val="81000"/>
                      </a:srgbClr>
                    </a:gs>
                  </a:gsLst>
                  <a:lin ang="5400000" scaled="0"/>
                </a:gradFill>
                <a:effectLst/>
              </a:tblPr>
              <a:tblGrid>
                <a:gridCol w="527277">
                  <a:extLst>
                    <a:ext uri="{9D8B030D-6E8A-4147-A177-3AD203B41FA5}">
                      <a16:colId xmlns:a16="http://schemas.microsoft.com/office/drawing/2014/main" val="2287370018"/>
                    </a:ext>
                  </a:extLst>
                </a:gridCol>
                <a:gridCol w="2462023">
                  <a:extLst>
                    <a:ext uri="{9D8B030D-6E8A-4147-A177-3AD203B41FA5}">
                      <a16:colId xmlns:a16="http://schemas.microsoft.com/office/drawing/2014/main" val="1521804213"/>
                    </a:ext>
                  </a:extLst>
                </a:gridCol>
                <a:gridCol w="727826">
                  <a:extLst>
                    <a:ext uri="{9D8B030D-6E8A-4147-A177-3AD203B41FA5}">
                      <a16:colId xmlns:a16="http://schemas.microsoft.com/office/drawing/2014/main" val="2322474546"/>
                    </a:ext>
                  </a:extLst>
                </a:gridCol>
                <a:gridCol w="603682">
                  <a:extLst>
                    <a:ext uri="{9D8B030D-6E8A-4147-A177-3AD203B41FA5}">
                      <a16:colId xmlns:a16="http://schemas.microsoft.com/office/drawing/2014/main" val="755170941"/>
                    </a:ext>
                  </a:extLst>
                </a:gridCol>
                <a:gridCol w="3791759">
                  <a:extLst>
                    <a:ext uri="{9D8B030D-6E8A-4147-A177-3AD203B41FA5}">
                      <a16:colId xmlns:a16="http://schemas.microsoft.com/office/drawing/2014/main" val="3773329289"/>
                    </a:ext>
                  </a:extLst>
                </a:gridCol>
                <a:gridCol w="2330228">
                  <a:extLst>
                    <a:ext uri="{9D8B030D-6E8A-4147-A177-3AD203B41FA5}">
                      <a16:colId xmlns:a16="http://schemas.microsoft.com/office/drawing/2014/main" val="4259096970"/>
                    </a:ext>
                  </a:extLst>
                </a:gridCol>
              </a:tblGrid>
              <a:tr h="1467347">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l" fontAlgn="b"/>
                      <a:r>
                        <a:rPr lang="fr-BE" sz="1100" u="none" strike="noStrike">
                          <a:effectLst/>
                        </a:rPr>
                        <a:t>Code Rome V3</a:t>
                      </a:r>
                      <a:endParaRPr lang="fr-BE" sz="1100" b="0" i="0" u="none" strike="noStrike">
                        <a:solidFill>
                          <a:srgbClr val="000000"/>
                        </a:solidFill>
                        <a:effectLst/>
                        <a:latin typeface="Calibri" panose="020F0502020204030204" pitchFamily="34" charset="0"/>
                      </a:endParaRPr>
                    </a:p>
                  </a:txBody>
                  <a:tcPr marL="6350" marR="6350" marT="6350" marB="0" anchor="ctr">
                    <a:lnL w="6350" cap="flat" cmpd="sng" algn="ctr">
                      <a:solidFill>
                        <a:srgbClr val="94B6D2"/>
                      </a:solidFill>
                      <a:prstDash val="solid"/>
                      <a:miter lim="800000"/>
                    </a:lnL>
                    <a:lnR>
                      <a:noFill/>
                    </a:lnR>
                    <a:lnT w="6350" cap="flat" cmpd="sng" algn="ctr">
                      <a:solidFill>
                        <a:srgbClr val="94B6D2"/>
                      </a:solidFill>
                      <a:prstDash val="solid"/>
                      <a:miter lim="800000"/>
                    </a:lnT>
                    <a:lnB w="12700" cap="flat" cmpd="sng" algn="ctr">
                      <a:solidFill>
                        <a:sysClr val="window" lastClr="FFFFFF"/>
                      </a:solidFill>
                      <a:prstDash val="solid"/>
                      <a:miter lim="800000"/>
                    </a:lnB>
                    <a:lnTlToBr w="12700" cmpd="sng">
                      <a:noFill/>
                      <a:prstDash val="solid"/>
                    </a:lnTlToBr>
                    <a:lnBlToTr w="12700" cmpd="sng">
                      <a:noFill/>
                      <a:prstDash val="solid"/>
                    </a:lnBlToTr>
                    <a:solidFill>
                      <a:srgbClr val="94B6D2"/>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l" fontAlgn="b"/>
                      <a:r>
                        <a:rPr lang="fr-BE" sz="1100" u="none" strike="noStrike">
                          <a:effectLst/>
                        </a:rPr>
                        <a:t>Intitulé métier</a:t>
                      </a:r>
                      <a:endParaRPr lang="fr-BE" sz="1100" b="0" i="0" u="none" strike="noStrike">
                        <a:solidFill>
                          <a:srgbClr val="000000"/>
                        </a:solidFill>
                        <a:effectLst/>
                        <a:latin typeface="Calibri" panose="020F0502020204030204" pitchFamily="34" charset="0"/>
                      </a:endParaRPr>
                    </a:p>
                  </a:txBody>
                  <a:tcPr marL="6350" marR="6350" marT="6350" marB="0" anchor="ctr">
                    <a:lnL>
                      <a:noFill/>
                    </a:lnL>
                    <a:lnR>
                      <a:noFill/>
                    </a:lnR>
                    <a:lnT w="6350" cap="flat" cmpd="sng" algn="ctr">
                      <a:solidFill>
                        <a:srgbClr val="94B6D2"/>
                      </a:solidFill>
                      <a:prstDash val="solid"/>
                      <a:miter lim="800000"/>
                    </a:lnT>
                    <a:lnB w="12700" cap="flat" cmpd="sng" algn="ctr">
                      <a:solidFill>
                        <a:sysClr val="window" lastClr="FFFFFF"/>
                      </a:solidFill>
                      <a:prstDash val="solid"/>
                      <a:miter lim="800000"/>
                    </a:lnB>
                    <a:lnTlToBr w="12700" cmpd="sng">
                      <a:noFill/>
                      <a:prstDash val="solid"/>
                    </a:lnTlToBr>
                    <a:lnBlToTr w="12700" cmpd="sng">
                      <a:noFill/>
                      <a:prstDash val="solid"/>
                    </a:lnBlToTr>
                    <a:solidFill>
                      <a:srgbClr val="94B6D2"/>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l" fontAlgn="b"/>
                      <a:r>
                        <a:rPr lang="fr-BE" sz="1100" u="none" strike="noStrike">
                          <a:effectLst/>
                        </a:rPr>
                        <a:t>Pénurie</a:t>
                      </a:r>
                      <a:endParaRPr lang="fr-BE" sz="1100" b="0" i="0" u="none" strike="noStrike">
                        <a:solidFill>
                          <a:srgbClr val="000000"/>
                        </a:solidFill>
                        <a:effectLst/>
                        <a:latin typeface="Calibri" panose="020F0502020204030204" pitchFamily="34" charset="0"/>
                      </a:endParaRPr>
                    </a:p>
                  </a:txBody>
                  <a:tcPr marL="6350" marR="6350" marT="6350" marB="0" anchor="ctr">
                    <a:lnL>
                      <a:noFill/>
                    </a:lnL>
                    <a:lnR>
                      <a:noFill/>
                    </a:lnR>
                    <a:lnT w="6350" cap="flat" cmpd="sng" algn="ctr">
                      <a:solidFill>
                        <a:srgbClr val="94B6D2"/>
                      </a:solidFill>
                      <a:prstDash val="solid"/>
                      <a:miter lim="800000"/>
                    </a:lnT>
                    <a:lnB w="12700" cap="flat" cmpd="sng" algn="ctr">
                      <a:solidFill>
                        <a:sysClr val="window" lastClr="FFFFFF"/>
                      </a:solidFill>
                      <a:prstDash val="solid"/>
                      <a:miter lim="800000"/>
                    </a:lnB>
                    <a:lnTlToBr w="12700" cmpd="sng">
                      <a:noFill/>
                      <a:prstDash val="solid"/>
                    </a:lnTlToBr>
                    <a:lnBlToTr w="12700" cmpd="sng">
                      <a:noFill/>
                      <a:prstDash val="solid"/>
                    </a:lnBlToTr>
                    <a:solidFill>
                      <a:srgbClr val="94B6D2"/>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l" fontAlgn="b"/>
                      <a:r>
                        <a:rPr lang="fr-BE" sz="1100" u="none" strike="noStrike">
                          <a:effectLst/>
                        </a:rPr>
                        <a:t>Fonction critique</a:t>
                      </a:r>
                      <a:endParaRPr lang="fr-BE" sz="1100" b="0" i="0" u="none" strike="noStrike">
                        <a:solidFill>
                          <a:srgbClr val="000000"/>
                        </a:solidFill>
                        <a:effectLst/>
                        <a:latin typeface="Calibri" panose="020F0502020204030204" pitchFamily="34" charset="0"/>
                      </a:endParaRPr>
                    </a:p>
                  </a:txBody>
                  <a:tcPr marL="6350" marR="6350" marT="6350" marB="0" anchor="ctr">
                    <a:lnL>
                      <a:noFill/>
                    </a:lnL>
                    <a:lnR>
                      <a:noFill/>
                    </a:lnR>
                    <a:lnT w="6350" cap="flat" cmpd="sng" algn="ctr">
                      <a:solidFill>
                        <a:srgbClr val="94B6D2"/>
                      </a:solidFill>
                      <a:prstDash val="solid"/>
                      <a:miter lim="800000"/>
                    </a:lnT>
                    <a:lnB w="12700" cap="flat" cmpd="sng" algn="ctr">
                      <a:solidFill>
                        <a:sysClr val="window" lastClr="FFFFFF"/>
                      </a:solidFill>
                      <a:prstDash val="solid"/>
                      <a:miter lim="800000"/>
                    </a:lnB>
                    <a:lnTlToBr w="12700" cmpd="sng">
                      <a:noFill/>
                      <a:prstDash val="solid"/>
                    </a:lnTlToBr>
                    <a:lnBlToTr w="12700" cmpd="sng">
                      <a:noFill/>
                      <a:prstDash val="solid"/>
                    </a:lnBlToTr>
                    <a:solidFill>
                      <a:srgbClr val="94B6D2"/>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l" fontAlgn="b"/>
                      <a:r>
                        <a:rPr lang="fr-BE" sz="1100" u="none" strike="noStrike">
                          <a:effectLst/>
                        </a:rPr>
                        <a:t>Contexte</a:t>
                      </a:r>
                      <a:endParaRPr lang="fr-BE" sz="1100" b="0" i="0" u="none" strike="noStrike">
                        <a:solidFill>
                          <a:srgbClr val="000000"/>
                        </a:solidFill>
                        <a:effectLst/>
                        <a:latin typeface="Calibri" panose="020F0502020204030204" pitchFamily="34" charset="0"/>
                      </a:endParaRPr>
                    </a:p>
                  </a:txBody>
                  <a:tcPr marL="6350" marR="6350" marT="6350" marB="0" anchor="ctr">
                    <a:lnL>
                      <a:noFill/>
                    </a:lnL>
                    <a:lnR>
                      <a:noFill/>
                    </a:lnR>
                    <a:lnT w="6350" cap="flat" cmpd="sng" algn="ctr">
                      <a:solidFill>
                        <a:srgbClr val="94B6D2"/>
                      </a:solidFill>
                      <a:prstDash val="solid"/>
                      <a:miter lim="800000"/>
                    </a:lnT>
                    <a:lnB w="12700" cap="flat" cmpd="sng" algn="ctr">
                      <a:solidFill>
                        <a:sysClr val="window" lastClr="FFFFFF"/>
                      </a:solidFill>
                      <a:prstDash val="solid"/>
                      <a:miter lim="800000"/>
                    </a:lnB>
                    <a:lnTlToBr w="12700" cmpd="sng">
                      <a:noFill/>
                      <a:prstDash val="solid"/>
                    </a:lnTlToBr>
                    <a:lnBlToTr w="12700" cmpd="sng">
                      <a:noFill/>
                      <a:prstDash val="solid"/>
                    </a:lnBlToTr>
                    <a:solidFill>
                      <a:srgbClr val="94B6D2"/>
                    </a:solidFill>
                  </a:tcPr>
                </a:tc>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l" fontAlgn="b"/>
                      <a:r>
                        <a:rPr lang="fr-BE" sz="1100" b="0" i="0" u="none" strike="noStrike">
                          <a:solidFill>
                            <a:srgbClr val="000000"/>
                          </a:solidFill>
                          <a:effectLst/>
                          <a:latin typeface="Calibri" panose="020F0502020204030204" pitchFamily="34" charset="0"/>
                        </a:rPr>
                        <a:t>Proposition</a:t>
                      </a:r>
                    </a:p>
                  </a:txBody>
                  <a:tcPr marL="6350" marR="6350" marT="6350" marB="0" anchor="ctr">
                    <a:lnL>
                      <a:noFill/>
                    </a:lnL>
                    <a:lnR w="6350" cap="flat" cmpd="sng" algn="ctr">
                      <a:solidFill>
                        <a:srgbClr val="94B6D2"/>
                      </a:solidFill>
                      <a:prstDash val="solid"/>
                      <a:miter lim="800000"/>
                    </a:lnR>
                    <a:lnT w="6350" cap="flat" cmpd="sng" algn="ctr">
                      <a:solidFill>
                        <a:srgbClr val="94B6D2"/>
                      </a:solidFill>
                      <a:prstDash val="solid"/>
                      <a:miter lim="800000"/>
                    </a:lnT>
                    <a:lnB w="12700" cap="flat" cmpd="sng" algn="ctr">
                      <a:solidFill>
                        <a:sysClr val="window" lastClr="FFFFFF"/>
                      </a:solidFill>
                      <a:prstDash val="solid"/>
                      <a:miter lim="800000"/>
                    </a:lnB>
                    <a:lnTlToBr w="12700" cmpd="sng">
                      <a:noFill/>
                      <a:prstDash val="solid"/>
                    </a:lnTlToBr>
                    <a:lnBlToTr w="12700" cmpd="sng">
                      <a:noFill/>
                      <a:prstDash val="solid"/>
                    </a:lnBlToTr>
                    <a:solidFill>
                      <a:srgbClr val="94B6D2"/>
                    </a:solidFill>
                  </a:tcPr>
                </a:tc>
                <a:extLst>
                  <a:ext uri="{0D108BD9-81ED-4DB2-BD59-A6C34878D82A}">
                    <a16:rowId xmlns:a16="http://schemas.microsoft.com/office/drawing/2014/main" val="1904673409"/>
                  </a:ext>
                </a:extLst>
              </a:tr>
              <a:tr h="3442970">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r>
                        <a:rPr lang="fr-BE" sz="1100" b="0" i="0" u="none" strike="noStrike">
                          <a:solidFill>
                            <a:srgbClr val="000000"/>
                          </a:solidFill>
                          <a:effectLst/>
                          <a:latin typeface="Calibri" panose="020F0502020204030204" pitchFamily="34" charset="0"/>
                        </a:rPr>
                        <a:t>F1611</a:t>
                      </a:r>
                    </a:p>
                    <a:p>
                      <a:pPr algn="l" fontAlgn="b"/>
                      <a:endParaRPr lang="fr-BE" sz="1100" b="0" i="0" u="none" strike="noStrike">
                        <a:solidFill>
                          <a:srgbClr val="000000"/>
                        </a:solidFill>
                        <a:effectLst/>
                        <a:latin typeface="Calibri" panose="020F0502020204030204" pitchFamily="34" charset="0"/>
                      </a:endParaRPr>
                    </a:p>
                    <a:p>
                      <a:pPr algn="l" fontAlgn="b"/>
                      <a:r>
                        <a:rPr lang="fr-BE" sz="1100" b="0" i="0" u="none" strike="noStrike">
                          <a:solidFill>
                            <a:srgbClr val="000000"/>
                          </a:solidFill>
                          <a:effectLst/>
                          <a:latin typeface="Calibri" panose="020F0502020204030204" pitchFamily="34" charset="0"/>
                        </a:rPr>
                        <a:t>F1703 </a:t>
                      </a:r>
                    </a:p>
                    <a:p>
                      <a:pPr algn="l" fontAlgn="b"/>
                      <a:endParaRPr lang="fr-BE" sz="1100" b="0" i="0" u="none" strike="noStrike">
                        <a:solidFill>
                          <a:srgbClr val="000000"/>
                        </a:solidFill>
                        <a:effectLst/>
                        <a:latin typeface="Calibri" panose="020F0502020204030204" pitchFamily="34" charset="0"/>
                      </a:endParaRPr>
                    </a:p>
                    <a:p>
                      <a:pPr algn="l" fontAlgn="b"/>
                      <a:r>
                        <a:rPr lang="fr-BE" sz="1100" b="0" i="0" u="none" strike="noStrike">
                          <a:solidFill>
                            <a:srgbClr val="000000"/>
                          </a:solidFill>
                          <a:effectLst/>
                          <a:latin typeface="Calibri" panose="020F0502020204030204" pitchFamily="34" charset="0"/>
                        </a:rPr>
                        <a:t>F174</a:t>
                      </a:r>
                    </a:p>
                  </a:txBody>
                  <a:tcPr marL="6350" marR="6350" marT="6350" marB="0">
                    <a:lnL w="6350" cap="flat" cmpd="sng" algn="ctr">
                      <a:solidFill>
                        <a:srgbClr val="94B6D2"/>
                      </a:solidFill>
                      <a:prstDash val="solid"/>
                      <a:miter lim="800000"/>
                    </a:lnL>
                    <a:lnR w="6350" cap="flat" cmpd="sng" algn="ctr">
                      <a:solidFill>
                        <a:srgbClr val="94B6D2"/>
                      </a:solidFill>
                      <a:prstDash val="solid"/>
                      <a:miter lim="800000"/>
                    </a:lnR>
                    <a:lnT w="12700" cap="flat" cmpd="sng" algn="ctr">
                      <a:solidFill>
                        <a:sysClr val="window" lastClr="FFFFFF"/>
                      </a:solidFill>
                      <a:prstDash val="solid"/>
                      <a:miter lim="800000"/>
                    </a:lnT>
                    <a:lnB w="6350" cap="flat" cmpd="sng" algn="ctr">
                      <a:solidFill>
                        <a:srgbClr val="94B6D2"/>
                      </a:solidFill>
                      <a:prstDash val="solid"/>
                      <a:miter lim="800000"/>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0" marR="0" lvl="0" indent="0" algn="l" defTabSz="914400" rtl="0" eaLnBrk="1" fontAlgn="b" latinLnBrk="0" hangingPunct="1">
                        <a:lnSpc>
                          <a:spcPct val="100000"/>
                        </a:lnSpc>
                        <a:spcBef>
                          <a:spcPts val="0"/>
                        </a:spcBef>
                        <a:spcAft>
                          <a:spcPts val="0"/>
                        </a:spcAft>
                        <a:buClrTx/>
                        <a:buSzTx/>
                        <a:buFontTx/>
                        <a:buNone/>
                        <a:tabLst/>
                        <a:defRPr/>
                      </a:pPr>
                      <a:r>
                        <a:rPr lang="fr-BE" sz="1100" u="none" strike="noStrike">
                          <a:effectLst/>
                        </a:rPr>
                        <a:t>Rénovateur de façades –</a:t>
                      </a:r>
                    </a:p>
                    <a:p>
                      <a:pPr marL="0" marR="0" lvl="0" indent="0" algn="l" defTabSz="914400" rtl="0" eaLnBrk="1" fontAlgn="b" latinLnBrk="0" hangingPunct="1">
                        <a:lnSpc>
                          <a:spcPct val="100000"/>
                        </a:lnSpc>
                        <a:spcBef>
                          <a:spcPts val="0"/>
                        </a:spcBef>
                        <a:spcAft>
                          <a:spcPts val="0"/>
                        </a:spcAft>
                        <a:buClrTx/>
                        <a:buSzTx/>
                        <a:buFontTx/>
                        <a:buNone/>
                        <a:tabLst/>
                        <a:defRPr/>
                      </a:pPr>
                      <a:r>
                        <a:rPr lang="fr-BE" sz="1100" u="none" strike="noStrike">
                          <a:effectLst/>
                        </a:rPr>
                        <a:t>Ravaleur de façades</a:t>
                      </a:r>
                    </a:p>
                    <a:p>
                      <a:pPr algn="l" fontAlgn="b"/>
                      <a:r>
                        <a:rPr lang="fr-BE" sz="1100" b="0" i="0" u="none" strike="noStrike">
                          <a:solidFill>
                            <a:srgbClr val="000000"/>
                          </a:solidFill>
                          <a:effectLst/>
                          <a:latin typeface="Calibri" panose="020F0502020204030204" pitchFamily="34" charset="0"/>
                        </a:rPr>
                        <a:t>Maçon / Maçonne </a:t>
                      </a:r>
                    </a:p>
                    <a:p>
                      <a:pPr algn="l" fontAlgn="b"/>
                      <a:r>
                        <a:rPr lang="fr-BE" sz="1100" b="0" i="0" u="none" strike="noStrike">
                          <a:solidFill>
                            <a:srgbClr val="000000"/>
                          </a:solidFill>
                          <a:effectLst/>
                          <a:latin typeface="Calibri" panose="020F0502020204030204" pitchFamily="34" charset="0"/>
                        </a:rPr>
                        <a:t>Jointoyeur / Jointoyeuse </a:t>
                      </a:r>
                    </a:p>
                    <a:p>
                      <a:pPr algn="l" fontAlgn="b"/>
                      <a:r>
                        <a:rPr lang="fr-BE" sz="1100" b="0" i="0" u="none" strike="noStrike">
                          <a:solidFill>
                            <a:srgbClr val="000000"/>
                          </a:solidFill>
                          <a:effectLst/>
                          <a:latin typeface="Calibri" panose="020F0502020204030204" pitchFamily="34" charset="0"/>
                        </a:rPr>
                        <a:t>Manœuvre en construction</a:t>
                      </a:r>
                    </a:p>
                    <a:p>
                      <a:pPr algn="l" fontAlgn="b"/>
                      <a:endParaRPr lang="fr-BE" sz="1100" b="0" i="0" u="none" strike="noStrike">
                        <a:solidFill>
                          <a:srgbClr val="000000"/>
                        </a:solidFill>
                        <a:effectLst/>
                        <a:latin typeface="Calibri" panose="020F0502020204030204" pitchFamily="34" charset="0"/>
                      </a:endParaRPr>
                    </a:p>
                  </a:txBody>
                  <a:tcPr marL="6350" marR="6350" marT="6350" marB="0">
                    <a:lnL w="6350" cap="flat" cmpd="sng" algn="ctr">
                      <a:solidFill>
                        <a:srgbClr val="94B6D2"/>
                      </a:solidFill>
                      <a:prstDash val="solid"/>
                      <a:miter lim="800000"/>
                    </a:lnL>
                    <a:lnR w="6350" cap="flat" cmpd="sng" algn="ctr">
                      <a:solidFill>
                        <a:srgbClr val="94B6D2"/>
                      </a:solidFill>
                      <a:prstDash val="solid"/>
                      <a:miter lim="800000"/>
                    </a:lnR>
                    <a:lnT w="12700" cap="flat" cmpd="sng" algn="ctr">
                      <a:solidFill>
                        <a:sysClr val="window" lastClr="FFFFFF"/>
                      </a:solidFill>
                      <a:prstDash val="solid"/>
                      <a:miter lim="800000"/>
                    </a:lnT>
                    <a:lnB w="6350" cap="flat" cmpd="sng" algn="ctr">
                      <a:solidFill>
                        <a:srgbClr val="94B6D2"/>
                      </a:solidFill>
                      <a:prstDash val="solid"/>
                      <a:miter lim="800000"/>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fontAlgn="b"/>
                      <a:endParaRPr lang="fr-BE" sz="1100" b="0" i="0" u="none" strike="noStrike">
                        <a:solidFill>
                          <a:srgbClr val="000000"/>
                        </a:solidFill>
                        <a:effectLst/>
                        <a:latin typeface="Calibri" panose="020F0502020204030204" pitchFamily="34" charset="0"/>
                      </a:endParaRPr>
                    </a:p>
                    <a:p>
                      <a:pPr algn="ctr" fontAlgn="b"/>
                      <a:endParaRPr lang="fr-BE" sz="1100" b="0" i="0" u="none" strike="noStrike">
                        <a:solidFill>
                          <a:srgbClr val="000000"/>
                        </a:solidFill>
                        <a:effectLst/>
                        <a:latin typeface="Calibri" panose="020F0502020204030204" pitchFamily="34" charset="0"/>
                      </a:endParaRPr>
                    </a:p>
                    <a:p>
                      <a:pPr algn="ctr" fontAlgn="b"/>
                      <a:r>
                        <a:rPr lang="fr-BE" sz="1100" b="0" i="0" u="none" strike="noStrike">
                          <a:solidFill>
                            <a:srgbClr val="000000"/>
                          </a:solidFill>
                          <a:effectLst/>
                          <a:latin typeface="Calibri" panose="020F0502020204030204" pitchFamily="34" charset="0"/>
                        </a:rPr>
                        <a:t>x</a:t>
                      </a:r>
                    </a:p>
                  </a:txBody>
                  <a:tcPr marL="6350" marR="6350" marT="6350" marB="0">
                    <a:lnL w="6350" cap="flat" cmpd="sng" algn="ctr">
                      <a:solidFill>
                        <a:srgbClr val="94B6D2"/>
                      </a:solidFill>
                      <a:prstDash val="solid"/>
                      <a:miter lim="800000"/>
                    </a:lnL>
                    <a:lnR w="6350" cap="flat" cmpd="sng" algn="ctr">
                      <a:solidFill>
                        <a:srgbClr val="94B6D2"/>
                      </a:solidFill>
                      <a:prstDash val="solid"/>
                      <a:miter lim="800000"/>
                    </a:lnR>
                    <a:lnT w="12700" cap="flat" cmpd="sng" algn="ctr">
                      <a:solidFill>
                        <a:sysClr val="window" lastClr="FFFFFF"/>
                      </a:solidFill>
                      <a:prstDash val="solid"/>
                      <a:miter lim="800000"/>
                    </a:lnT>
                    <a:lnB w="6350" cap="flat" cmpd="sng" algn="ctr">
                      <a:solidFill>
                        <a:srgbClr val="94B6D2"/>
                      </a:solidFill>
                      <a:prstDash val="solid"/>
                      <a:miter lim="800000"/>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fontAlgn="b"/>
                      <a:r>
                        <a:rPr lang="fr-BE" sz="1100" b="0" i="0" u="none" strike="noStrike">
                          <a:solidFill>
                            <a:srgbClr val="000000"/>
                          </a:solidFill>
                          <a:effectLst/>
                          <a:latin typeface="Calibri" panose="020F0502020204030204" pitchFamily="34" charset="0"/>
                        </a:rPr>
                        <a:t>X</a:t>
                      </a:r>
                    </a:p>
                    <a:p>
                      <a:pPr algn="ctr" fontAlgn="b"/>
                      <a:r>
                        <a:rPr lang="fr-BE" sz="1100" b="0" i="0" u="none" strike="noStrike">
                          <a:solidFill>
                            <a:srgbClr val="000000"/>
                          </a:solidFill>
                          <a:effectLst/>
                          <a:latin typeface="Calibri" panose="020F0502020204030204" pitchFamily="34" charset="0"/>
                        </a:rPr>
                        <a:t>X</a:t>
                      </a:r>
                    </a:p>
                    <a:p>
                      <a:pPr algn="ctr" fontAlgn="b"/>
                      <a:endParaRPr lang="fr-BE" sz="1100" b="0" i="0" u="none" strike="noStrike">
                        <a:solidFill>
                          <a:srgbClr val="000000"/>
                        </a:solidFill>
                        <a:effectLst/>
                        <a:latin typeface="Calibri" panose="020F0502020204030204" pitchFamily="34" charset="0"/>
                      </a:endParaRPr>
                    </a:p>
                    <a:p>
                      <a:pPr algn="ctr" fontAlgn="b"/>
                      <a:r>
                        <a:rPr lang="fr-BE" sz="1100" b="0" i="0" u="none" strike="noStrike">
                          <a:solidFill>
                            <a:srgbClr val="000000"/>
                          </a:solidFill>
                          <a:effectLst/>
                          <a:latin typeface="Calibri" panose="020F0502020204030204" pitchFamily="34" charset="0"/>
                        </a:rPr>
                        <a:t>X</a:t>
                      </a:r>
                    </a:p>
                    <a:p>
                      <a:pPr algn="ctr" fontAlgn="b"/>
                      <a:r>
                        <a:rPr lang="fr-BE" sz="1100" b="0" i="0" u="none" strike="noStrike">
                          <a:solidFill>
                            <a:srgbClr val="000000"/>
                          </a:solidFill>
                          <a:effectLst/>
                          <a:latin typeface="Calibri" panose="020F0502020204030204" pitchFamily="34" charset="0"/>
                        </a:rPr>
                        <a:t>x</a:t>
                      </a:r>
                    </a:p>
                  </a:txBody>
                  <a:tcPr marL="6350" marR="6350" marT="6350" marB="0">
                    <a:lnL w="6350" cap="flat" cmpd="sng" algn="ctr">
                      <a:solidFill>
                        <a:srgbClr val="94B6D2"/>
                      </a:solidFill>
                      <a:prstDash val="solid"/>
                      <a:miter lim="800000"/>
                    </a:lnL>
                    <a:lnR w="6350" cap="flat" cmpd="sng" algn="ctr">
                      <a:solidFill>
                        <a:srgbClr val="94B6D2"/>
                      </a:solidFill>
                      <a:prstDash val="solid"/>
                      <a:miter lim="800000"/>
                    </a:lnR>
                    <a:lnT w="12700" cap="flat" cmpd="sng" algn="ctr">
                      <a:solidFill>
                        <a:sysClr val="window" lastClr="FFFFFF"/>
                      </a:solidFill>
                      <a:prstDash val="solid"/>
                      <a:miter lim="800000"/>
                    </a:lnT>
                    <a:lnB w="6350" cap="flat" cmpd="sng" algn="ctr">
                      <a:solidFill>
                        <a:srgbClr val="94B6D2"/>
                      </a:solidFill>
                      <a:prstDash val="solid"/>
                      <a:miter lim="800000"/>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r>
                        <a:rPr lang="fr-BE" sz="1100" b="1" u="none" strike="noStrike">
                          <a:solidFill>
                            <a:schemeClr val="accent2">
                              <a:lumMod val="75000"/>
                            </a:schemeClr>
                          </a:solidFill>
                          <a:effectLst/>
                        </a:rPr>
                        <a:t>Opportunité d’emploi                  HC                        Wallonie</a:t>
                      </a:r>
                    </a:p>
                    <a:p>
                      <a:pPr marL="171450" indent="-171450" algn="l" fontAlgn="b">
                        <a:buFont typeface="Arial" panose="020B0604020202020204" pitchFamily="34" charset="0"/>
                        <a:buChar char="•"/>
                      </a:pPr>
                      <a:r>
                        <a:rPr lang="fr-BE" sz="1100" b="0" u="none" strike="noStrike">
                          <a:solidFill>
                            <a:srgbClr val="000000"/>
                          </a:solidFill>
                          <a:effectLst/>
                        </a:rPr>
                        <a:t>Cimentier - façadier	3	44</a:t>
                      </a:r>
                    </a:p>
                    <a:p>
                      <a:pPr marL="171450" indent="-171450" algn="l" fontAlgn="b">
                        <a:buFont typeface="Arial" panose="020B0604020202020204" pitchFamily="34" charset="0"/>
                        <a:buChar char="•"/>
                      </a:pPr>
                      <a:r>
                        <a:rPr lang="fr-BE" sz="1100" b="0" u="none" strike="noStrike">
                          <a:solidFill>
                            <a:srgbClr val="000000"/>
                          </a:solidFill>
                          <a:effectLst/>
                        </a:rPr>
                        <a:t>Maçon	                          912                        7035</a:t>
                      </a:r>
                    </a:p>
                    <a:p>
                      <a:pPr marL="171450" indent="-171450" algn="l" fontAlgn="b">
                        <a:buFont typeface="Arial" panose="020B0604020202020204" pitchFamily="34" charset="0"/>
                        <a:buChar char="•"/>
                      </a:pPr>
                      <a:r>
                        <a:rPr lang="fr-BE" sz="1100" b="0" u="none" strike="noStrike">
                          <a:solidFill>
                            <a:srgbClr val="000000"/>
                          </a:solidFill>
                          <a:effectLst/>
                        </a:rPr>
                        <a:t>Rejointoyeur	                            1	31</a:t>
                      </a:r>
                    </a:p>
                    <a:p>
                      <a:pPr marL="171450" indent="-171450" algn="l" fontAlgn="b">
                        <a:buFont typeface="Arial" panose="020B0604020202020204" pitchFamily="34" charset="0"/>
                        <a:buChar char="•"/>
                      </a:pPr>
                      <a:endParaRPr lang="fr-BE" sz="1100" b="0" u="none" strike="noStrike">
                        <a:solidFill>
                          <a:srgbClr val="000000"/>
                        </a:solidFill>
                        <a:effectLst/>
                      </a:endParaRPr>
                    </a:p>
                    <a:p>
                      <a:pPr algn="l" fontAlgn="b"/>
                      <a:endParaRPr lang="fr-BE" sz="1100" b="0" u="none" strike="noStrike">
                        <a:solidFill>
                          <a:srgbClr val="000000"/>
                        </a:solidFill>
                        <a:effectLst/>
                      </a:endParaRPr>
                    </a:p>
                    <a:p>
                      <a:pPr algn="l" fontAlgn="b"/>
                      <a:r>
                        <a:rPr lang="fr-BE" sz="1100" b="0" u="none" strike="noStrike">
                          <a:solidFill>
                            <a:srgbClr val="000000"/>
                          </a:solidFill>
                          <a:effectLst/>
                        </a:rPr>
                        <a:t> </a:t>
                      </a:r>
                      <a:r>
                        <a:rPr lang="fr-BE" sz="1100" b="1" u="none" strike="noStrike">
                          <a:solidFill>
                            <a:schemeClr val="accent2">
                              <a:lumMod val="75000"/>
                            </a:schemeClr>
                          </a:solidFill>
                          <a:effectLst/>
                        </a:rPr>
                        <a:t>Formation :</a:t>
                      </a:r>
                    </a:p>
                    <a:p>
                      <a:pPr marL="171450" indent="-171450" algn="l" fontAlgn="b">
                        <a:buFont typeface="Arial" panose="020B0604020202020204" pitchFamily="34" charset="0"/>
                        <a:buChar char="•"/>
                      </a:pPr>
                      <a:r>
                        <a:rPr lang="fr-BE" sz="1100" b="1" u="none" strike="noStrike">
                          <a:solidFill>
                            <a:schemeClr val="tx1"/>
                          </a:solidFill>
                          <a:effectLst/>
                        </a:rPr>
                        <a:t>Enseignement </a:t>
                      </a:r>
                    </a:p>
                    <a:p>
                      <a:pPr algn="l" fontAlgn="b"/>
                      <a:r>
                        <a:rPr lang="fr-BE" sz="1100" b="0" u="none" strike="noStrike">
                          <a:solidFill>
                            <a:schemeClr val="tx1"/>
                          </a:solidFill>
                          <a:effectLst/>
                        </a:rPr>
                        <a:t>5 filières en difficultés de recrutement</a:t>
                      </a:r>
                    </a:p>
                    <a:p>
                      <a:pPr algn="l" fontAlgn="b"/>
                      <a:r>
                        <a:rPr lang="fr-BE" sz="1100" b="0" u="none" strike="noStrike">
                          <a:solidFill>
                            <a:schemeClr val="tx1"/>
                          </a:solidFill>
                          <a:effectLst/>
                        </a:rPr>
                        <a:t>Nouvelle filière sur Braine-le-Comte</a:t>
                      </a:r>
                    </a:p>
                    <a:p>
                      <a:pPr marL="171450" indent="-171450" algn="l" fontAlgn="b">
                        <a:buFont typeface="Arial" panose="020B0604020202020204" pitchFamily="34" charset="0"/>
                        <a:buChar char="•"/>
                      </a:pPr>
                      <a:r>
                        <a:rPr lang="fr-BE" sz="1100" b="0" u="none" strike="noStrike">
                          <a:solidFill>
                            <a:schemeClr val="tx1"/>
                          </a:solidFill>
                          <a:effectLst/>
                        </a:rPr>
                        <a:t>Fermetures des filières sur le Site IFAPME de Braine –le-comte</a:t>
                      </a:r>
                    </a:p>
                    <a:p>
                      <a:pPr marL="171450" indent="-171450" algn="l" fontAlgn="b">
                        <a:buFont typeface="Arial" panose="020B0604020202020204" pitchFamily="34" charset="0"/>
                        <a:buChar char="•"/>
                      </a:pPr>
                      <a:r>
                        <a:rPr lang="fr-BE" sz="1100" b="0" u="none" strike="noStrike">
                          <a:solidFill>
                            <a:schemeClr val="tx1"/>
                          </a:solidFill>
                          <a:effectLst/>
                        </a:rPr>
                        <a:t>Initiatives de création d’académie par les entreprises</a:t>
                      </a:r>
                    </a:p>
                    <a:p>
                      <a:pPr marL="171450" indent="-171450" algn="l" fontAlgn="b">
                        <a:buFont typeface="Arial" panose="020B0604020202020204" pitchFamily="34" charset="0"/>
                        <a:buChar char="•"/>
                      </a:pPr>
                      <a:endParaRPr lang="fr-BE" sz="1100" b="0" u="none" strike="noStrike">
                        <a:solidFill>
                          <a:schemeClr val="tx1"/>
                        </a:solidFill>
                        <a:effectLst/>
                      </a:endParaRPr>
                    </a:p>
                    <a:p>
                      <a:pPr marL="0" indent="0" algn="l" fontAlgn="b">
                        <a:buFont typeface="Arial" panose="020B0604020202020204" pitchFamily="34" charset="0"/>
                        <a:buNone/>
                      </a:pPr>
                      <a:endParaRPr lang="fr-BE" sz="1100" b="0" u="none" strike="noStrike">
                        <a:solidFill>
                          <a:schemeClr val="tx1"/>
                        </a:solidFill>
                        <a:effectLst/>
                      </a:endParaRPr>
                    </a:p>
                    <a:p>
                      <a:pPr algn="l" fontAlgn="b"/>
                      <a:endParaRPr lang="fr-BE" sz="1100" b="0" i="0" u="none" strike="noStrike">
                        <a:solidFill>
                          <a:srgbClr val="000000"/>
                        </a:solidFill>
                        <a:effectLst/>
                        <a:latin typeface="Calibri" panose="020F0502020204030204" pitchFamily="34" charset="0"/>
                      </a:endParaRPr>
                    </a:p>
                  </a:txBody>
                  <a:tcPr marL="6350" marR="6350" marT="6350" marB="0">
                    <a:lnL w="6350" cap="flat" cmpd="sng" algn="ctr">
                      <a:solidFill>
                        <a:srgbClr val="94B6D2"/>
                      </a:solidFill>
                      <a:prstDash val="solid"/>
                      <a:miter lim="800000"/>
                    </a:lnL>
                    <a:lnR w="6350" cap="flat" cmpd="sng" algn="ctr">
                      <a:solidFill>
                        <a:srgbClr val="94B6D2"/>
                      </a:solidFill>
                      <a:prstDash val="solid"/>
                      <a:miter lim="800000"/>
                    </a:lnR>
                    <a:lnT w="12700" cap="flat" cmpd="sng" algn="ctr">
                      <a:solidFill>
                        <a:sysClr val="window" lastClr="FFFFFF"/>
                      </a:solidFill>
                      <a:prstDash val="solid"/>
                      <a:miter lim="800000"/>
                    </a:lnT>
                    <a:lnB w="6350" cap="flat" cmpd="sng" algn="ctr">
                      <a:solidFill>
                        <a:srgbClr val="94B6D2"/>
                      </a:solidFill>
                      <a:prstDash val="solid"/>
                      <a:miter lim="800000"/>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marL="171450" marR="0" lvl="0" indent="-171450" algn="l" defTabSz="914400" rtl="0" eaLnBrk="1" fontAlgn="b" latinLnBrk="0" hangingPunct="1">
                        <a:lnSpc>
                          <a:spcPct val="100000"/>
                        </a:lnSpc>
                        <a:spcBef>
                          <a:spcPts val="0"/>
                        </a:spcBef>
                        <a:spcAft>
                          <a:spcPts val="0"/>
                        </a:spcAft>
                        <a:buClrTx/>
                        <a:buSzTx/>
                        <a:buFont typeface="Arial" panose="020B0604020202020204" pitchFamily="34" charset="0"/>
                        <a:buChar char="•"/>
                        <a:tabLst/>
                        <a:defRPr/>
                      </a:pPr>
                      <a:r>
                        <a:rPr lang="fr-BE" sz="1100" b="0" i="0" u="none" strike="noStrike" dirty="0">
                          <a:solidFill>
                            <a:srgbClr val="000000"/>
                          </a:solidFill>
                          <a:effectLst/>
                          <a:latin typeface="Calibri" panose="020F0502020204030204" pitchFamily="34" charset="0"/>
                        </a:rPr>
                        <a:t> </a:t>
                      </a:r>
                      <a:r>
                        <a:rPr kumimoji="0" lang="fr-BE"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Même si l’offre d’enseignement est bien fournie sur le Bassin, proposition d’inscrire le métier en métier prioritaire « maintien » pour la formation initiale compte tenu du nombre important d’occurrences en sous-effectif dont l’existence pourrait être menacée par les nouvelles règles de gouvernance de l’enseignement qualifiant.</a:t>
                      </a:r>
                    </a:p>
                    <a:p>
                      <a:pPr marL="171450" indent="-171450" algn="ctr" fontAlgn="b">
                        <a:buFont typeface="Arial" panose="020B0604020202020204" pitchFamily="34" charset="0"/>
                        <a:buChar char="•"/>
                      </a:pPr>
                      <a:endParaRPr lang="fr-BE" sz="1100" b="0" i="0" u="none" strike="noStrike" dirty="0">
                        <a:solidFill>
                          <a:srgbClr val="000000"/>
                        </a:solidFill>
                        <a:effectLst/>
                        <a:latin typeface="Calibri" panose="020F0502020204030204" pitchFamily="34" charset="0"/>
                      </a:endParaRPr>
                    </a:p>
                  </a:txBody>
                  <a:tcPr marL="6350" marR="6350" marT="6350" marB="0">
                    <a:lnL w="6350" cap="flat" cmpd="sng" algn="ctr">
                      <a:solidFill>
                        <a:srgbClr val="94B6D2"/>
                      </a:solidFill>
                      <a:prstDash val="solid"/>
                      <a:miter lim="800000"/>
                    </a:lnL>
                    <a:lnR w="6350" cap="flat" cmpd="sng" algn="ctr">
                      <a:solidFill>
                        <a:srgbClr val="94B6D2"/>
                      </a:solidFill>
                      <a:prstDash val="solid"/>
                      <a:miter lim="800000"/>
                    </a:lnR>
                    <a:lnT w="12700" cap="flat" cmpd="sng" algn="ctr">
                      <a:solidFill>
                        <a:sysClr val="window" lastClr="FFFFFF"/>
                      </a:solidFill>
                      <a:prstDash val="solid"/>
                      <a:miter lim="800000"/>
                    </a:lnT>
                    <a:lnB w="6350" cap="flat" cmpd="sng" algn="ctr">
                      <a:solidFill>
                        <a:srgbClr val="94B6D2"/>
                      </a:solidFill>
                      <a:prstDash val="solid"/>
                      <a:miter lim="800000"/>
                    </a:lnB>
                    <a:lnTlToBr w="12700" cmpd="sng">
                      <a:noFill/>
                      <a:prstDash val="solid"/>
                    </a:lnTlToBr>
                    <a:lnBlToTr w="12700" cmpd="sng">
                      <a:noFill/>
                      <a:prstDash val="solid"/>
                    </a:lnBlToTr>
                    <a:noFill/>
                  </a:tcPr>
                </a:tc>
                <a:extLst>
                  <a:ext uri="{0D108BD9-81ED-4DB2-BD59-A6C34878D82A}">
                    <a16:rowId xmlns:a16="http://schemas.microsoft.com/office/drawing/2014/main" val="3056833061"/>
                  </a:ext>
                </a:extLst>
              </a:tr>
            </a:tbl>
          </a:graphicData>
        </a:graphic>
      </p:graphicFrame>
      <mc:AlternateContent xmlns:mc="http://schemas.openxmlformats.org/markup-compatibility/2006" xmlns:pslz="http://schemas.microsoft.com/office/powerpoint/2016/slidezoom">
        <mc:Choice Requires="pslz">
          <p:graphicFrame>
            <p:nvGraphicFramePr>
              <p:cNvPr id="6" name="Zoom de diapositive 5">
                <a:extLst>
                  <a:ext uri="{FF2B5EF4-FFF2-40B4-BE49-F238E27FC236}">
                    <a16:creationId xmlns:a16="http://schemas.microsoft.com/office/drawing/2014/main" id="{5499290B-59D9-FDC4-C889-2AA1BC0982A1}"/>
                  </a:ext>
                </a:extLst>
              </p:cNvPr>
              <p:cNvGraphicFramePr>
                <a:graphicFrameLocks noChangeAspect="1"/>
              </p:cNvGraphicFramePr>
              <p:nvPr>
                <p:extLst>
                  <p:ext uri="{D42A27DB-BD31-4B8C-83A1-F6EECF244321}">
                    <p14:modId xmlns:p14="http://schemas.microsoft.com/office/powerpoint/2010/main" val="1103304648"/>
                  </p:ext>
                </p:extLst>
              </p:nvPr>
            </p:nvGraphicFramePr>
            <p:xfrm>
              <a:off x="5863590" y="4701178"/>
              <a:ext cx="1912738" cy="1075915"/>
            </p:xfrm>
            <a:graphic>
              <a:graphicData uri="http://schemas.microsoft.com/office/powerpoint/2016/slidezoom">
                <pslz:sldZm>
                  <pslz:sldZmObj sldId="302" cId="4223930167">
                    <pslz:zmPr id="{27E3F51C-D02D-42C9-8037-1E0C68A25F6E}" returnToParent="0" transitionDur="1000">
                      <p166:blipFill xmlns:p166="http://schemas.microsoft.com/office/powerpoint/2016/6/main">
                        <a:blip r:embed="rId3"/>
                        <a:stretch>
                          <a:fillRect/>
                        </a:stretch>
                      </p166:blipFill>
                      <p166:spPr xmlns:p166="http://schemas.microsoft.com/office/powerpoint/2016/6/main">
                        <a:xfrm>
                          <a:off x="0" y="0"/>
                          <a:ext cx="1912738" cy="1075915"/>
                        </a:xfrm>
                        <a:prstGeom prst="rect">
                          <a:avLst/>
                        </a:prstGeom>
                        <a:ln w="3175">
                          <a:solidFill>
                            <a:prstClr val="ltGray"/>
                          </a:solidFill>
                        </a:ln>
                      </p166:spPr>
                    </pslz:zmPr>
                  </pslz:sldZmObj>
                </pslz:sldZm>
              </a:graphicData>
            </a:graphic>
          </p:graphicFrame>
        </mc:Choice>
        <mc:Fallback xmlns="">
          <p:pic>
            <p:nvPicPr>
              <p:cNvPr id="6" name="Zoom de diapositive 5">
                <a:hlinkClick r:id="rId4" action="ppaction://hlinksldjump"/>
                <a:extLst>
                  <a:ext uri="{FF2B5EF4-FFF2-40B4-BE49-F238E27FC236}">
                    <a16:creationId xmlns:a16="http://schemas.microsoft.com/office/drawing/2014/main" id="{5499290B-59D9-FDC4-C889-2AA1BC0982A1}"/>
                  </a:ext>
                </a:extLst>
              </p:cNvPr>
              <p:cNvPicPr>
                <a:picLocks noGrp="1" noRot="1" noChangeAspect="1" noMove="1" noResize="1" noEditPoints="1" noAdjustHandles="1" noChangeArrowheads="1" noChangeShapeType="1"/>
              </p:cNvPicPr>
              <p:nvPr/>
            </p:nvPicPr>
            <p:blipFill>
              <a:blip r:embed="rId5"/>
              <a:stretch>
                <a:fillRect/>
              </a:stretch>
            </p:blipFill>
            <p:spPr>
              <a:xfrm>
                <a:off x="5863590" y="4701178"/>
                <a:ext cx="1912738" cy="1075915"/>
              </a:xfrm>
              <a:prstGeom prst="rect">
                <a:avLst/>
              </a:prstGeom>
              <a:ln w="3175">
                <a:solidFill>
                  <a:prstClr val="ltGray"/>
                </a:solidFill>
              </a:ln>
            </p:spPr>
          </p:pic>
        </mc:Fallback>
      </mc:AlternateContent>
      <p:sp>
        <p:nvSpPr>
          <p:cNvPr id="5" name="ZoneTexte 4">
            <a:extLst>
              <a:ext uri="{FF2B5EF4-FFF2-40B4-BE49-F238E27FC236}">
                <a16:creationId xmlns:a16="http://schemas.microsoft.com/office/drawing/2014/main" id="{4B03CEEE-3AFB-4CED-A3FC-8A42C6AEE485}"/>
              </a:ext>
            </a:extLst>
          </p:cNvPr>
          <p:cNvSpPr txBox="1"/>
          <p:nvPr/>
        </p:nvSpPr>
        <p:spPr>
          <a:xfrm>
            <a:off x="6319610" y="558342"/>
            <a:ext cx="5563061"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r-BE" sz="1800" b="1" i="0" u="none" strike="noStrike" kern="0" cap="none" spc="0" normalizeH="0" baseline="0" noProof="0" dirty="0">
                <a:ln>
                  <a:noFill/>
                </a:ln>
                <a:solidFill>
                  <a:srgbClr val="C00000"/>
                </a:solidFill>
                <a:effectLst/>
                <a:uLnTx/>
                <a:uFillTx/>
              </a:rPr>
              <a:t>Métier Prioritaire « maintien » pour la formation initiale</a:t>
            </a:r>
          </a:p>
        </p:txBody>
      </p:sp>
      <p:pic>
        <p:nvPicPr>
          <p:cNvPr id="7" name="Image 6" descr="Une image contenant Graphique, Police, logo, capture d’écran&#10;&#10;Description générée automatiquement">
            <a:extLst>
              <a:ext uri="{FF2B5EF4-FFF2-40B4-BE49-F238E27FC236}">
                <a16:creationId xmlns:a16="http://schemas.microsoft.com/office/drawing/2014/main" id="{C86CF934-75C6-4754-A9C3-B33E07F7CA6B}"/>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5330782" y="481398"/>
            <a:ext cx="988828" cy="585572"/>
          </a:xfrm>
          <a:prstGeom prst="rect">
            <a:avLst/>
          </a:prstGeom>
        </p:spPr>
      </p:pic>
    </p:spTree>
    <p:extLst>
      <p:ext uri="{BB962C8B-B14F-4D97-AF65-F5344CB8AC3E}">
        <p14:creationId xmlns:p14="http://schemas.microsoft.com/office/powerpoint/2010/main" val="100063541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Image 2"/>
          <p:cNvPicPr/>
          <p:nvPr/>
        </p:nvPicPr>
        <p:blipFill>
          <a:blip r:embed="rId2"/>
          <a:srcRect/>
          <a:stretch>
            <a:fillRect/>
          </a:stretch>
        </p:blipFill>
        <p:spPr bwMode="auto">
          <a:xfrm>
            <a:off x="1956680" y="964407"/>
            <a:ext cx="8880763" cy="5195454"/>
          </a:xfrm>
          <a:prstGeom prst="rect">
            <a:avLst/>
          </a:prstGeom>
          <a:noFill/>
          <a:ln w="9525">
            <a:noFill/>
            <a:miter lim="800000"/>
            <a:headEnd/>
            <a:tailEnd/>
          </a:ln>
        </p:spPr>
      </p:pic>
      <p:sp>
        <p:nvSpPr>
          <p:cNvPr id="6" name="Rectangle 1"/>
          <p:cNvSpPr/>
          <p:nvPr/>
        </p:nvSpPr>
        <p:spPr>
          <a:xfrm>
            <a:off x="9789790" y="4680394"/>
            <a:ext cx="2047193" cy="1044523"/>
          </a:xfrm>
          <a:prstGeom prst="wedgeRectCallout">
            <a:avLst>
              <a:gd name="adj1" fmla="val -101012"/>
              <a:gd name="adj2" fmla="val -87273"/>
            </a:avLst>
          </a:prstGeom>
          <a:gradFill rotWithShape="1">
            <a:gsLst>
              <a:gs pos="0">
                <a:srgbClr val="FFC000">
                  <a:lumMod val="110000"/>
                  <a:satMod val="105000"/>
                  <a:tint val="67000"/>
                </a:srgbClr>
              </a:gs>
              <a:gs pos="50000">
                <a:srgbClr val="FFC000">
                  <a:lumMod val="105000"/>
                  <a:satMod val="103000"/>
                  <a:tint val="73000"/>
                </a:srgbClr>
              </a:gs>
              <a:gs pos="100000">
                <a:srgbClr val="FFC000">
                  <a:lumMod val="105000"/>
                  <a:satMod val="109000"/>
                  <a:tint val="81000"/>
                </a:srgbClr>
              </a:gs>
            </a:gsLst>
            <a:lin ang="5400000" scaled="0"/>
          </a:gradFill>
          <a:ln w="6350" cap="flat" cmpd="sng" algn="ctr">
            <a:solidFill>
              <a:srgbClr val="FFC00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dirty="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Institut technique de la CF</a:t>
            </a:r>
            <a:endParaRPr kumimoji="0" lang="fr-BE" sz="1200" b="0" i="0" u="none" strike="sngStrike" kern="0" cap="none" spc="0" normalizeH="0" baseline="0" noProof="0" dirty="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endParaRP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kern="0" cap="none" spc="0" normalizeH="0" noProof="0" dirty="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Complément en tech. spécialisées CGO</a:t>
            </a: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0" cap="none" spc="0" normalizeH="0" baseline="0" noProof="0" dirty="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Maçon</a:t>
            </a:r>
          </a:p>
        </p:txBody>
      </p:sp>
      <p:sp>
        <p:nvSpPr>
          <p:cNvPr id="9" name="Rectangle 1"/>
          <p:cNvSpPr/>
          <p:nvPr/>
        </p:nvSpPr>
        <p:spPr>
          <a:xfrm>
            <a:off x="101249" y="3176909"/>
            <a:ext cx="2563091" cy="759785"/>
          </a:xfrm>
          <a:prstGeom prst="wedgeRectCallout">
            <a:avLst>
              <a:gd name="adj1" fmla="val 92997"/>
              <a:gd name="adj2" fmla="val 109648"/>
            </a:avLst>
          </a:prstGeom>
          <a:gradFill rotWithShape="1">
            <a:gsLst>
              <a:gs pos="0">
                <a:srgbClr val="FFC000">
                  <a:lumMod val="110000"/>
                  <a:satMod val="105000"/>
                  <a:tint val="67000"/>
                </a:srgbClr>
              </a:gs>
              <a:gs pos="50000">
                <a:srgbClr val="FFC000">
                  <a:lumMod val="105000"/>
                  <a:satMod val="103000"/>
                  <a:tint val="73000"/>
                </a:srgbClr>
              </a:gs>
              <a:gs pos="100000">
                <a:srgbClr val="FFC000">
                  <a:lumMod val="105000"/>
                  <a:satMod val="109000"/>
                  <a:tint val="81000"/>
                </a:srgbClr>
              </a:gs>
            </a:gsLst>
            <a:lin ang="5400000" scaled="0"/>
          </a:gradFill>
          <a:ln w="6350" cap="flat" cmpd="sng" algn="ctr">
            <a:solidFill>
              <a:srgbClr val="FFC00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dirty="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Institut technique et commercial Les aumôniers du travail</a:t>
            </a:r>
            <a:endParaRPr kumimoji="0" lang="fr-BE" sz="1200" b="0" i="0" u="none" strike="sngStrike" kern="0" cap="none" spc="0" normalizeH="0" baseline="0" noProof="0" dirty="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endParaRP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0" cap="none" spc="0" normalizeH="0" baseline="0" noProof="0" dirty="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Maçon</a:t>
            </a:r>
          </a:p>
        </p:txBody>
      </p:sp>
      <p:sp>
        <p:nvSpPr>
          <p:cNvPr id="10" name="Rectangle 1"/>
          <p:cNvSpPr/>
          <p:nvPr/>
        </p:nvSpPr>
        <p:spPr>
          <a:xfrm>
            <a:off x="107685" y="5391044"/>
            <a:ext cx="2376585" cy="829042"/>
          </a:xfrm>
          <a:prstGeom prst="wedgeRectCallout">
            <a:avLst>
              <a:gd name="adj1" fmla="val 104574"/>
              <a:gd name="adj2" fmla="val -141199"/>
            </a:avLst>
          </a:prstGeom>
          <a:gradFill rotWithShape="1">
            <a:gsLst>
              <a:gs pos="0">
                <a:srgbClr val="FFC000">
                  <a:lumMod val="110000"/>
                  <a:satMod val="105000"/>
                  <a:tint val="67000"/>
                </a:srgbClr>
              </a:gs>
              <a:gs pos="50000">
                <a:srgbClr val="FFC000">
                  <a:lumMod val="105000"/>
                  <a:satMod val="103000"/>
                  <a:tint val="73000"/>
                </a:srgbClr>
              </a:gs>
              <a:gs pos="100000">
                <a:srgbClr val="FFC000">
                  <a:lumMod val="105000"/>
                  <a:satMod val="109000"/>
                  <a:tint val="81000"/>
                </a:srgbClr>
              </a:gs>
            </a:gsLst>
            <a:lin ang="5400000" scaled="0"/>
          </a:gradFill>
          <a:ln w="6350" cap="flat" cmpd="sng" algn="ctr">
            <a:solidFill>
              <a:srgbClr val="FFC00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dirty="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Lycée provincial </a:t>
            </a:r>
            <a:r>
              <a:rPr kumimoji="0" lang="fr-BE" sz="1200" b="1" i="0" u="none" strike="noStrike" kern="0" cap="none" spc="0" normalizeH="0" baseline="0" noProof="0" dirty="0" err="1">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Hornu</a:t>
            </a:r>
            <a:r>
              <a:rPr kumimoji="0" lang="fr-BE" sz="1200" b="1" i="0" u="none" strike="noStrike" kern="0" cap="none" spc="0" normalizeH="0" baseline="0" noProof="0" dirty="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-Colfontaine</a:t>
            </a:r>
            <a:endParaRPr kumimoji="0" lang="fr-BE" sz="1200" b="0" i="0" u="none" strike="sngStrike" kern="0" cap="none" spc="0" normalizeH="0" baseline="0" noProof="0" dirty="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endParaRP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0" cap="none" spc="0" normalizeH="0" baseline="0" noProof="0" dirty="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Maçon</a:t>
            </a:r>
          </a:p>
        </p:txBody>
      </p:sp>
      <p:sp>
        <p:nvSpPr>
          <p:cNvPr id="11" name="Rectangle 1"/>
          <p:cNvSpPr/>
          <p:nvPr/>
        </p:nvSpPr>
        <p:spPr>
          <a:xfrm>
            <a:off x="9544187" y="3944204"/>
            <a:ext cx="2436647" cy="646782"/>
          </a:xfrm>
          <a:prstGeom prst="wedgeRectCallout">
            <a:avLst>
              <a:gd name="adj1" fmla="val -119827"/>
              <a:gd name="adj2" fmla="val -86199"/>
            </a:avLst>
          </a:prstGeom>
          <a:gradFill rotWithShape="1">
            <a:gsLst>
              <a:gs pos="0">
                <a:srgbClr val="FFC000">
                  <a:lumMod val="110000"/>
                  <a:satMod val="105000"/>
                  <a:tint val="67000"/>
                </a:srgbClr>
              </a:gs>
              <a:gs pos="50000">
                <a:srgbClr val="FFC000">
                  <a:lumMod val="105000"/>
                  <a:satMod val="103000"/>
                  <a:tint val="73000"/>
                </a:srgbClr>
              </a:gs>
              <a:gs pos="100000">
                <a:srgbClr val="FFC000">
                  <a:lumMod val="105000"/>
                  <a:satMod val="109000"/>
                  <a:tint val="81000"/>
                </a:srgbClr>
              </a:gs>
            </a:gsLst>
            <a:lin ang="5400000" scaled="0"/>
          </a:gradFill>
          <a:ln w="6350" cap="flat" cmpd="sng" algn="ctr">
            <a:solidFill>
              <a:srgbClr val="FFC00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dirty="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Institut technique Saint-Joseph</a:t>
            </a:r>
            <a:r>
              <a:rPr kumimoji="0" lang="fr-BE" sz="1200" b="0" i="0" u="none" strike="noStrike" kern="0" cap="none" spc="0" normalizeH="0" baseline="0" noProof="0" dirty="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 :</a:t>
            </a:r>
            <a:endParaRPr kumimoji="0" lang="fr-BE" sz="1200" b="0" i="0" u="none" strike="sngStrike" kern="0" cap="none" spc="0" normalizeH="0" baseline="0" noProof="0" dirty="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endParaRP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0" cap="none" spc="0" normalizeH="0" baseline="0" noProof="0" dirty="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Maçon</a:t>
            </a:r>
          </a:p>
        </p:txBody>
      </p:sp>
      <p:sp>
        <p:nvSpPr>
          <p:cNvPr id="14" name="Rectangle 1"/>
          <p:cNvSpPr/>
          <p:nvPr/>
        </p:nvSpPr>
        <p:spPr>
          <a:xfrm>
            <a:off x="4367292" y="178209"/>
            <a:ext cx="3113925" cy="786198"/>
          </a:xfrm>
          <a:prstGeom prst="wedgeRectCallout">
            <a:avLst>
              <a:gd name="adj1" fmla="val 12358"/>
              <a:gd name="adj2" fmla="val 243195"/>
            </a:avLst>
          </a:prstGeom>
          <a:gradFill rotWithShape="1">
            <a:gsLst>
              <a:gs pos="0">
                <a:srgbClr val="FFC000">
                  <a:lumMod val="110000"/>
                  <a:satMod val="105000"/>
                  <a:tint val="67000"/>
                </a:srgbClr>
              </a:gs>
              <a:gs pos="50000">
                <a:srgbClr val="FFC000">
                  <a:lumMod val="105000"/>
                  <a:satMod val="103000"/>
                  <a:tint val="73000"/>
                </a:srgbClr>
              </a:gs>
              <a:gs pos="100000">
                <a:srgbClr val="FFC000">
                  <a:lumMod val="105000"/>
                  <a:satMod val="109000"/>
                  <a:tint val="81000"/>
                </a:srgbClr>
              </a:gs>
            </a:gsLst>
            <a:lin ang="5400000" scaled="0"/>
          </a:gradFill>
          <a:ln w="6350" cap="flat" cmpd="sng" algn="ctr">
            <a:solidFill>
              <a:srgbClr val="FFC00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dirty="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Lycée provincial des sciences et des technologies</a:t>
            </a:r>
            <a:endParaRPr kumimoji="0" lang="fr-BE" sz="1200" b="0" i="0" u="none" strike="sngStrike" kern="0" cap="none" spc="0" normalizeH="0" baseline="0" noProof="0" dirty="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endParaRP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0" cap="none" spc="0" normalizeH="0" baseline="0" noProof="0" dirty="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Maçon</a:t>
            </a:r>
          </a:p>
        </p:txBody>
      </p:sp>
      <p:sp>
        <p:nvSpPr>
          <p:cNvPr id="16" name="Rectangle 2"/>
          <p:cNvSpPr/>
          <p:nvPr/>
        </p:nvSpPr>
        <p:spPr>
          <a:xfrm>
            <a:off x="4801960" y="6055779"/>
            <a:ext cx="1237356" cy="533364"/>
          </a:xfrm>
          <a:prstGeom prst="wedgeRectCallout">
            <a:avLst>
              <a:gd name="adj1" fmla="val -47735"/>
              <a:gd name="adj2" fmla="val -296184"/>
            </a:avLst>
          </a:prstGeom>
          <a:solidFill>
            <a:schemeClr val="accent6">
              <a:lumMod val="60000"/>
              <a:lumOff val="40000"/>
            </a:schemeClr>
          </a:solidFill>
          <a:ln w="6350" cap="flat" cmpd="sng" algn="ctr">
            <a:solidFill>
              <a:schemeClr val="accent6">
                <a:lumMod val="60000"/>
                <a:lumOff val="40000"/>
              </a:scheme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Forem :  </a:t>
            </a: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p>
          <a:p>
            <a:pPr marL="171450" marR="0" lvl="0" indent="-171450" algn="l" defTabSz="4572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Maçon</a:t>
            </a:r>
          </a:p>
        </p:txBody>
      </p:sp>
      <p:sp>
        <p:nvSpPr>
          <p:cNvPr id="18" name="Rectangle 2"/>
          <p:cNvSpPr/>
          <p:nvPr/>
        </p:nvSpPr>
        <p:spPr>
          <a:xfrm>
            <a:off x="605284" y="1744679"/>
            <a:ext cx="2702791" cy="802448"/>
          </a:xfrm>
          <a:prstGeom prst="wedgeRectCallout">
            <a:avLst>
              <a:gd name="adj1" fmla="val 116739"/>
              <a:gd name="adj2" fmla="val 236768"/>
            </a:avLst>
          </a:prstGeom>
          <a:solidFill>
            <a:schemeClr val="accent2">
              <a:lumMod val="60000"/>
              <a:lumOff val="40000"/>
            </a:schemeClr>
          </a:solidFill>
          <a:ln w="6350" cap="flat" cmpd="sng" algn="ctr">
            <a:solidFill>
              <a:schemeClr val="accent2">
                <a:lumMod val="60000"/>
                <a:lumOff val="40000"/>
              </a:scheme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IFAPME </a:t>
            </a: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p>
          <a:p>
            <a:pPr marL="171450" marR="0" lvl="0" indent="-171450" algn="l" defTabSz="4572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Maçon – bétonneur</a:t>
            </a:r>
          </a:p>
          <a:p>
            <a:pPr marL="171450" marR="0" lvl="0" indent="-171450" algn="l" defTabSz="4572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Maçon</a:t>
            </a:r>
          </a:p>
          <a:p>
            <a:pPr marL="171450" marR="0" lvl="0" indent="-171450" algn="l" defTabSz="4572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Entrepreneur maçonnerie et béton</a:t>
            </a:r>
          </a:p>
        </p:txBody>
      </p:sp>
      <p:sp>
        <p:nvSpPr>
          <p:cNvPr id="19" name="Rectangle 2"/>
          <p:cNvSpPr/>
          <p:nvPr/>
        </p:nvSpPr>
        <p:spPr>
          <a:xfrm>
            <a:off x="8804222" y="5971618"/>
            <a:ext cx="2270299" cy="646782"/>
          </a:xfrm>
          <a:prstGeom prst="wedgeRectCallout">
            <a:avLst>
              <a:gd name="adj1" fmla="val -102413"/>
              <a:gd name="adj2" fmla="val -354464"/>
            </a:avLst>
          </a:prstGeom>
          <a:solidFill>
            <a:schemeClr val="accent5">
              <a:lumMod val="60000"/>
              <a:lumOff val="40000"/>
            </a:schemeClr>
          </a:solidFill>
          <a:ln w="6350" cap="flat" cmpd="sng" algn="ctr">
            <a:solidFill>
              <a:schemeClr val="accent5">
                <a:lumMod val="60000"/>
                <a:lumOff val="40000"/>
              </a:scheme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800"/>
              </a:spcAft>
              <a:buClrTx/>
              <a:buSzTx/>
              <a:buFontTx/>
              <a:buNone/>
              <a:tabLst/>
              <a:defRPr/>
            </a:pPr>
            <a:r>
              <a:rPr kumimoji="0" lang="fr-BE" sz="12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AID Hainaut Centre </a:t>
            </a: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p>
          <a:p>
            <a:pPr marL="171450" marR="0" lvl="0" indent="-171450" algn="l" defTabSz="4572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Maçonnerie</a:t>
            </a:r>
          </a:p>
        </p:txBody>
      </p:sp>
      <p:sp>
        <p:nvSpPr>
          <p:cNvPr id="20" name="Rectangle 2"/>
          <p:cNvSpPr/>
          <p:nvPr/>
        </p:nvSpPr>
        <p:spPr>
          <a:xfrm>
            <a:off x="2484270" y="1163956"/>
            <a:ext cx="2270299" cy="646782"/>
          </a:xfrm>
          <a:prstGeom prst="wedgeRectCallout">
            <a:avLst>
              <a:gd name="adj1" fmla="val 81326"/>
              <a:gd name="adj2" fmla="val 367626"/>
            </a:avLst>
          </a:prstGeom>
          <a:solidFill>
            <a:schemeClr val="accent5">
              <a:lumMod val="60000"/>
              <a:lumOff val="40000"/>
            </a:schemeClr>
          </a:solidFill>
          <a:ln w="6350" cap="flat" cmpd="sng" algn="ctr">
            <a:solidFill>
              <a:schemeClr val="accent5">
                <a:lumMod val="60000"/>
                <a:lumOff val="40000"/>
              </a:scheme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800"/>
              </a:spcAft>
              <a:buClrTx/>
              <a:buSzTx/>
              <a:buFontTx/>
              <a:buNone/>
              <a:tabLst/>
              <a:defRPr/>
            </a:pPr>
            <a:r>
              <a:rPr kumimoji="0" lang="fr-BE" sz="12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Borinage 2000 </a:t>
            </a: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p>
          <a:p>
            <a:pPr marL="171450" marR="0" lvl="0" indent="-171450" algn="l" defTabSz="4572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Maçonnerie gros-</a:t>
            </a:r>
            <a:r>
              <a:rPr kumimoji="0" lang="fr-BE" sz="1200" b="0" i="0" u="none" strike="noStrike" kern="1200" cap="none" spc="0" normalizeH="0" baseline="0" noProof="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oeuvre</a:t>
            </a:r>
            <a:endPar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21" name="Rectangle 1"/>
          <p:cNvSpPr/>
          <p:nvPr/>
        </p:nvSpPr>
        <p:spPr>
          <a:xfrm>
            <a:off x="6277636" y="5933557"/>
            <a:ext cx="2407161" cy="597072"/>
          </a:xfrm>
          <a:prstGeom prst="wedgeRectCallout">
            <a:avLst>
              <a:gd name="adj1" fmla="val -72491"/>
              <a:gd name="adj2" fmla="val -305050"/>
            </a:avLst>
          </a:prstGeom>
          <a:solidFill>
            <a:schemeClr val="accent4"/>
          </a:solidFill>
          <a:ln w="6350" cap="flat" cmpd="sng" algn="ctr">
            <a:solidFill>
              <a:srgbClr val="FFC00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CEFA Institut </a:t>
            </a:r>
            <a:r>
              <a:rPr kumimoji="0" lang="fr-BE" sz="1200" b="1" i="0" u="none" strike="noStrike" kern="0" cap="none" spc="0" normalizeH="0" baseline="0" noProof="0" err="1">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saint-Luc</a:t>
            </a:r>
            <a:endPar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endParaRP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Maçon</a:t>
            </a: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lang="fr-BE" sz="1200" kern="0">
                <a:solidFill>
                  <a:sysClr val="windowText" lastClr="000000"/>
                </a:solidFill>
                <a:latin typeface="Calibri" panose="020F0502020204030204"/>
                <a:ea typeface="Calibri" panose="020F0502020204030204" pitchFamily="34" charset="0"/>
                <a:cs typeface="Times New Roman" panose="02020603050405020304" pitchFamily="18" charset="0"/>
              </a:rPr>
              <a:t>Jointoyeur – Ravaleur de façades</a:t>
            </a:r>
            <a:endPar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endParaRPr>
          </a:p>
        </p:txBody>
      </p:sp>
      <p:sp>
        <p:nvSpPr>
          <p:cNvPr id="24" name="Rectangle 1"/>
          <p:cNvSpPr/>
          <p:nvPr/>
        </p:nvSpPr>
        <p:spPr>
          <a:xfrm>
            <a:off x="2871545" y="6130924"/>
            <a:ext cx="1495747" cy="487157"/>
          </a:xfrm>
          <a:prstGeom prst="wedgeRectCallout">
            <a:avLst>
              <a:gd name="adj1" fmla="val 48578"/>
              <a:gd name="adj2" fmla="val -344523"/>
            </a:avLst>
          </a:prstGeom>
          <a:solidFill>
            <a:schemeClr val="bg1">
              <a:lumMod val="75000"/>
            </a:schemeClr>
          </a:solidFill>
          <a:ln w="6350" cap="flat" cmpd="sng" algn="ctr">
            <a:solidFill>
              <a:schemeClr val="bg2">
                <a:lumMod val="75000"/>
              </a:scheme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BE" sz="1200" b="1" i="0" u="none" strike="noStrike" kern="1200" cap="none" spc="0" normalizeH="0" baseline="0" noProof="0">
                <a:ln>
                  <a:noFill/>
                </a:ln>
                <a:solidFill>
                  <a:prstClr val="black"/>
                </a:solidFill>
                <a:effectLst/>
                <a:uLnTx/>
                <a:uFillTx/>
                <a:latin typeface="Calibri" panose="020F0502020204030204"/>
                <a:ea typeface="+mn-ea"/>
                <a:cs typeface="+mn-cs"/>
              </a:rPr>
              <a:t>IEPSCF Colfontaine:</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200" b="0" i="0" u="none" strike="noStrike" kern="1200" cap="none" spc="0" normalizeH="0" baseline="0" noProof="0">
                <a:ln>
                  <a:noFill/>
                </a:ln>
                <a:solidFill>
                  <a:prstClr val="black"/>
                </a:solidFill>
                <a:effectLst/>
                <a:uLnTx/>
                <a:uFillTx/>
                <a:latin typeface="Calibri" panose="020F0502020204030204"/>
                <a:ea typeface="+mn-ea"/>
                <a:cs typeface="+mn-cs"/>
              </a:rPr>
              <a:t>Ouvrier maçon</a:t>
            </a:r>
          </a:p>
        </p:txBody>
      </p:sp>
      <p:sp>
        <p:nvSpPr>
          <p:cNvPr id="22" name="Rectangle 1">
            <a:extLst>
              <a:ext uri="{FF2B5EF4-FFF2-40B4-BE49-F238E27FC236}">
                <a16:creationId xmlns:a16="http://schemas.microsoft.com/office/drawing/2014/main" id="{AADF4E74-E70B-4293-AF5C-49A02C3341E9}"/>
              </a:ext>
            </a:extLst>
          </p:cNvPr>
          <p:cNvSpPr/>
          <p:nvPr/>
        </p:nvSpPr>
        <p:spPr>
          <a:xfrm>
            <a:off x="9677072" y="1577570"/>
            <a:ext cx="2292796" cy="507157"/>
          </a:xfrm>
          <a:prstGeom prst="wedgeRectCallout">
            <a:avLst>
              <a:gd name="adj1" fmla="val -118229"/>
              <a:gd name="adj2" fmla="val 344321"/>
            </a:avLst>
          </a:prstGeom>
          <a:solidFill>
            <a:schemeClr val="accent4"/>
          </a:solidFill>
          <a:ln w="6350" cap="flat" cmpd="sng" algn="ctr">
            <a:solidFill>
              <a:schemeClr val="accent4"/>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Institut Provincial Leon </a:t>
            </a:r>
            <a:r>
              <a:rPr kumimoji="0" lang="fr-BE" sz="1200" b="1" i="0" u="none" strike="noStrike" kern="0" cap="none" spc="0" normalizeH="0" baseline="0" noProof="0" err="1">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Hurez</a:t>
            </a:r>
            <a:endPar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endParaRP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Maçon</a:t>
            </a:r>
          </a:p>
        </p:txBody>
      </p:sp>
      <p:sp>
        <p:nvSpPr>
          <p:cNvPr id="27" name="Rectangle 1">
            <a:extLst>
              <a:ext uri="{FF2B5EF4-FFF2-40B4-BE49-F238E27FC236}">
                <a16:creationId xmlns:a16="http://schemas.microsoft.com/office/drawing/2014/main" id="{156D8237-6CB6-4E9C-A12C-794FE946EB75}"/>
              </a:ext>
            </a:extLst>
          </p:cNvPr>
          <p:cNvSpPr/>
          <p:nvPr/>
        </p:nvSpPr>
        <p:spPr>
          <a:xfrm>
            <a:off x="9544187" y="2297239"/>
            <a:ext cx="2292796" cy="507157"/>
          </a:xfrm>
          <a:prstGeom prst="wedgeRectCallout">
            <a:avLst>
              <a:gd name="adj1" fmla="val -89742"/>
              <a:gd name="adj2" fmla="val 255342"/>
            </a:avLst>
          </a:prstGeom>
          <a:solidFill>
            <a:schemeClr val="accent4"/>
          </a:solidFill>
          <a:ln w="6350" cap="flat" cmpd="sng" algn="ctr">
            <a:solidFill>
              <a:schemeClr val="accent4"/>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ITCF Morlanwelz</a:t>
            </a:r>
            <a:endPar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endParaRP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Maçon</a:t>
            </a:r>
          </a:p>
        </p:txBody>
      </p:sp>
      <p:sp>
        <p:nvSpPr>
          <p:cNvPr id="17" name="Rectangle 2"/>
          <p:cNvSpPr/>
          <p:nvPr/>
        </p:nvSpPr>
        <p:spPr>
          <a:xfrm>
            <a:off x="10187545" y="2990299"/>
            <a:ext cx="1149929" cy="533364"/>
          </a:xfrm>
          <a:prstGeom prst="wedgeRectCallout">
            <a:avLst>
              <a:gd name="adj1" fmla="val -252423"/>
              <a:gd name="adj2" fmla="val 70477"/>
            </a:avLst>
          </a:prstGeom>
          <a:solidFill>
            <a:schemeClr val="accent6">
              <a:lumMod val="60000"/>
              <a:lumOff val="40000"/>
            </a:schemeClr>
          </a:solidFill>
          <a:ln w="6350" cap="flat" cmpd="sng" algn="ctr">
            <a:solidFill>
              <a:schemeClr val="accent6">
                <a:lumMod val="60000"/>
                <a:lumOff val="40000"/>
              </a:scheme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Forem :  </a:t>
            </a: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p>
          <a:p>
            <a:pPr marL="171450" marR="0" lvl="0" indent="-171450" algn="l" defTabSz="4572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Maçon</a:t>
            </a:r>
          </a:p>
        </p:txBody>
      </p:sp>
      <p:sp>
        <p:nvSpPr>
          <p:cNvPr id="28" name="Rectangle 1">
            <a:extLst>
              <a:ext uri="{FF2B5EF4-FFF2-40B4-BE49-F238E27FC236}">
                <a16:creationId xmlns:a16="http://schemas.microsoft.com/office/drawing/2014/main" id="{2B7D713E-7214-4A2F-A217-8B00B655012F}"/>
              </a:ext>
            </a:extLst>
          </p:cNvPr>
          <p:cNvSpPr/>
          <p:nvPr/>
        </p:nvSpPr>
        <p:spPr>
          <a:xfrm>
            <a:off x="158145" y="4588596"/>
            <a:ext cx="1640279" cy="520206"/>
          </a:xfrm>
          <a:prstGeom prst="wedgeRectCallout">
            <a:avLst>
              <a:gd name="adj1" fmla="val 198886"/>
              <a:gd name="adj2" fmla="val -28707"/>
            </a:avLst>
          </a:prstGeom>
          <a:solidFill>
            <a:srgbClr val="CC0066"/>
          </a:solidFill>
          <a:ln w="6350" cap="flat" cmpd="sng" algn="ctr">
            <a:solidFill>
              <a:srgbClr val="CC0066"/>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fr-BE" sz="1200" b="0" i="0" u="none" strike="noStrike" kern="0" cap="none" spc="0" normalizeH="0" baseline="0" noProof="0">
                <a:ln>
                  <a:noFill/>
                </a:ln>
                <a:solidFill>
                  <a:prstClr val="white"/>
                </a:solidFill>
                <a:effectLst/>
                <a:uLnTx/>
                <a:uFillTx/>
                <a:latin typeface="Calibri" panose="020F0502020204030204"/>
                <a:ea typeface="Calibri" panose="020F0502020204030204" pitchFamily="34" charset="0"/>
                <a:cs typeface="Times New Roman" panose="02020603050405020304" pitchFamily="18" charset="0"/>
              </a:rPr>
              <a:t>La cordée</a:t>
            </a: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0" cap="none" spc="0" normalizeH="0" baseline="0" noProof="0">
                <a:ln>
                  <a:noFill/>
                </a:ln>
                <a:solidFill>
                  <a:prstClr val="white"/>
                </a:solidFill>
                <a:effectLst/>
                <a:uLnTx/>
                <a:uFillTx/>
                <a:latin typeface="Calibri" panose="020F0502020204030204"/>
                <a:ea typeface="Calibri" panose="020F0502020204030204" pitchFamily="34" charset="0"/>
                <a:cs typeface="Times New Roman" panose="02020603050405020304" pitchFamily="18" charset="0"/>
              </a:rPr>
              <a:t>Maçon</a:t>
            </a:r>
          </a:p>
        </p:txBody>
      </p:sp>
      <p:sp>
        <p:nvSpPr>
          <p:cNvPr id="29" name="Rectangle 1">
            <a:extLst>
              <a:ext uri="{FF2B5EF4-FFF2-40B4-BE49-F238E27FC236}">
                <a16:creationId xmlns:a16="http://schemas.microsoft.com/office/drawing/2014/main" id="{50AF3D1D-DA69-4C89-86CD-CB2085449EBF}"/>
              </a:ext>
            </a:extLst>
          </p:cNvPr>
          <p:cNvSpPr/>
          <p:nvPr/>
        </p:nvSpPr>
        <p:spPr>
          <a:xfrm>
            <a:off x="9341949" y="3506580"/>
            <a:ext cx="893371" cy="453996"/>
          </a:xfrm>
          <a:prstGeom prst="wedgeRectCallout">
            <a:avLst>
              <a:gd name="adj1" fmla="val -194877"/>
              <a:gd name="adj2" fmla="val 17758"/>
            </a:avLst>
          </a:prstGeom>
          <a:solidFill>
            <a:srgbClr val="CC0066"/>
          </a:solidFill>
          <a:ln w="6350" cap="flat" cmpd="sng" algn="ctr">
            <a:solidFill>
              <a:srgbClr val="CC0066"/>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fr-BE" sz="1200" b="0" i="0" u="none" strike="noStrike" kern="0" cap="none" spc="0" normalizeH="0" baseline="0" noProof="0">
                <a:ln>
                  <a:noFill/>
                </a:ln>
                <a:solidFill>
                  <a:prstClr val="white"/>
                </a:solidFill>
                <a:effectLst/>
                <a:uLnTx/>
                <a:uFillTx/>
                <a:latin typeface="Calibri" panose="020F0502020204030204"/>
                <a:ea typeface="Calibri" panose="020F0502020204030204" pitchFamily="34" charset="0"/>
                <a:cs typeface="Times New Roman" panose="02020603050405020304" pitchFamily="18" charset="0"/>
              </a:rPr>
              <a:t>A.M.I.</a:t>
            </a: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0" cap="none" spc="0" normalizeH="0" baseline="0" noProof="0">
                <a:ln>
                  <a:noFill/>
                </a:ln>
                <a:solidFill>
                  <a:prstClr val="white"/>
                </a:solidFill>
                <a:effectLst/>
                <a:uLnTx/>
                <a:uFillTx/>
                <a:latin typeface="Calibri" panose="020F0502020204030204"/>
                <a:ea typeface="Calibri" panose="020F0502020204030204" pitchFamily="34" charset="0"/>
                <a:cs typeface="Times New Roman" panose="02020603050405020304" pitchFamily="18" charset="0"/>
              </a:rPr>
              <a:t>Maçon</a:t>
            </a:r>
          </a:p>
        </p:txBody>
      </p:sp>
      <p:sp>
        <p:nvSpPr>
          <p:cNvPr id="30" name="Rectangle 1">
            <a:extLst>
              <a:ext uri="{FF2B5EF4-FFF2-40B4-BE49-F238E27FC236}">
                <a16:creationId xmlns:a16="http://schemas.microsoft.com/office/drawing/2014/main" id="{D3246B72-5CB8-4990-BF7A-2277226FC881}"/>
              </a:ext>
            </a:extLst>
          </p:cNvPr>
          <p:cNvSpPr/>
          <p:nvPr/>
        </p:nvSpPr>
        <p:spPr>
          <a:xfrm>
            <a:off x="4755402" y="1103731"/>
            <a:ext cx="897253" cy="449704"/>
          </a:xfrm>
          <a:prstGeom prst="wedgeRectCallout">
            <a:avLst>
              <a:gd name="adj1" fmla="val 111588"/>
              <a:gd name="adj2" fmla="val 205371"/>
            </a:avLst>
          </a:prstGeom>
          <a:solidFill>
            <a:srgbClr val="CC0066"/>
          </a:solidFill>
          <a:ln w="6350" cap="flat" cmpd="sng" algn="ctr">
            <a:solidFill>
              <a:srgbClr val="CC0066"/>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fr-BE" sz="1200" b="0" i="0" u="none" strike="noStrike" kern="0" cap="none" spc="0" normalizeH="0" baseline="0" noProof="0">
                <a:ln>
                  <a:noFill/>
                </a:ln>
                <a:solidFill>
                  <a:prstClr val="white"/>
                </a:solidFill>
                <a:effectLst/>
                <a:uLnTx/>
                <a:uFillTx/>
                <a:latin typeface="Calibri" panose="020F0502020204030204"/>
                <a:ea typeface="Calibri" panose="020F0502020204030204" pitchFamily="34" charset="0"/>
                <a:cs typeface="Times New Roman" panose="02020603050405020304" pitchFamily="18" charset="0"/>
              </a:rPr>
              <a:t>EPSIS</a:t>
            </a: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sngStrike" kern="0" cap="none" spc="0" normalizeH="0" baseline="0" noProof="0">
                <a:ln>
                  <a:noFill/>
                </a:ln>
                <a:solidFill>
                  <a:prstClr val="white"/>
                </a:solidFill>
                <a:effectLst/>
                <a:uLnTx/>
                <a:uFillTx/>
                <a:latin typeface="Calibri" panose="020F0502020204030204"/>
                <a:ea typeface="Calibri" panose="020F0502020204030204" pitchFamily="34" charset="0"/>
                <a:cs typeface="Times New Roman" panose="02020603050405020304" pitchFamily="18" charset="0"/>
              </a:rPr>
              <a:t>Maçon</a:t>
            </a:r>
          </a:p>
        </p:txBody>
      </p:sp>
      <p:sp>
        <p:nvSpPr>
          <p:cNvPr id="31" name="Rectangle 1">
            <a:extLst>
              <a:ext uri="{FF2B5EF4-FFF2-40B4-BE49-F238E27FC236}">
                <a16:creationId xmlns:a16="http://schemas.microsoft.com/office/drawing/2014/main" id="{00B4BAD1-E71A-428E-8AC2-D13BE26966E2}"/>
              </a:ext>
            </a:extLst>
          </p:cNvPr>
          <p:cNvSpPr/>
          <p:nvPr/>
        </p:nvSpPr>
        <p:spPr>
          <a:xfrm>
            <a:off x="379936" y="4002542"/>
            <a:ext cx="1640279" cy="520206"/>
          </a:xfrm>
          <a:prstGeom prst="wedgeRectCallout">
            <a:avLst>
              <a:gd name="adj1" fmla="val 194542"/>
              <a:gd name="adj2" fmla="val -17294"/>
            </a:avLst>
          </a:prstGeom>
          <a:solidFill>
            <a:srgbClr val="CC0066"/>
          </a:solidFill>
          <a:ln w="6350" cap="flat" cmpd="sng" algn="ctr">
            <a:solidFill>
              <a:srgbClr val="CC0066"/>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fr-BE" sz="1200" b="0" i="0" u="none" strike="noStrike" kern="0" cap="none" spc="0" normalizeH="0" baseline="0" noProof="0">
                <a:ln>
                  <a:noFill/>
                </a:ln>
                <a:solidFill>
                  <a:prstClr val="white"/>
                </a:solidFill>
                <a:effectLst/>
                <a:uLnTx/>
                <a:uFillTx/>
                <a:latin typeface="Calibri" panose="020F0502020204030204"/>
                <a:ea typeface="Calibri" panose="020F0502020204030204" pitchFamily="34" charset="0"/>
                <a:cs typeface="Times New Roman" panose="02020603050405020304" pitchFamily="18" charset="0"/>
              </a:rPr>
              <a:t>EPSESCF</a:t>
            </a: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0" cap="none" spc="0" normalizeH="0" baseline="0" noProof="0">
                <a:ln>
                  <a:noFill/>
                </a:ln>
                <a:solidFill>
                  <a:prstClr val="white"/>
                </a:solidFill>
                <a:effectLst/>
                <a:uLnTx/>
                <a:uFillTx/>
                <a:latin typeface="Calibri" panose="020F0502020204030204"/>
                <a:ea typeface="Calibri" panose="020F0502020204030204" pitchFamily="34" charset="0"/>
                <a:cs typeface="Times New Roman" panose="02020603050405020304" pitchFamily="18" charset="0"/>
              </a:rPr>
              <a:t>Maçon</a:t>
            </a:r>
          </a:p>
        </p:txBody>
      </p:sp>
      <p:sp>
        <p:nvSpPr>
          <p:cNvPr id="26" name="Rectangle 1">
            <a:extLst>
              <a:ext uri="{FF2B5EF4-FFF2-40B4-BE49-F238E27FC236}">
                <a16:creationId xmlns:a16="http://schemas.microsoft.com/office/drawing/2014/main" id="{82E57C2C-C48B-4E7E-99CA-CD1847F49DA5}"/>
              </a:ext>
            </a:extLst>
          </p:cNvPr>
          <p:cNvSpPr/>
          <p:nvPr/>
        </p:nvSpPr>
        <p:spPr>
          <a:xfrm>
            <a:off x="663389" y="2612975"/>
            <a:ext cx="2159208" cy="521271"/>
          </a:xfrm>
          <a:prstGeom prst="wedgeRectCallout">
            <a:avLst>
              <a:gd name="adj1" fmla="val 97624"/>
              <a:gd name="adj2" fmla="val 262150"/>
            </a:avLst>
          </a:prstGeom>
          <a:solidFill>
            <a:schemeClr val="accent4"/>
          </a:solidFill>
          <a:ln w="6350" cap="flat" cmpd="sng" algn="ctr">
            <a:solidFill>
              <a:srgbClr val="FFC00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dirty="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CEFA Institut </a:t>
            </a:r>
            <a:r>
              <a:rPr kumimoji="0" lang="fr-BE" sz="1200" b="1" i="0" u="none" strike="noStrike" kern="0" cap="none" spc="0" normalizeH="0" baseline="0" noProof="0" dirty="0" err="1">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saint-Luc</a:t>
            </a:r>
            <a:endParaRPr kumimoji="0" lang="fr-BE" sz="1200" b="0" i="0" u="none" strike="sngStrike" kern="0" cap="none" spc="0" normalizeH="0" baseline="0" noProof="0" dirty="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endParaRP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sngStrike" kern="0" cap="none" spc="0" normalizeH="0" baseline="0" noProof="0" dirty="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Maçon</a:t>
            </a:r>
          </a:p>
        </p:txBody>
      </p:sp>
      <p:sp>
        <p:nvSpPr>
          <p:cNvPr id="4" name="Rectangle 1">
            <a:extLst>
              <a:ext uri="{FF2B5EF4-FFF2-40B4-BE49-F238E27FC236}">
                <a16:creationId xmlns:a16="http://schemas.microsoft.com/office/drawing/2014/main" id="{543C89F1-0A6B-B507-244F-05F96BBAF8CA}"/>
              </a:ext>
            </a:extLst>
          </p:cNvPr>
          <p:cNvSpPr/>
          <p:nvPr/>
        </p:nvSpPr>
        <p:spPr>
          <a:xfrm>
            <a:off x="9228138" y="120052"/>
            <a:ext cx="2292796" cy="507157"/>
          </a:xfrm>
          <a:prstGeom prst="wedgeRectCallout">
            <a:avLst>
              <a:gd name="adj1" fmla="val -118229"/>
              <a:gd name="adj2" fmla="val 344321"/>
            </a:avLst>
          </a:prstGeom>
          <a:solidFill>
            <a:schemeClr val="accent4"/>
          </a:solidFill>
          <a:ln w="6350" cap="flat" cmpd="sng" algn="ctr">
            <a:solidFill>
              <a:schemeClr val="accent4"/>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Institut Technique Saint Gabriel</a:t>
            </a:r>
            <a:endPar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endParaRP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Maçon</a:t>
            </a:r>
          </a:p>
        </p:txBody>
      </p:sp>
      <p:sp>
        <p:nvSpPr>
          <p:cNvPr id="32" name="Rectangle 1">
            <a:extLst>
              <a:ext uri="{FF2B5EF4-FFF2-40B4-BE49-F238E27FC236}">
                <a16:creationId xmlns:a16="http://schemas.microsoft.com/office/drawing/2014/main" id="{984A27ED-451D-4294-A1F1-1D52D0BCC344}"/>
              </a:ext>
            </a:extLst>
          </p:cNvPr>
          <p:cNvSpPr/>
          <p:nvPr/>
        </p:nvSpPr>
        <p:spPr>
          <a:xfrm>
            <a:off x="8400796" y="4588596"/>
            <a:ext cx="897253" cy="449704"/>
          </a:xfrm>
          <a:prstGeom prst="wedgeRectCallout">
            <a:avLst>
              <a:gd name="adj1" fmla="val -108220"/>
              <a:gd name="adj2" fmla="val -197309"/>
            </a:avLst>
          </a:prstGeom>
          <a:solidFill>
            <a:srgbClr val="CC0066"/>
          </a:solidFill>
          <a:ln w="6350" cap="flat" cmpd="sng" algn="ctr">
            <a:solidFill>
              <a:srgbClr val="CC0066"/>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fr-BE" sz="1200" b="0" i="0" u="none" strike="noStrike" kern="0" cap="none" spc="0" normalizeH="0" baseline="0" noProof="0">
                <a:ln>
                  <a:noFill/>
                </a:ln>
                <a:solidFill>
                  <a:prstClr val="white"/>
                </a:solidFill>
                <a:effectLst/>
                <a:uLnTx/>
                <a:uFillTx/>
                <a:latin typeface="Calibri" panose="020F0502020204030204"/>
                <a:ea typeface="Calibri" panose="020F0502020204030204" pitchFamily="34" charset="0"/>
                <a:cs typeface="Times New Roman" panose="02020603050405020304" pitchFamily="18" charset="0"/>
              </a:rPr>
              <a:t>EPSIS</a:t>
            </a: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0" cap="none" spc="0" normalizeH="0" baseline="0" noProof="0">
                <a:ln>
                  <a:noFill/>
                </a:ln>
                <a:solidFill>
                  <a:prstClr val="white"/>
                </a:solidFill>
                <a:effectLst/>
                <a:uLnTx/>
                <a:uFillTx/>
                <a:latin typeface="Calibri" panose="020F0502020204030204"/>
                <a:ea typeface="Calibri" panose="020F0502020204030204" pitchFamily="34" charset="0"/>
                <a:cs typeface="Times New Roman" panose="02020603050405020304" pitchFamily="18" charset="0"/>
              </a:rPr>
              <a:t>Maçon</a:t>
            </a:r>
          </a:p>
        </p:txBody>
      </p:sp>
      <p:sp>
        <p:nvSpPr>
          <p:cNvPr id="33" name="Rectangle 2">
            <a:extLst>
              <a:ext uri="{FF2B5EF4-FFF2-40B4-BE49-F238E27FC236}">
                <a16:creationId xmlns:a16="http://schemas.microsoft.com/office/drawing/2014/main" id="{23C3880A-EA98-4E68-823B-721CB6170FC1}"/>
              </a:ext>
            </a:extLst>
          </p:cNvPr>
          <p:cNvSpPr/>
          <p:nvPr/>
        </p:nvSpPr>
        <p:spPr>
          <a:xfrm>
            <a:off x="7532530" y="141645"/>
            <a:ext cx="1506696" cy="802448"/>
          </a:xfrm>
          <a:prstGeom prst="wedgeRectCallout">
            <a:avLst>
              <a:gd name="adj1" fmla="val -43039"/>
              <a:gd name="adj2" fmla="val 145090"/>
            </a:avLst>
          </a:prstGeom>
          <a:solidFill>
            <a:schemeClr val="accent2">
              <a:lumMod val="60000"/>
              <a:lumOff val="40000"/>
            </a:schemeClr>
          </a:solidFill>
          <a:ln w="6350" cap="flat" cmpd="sng" algn="ctr">
            <a:solidFill>
              <a:schemeClr val="accent2">
                <a:lumMod val="60000"/>
                <a:lumOff val="40000"/>
              </a:scheme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IFAPME </a:t>
            </a: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p>
          <a:p>
            <a:pPr marL="171450" marR="0" lvl="0" indent="-171450" algn="l" defTabSz="4572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sng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Maçon – bétonneur</a:t>
            </a:r>
          </a:p>
          <a:p>
            <a:pPr marL="171450" marR="0" lvl="0" indent="-171450" algn="l" defTabSz="4572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sng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Maçon</a:t>
            </a:r>
          </a:p>
        </p:txBody>
      </p:sp>
      <p:sp>
        <p:nvSpPr>
          <p:cNvPr id="13" name="Rectangle 1"/>
          <p:cNvSpPr/>
          <p:nvPr/>
        </p:nvSpPr>
        <p:spPr>
          <a:xfrm>
            <a:off x="9172674" y="716617"/>
            <a:ext cx="1996446" cy="597892"/>
          </a:xfrm>
          <a:prstGeom prst="wedgeRectCallout">
            <a:avLst>
              <a:gd name="adj1" fmla="val -112369"/>
              <a:gd name="adj2" fmla="val 471582"/>
            </a:avLst>
          </a:prstGeom>
          <a:gradFill rotWithShape="1">
            <a:gsLst>
              <a:gs pos="0">
                <a:srgbClr val="FFC000">
                  <a:lumMod val="110000"/>
                  <a:satMod val="105000"/>
                  <a:tint val="67000"/>
                </a:srgbClr>
              </a:gs>
              <a:gs pos="50000">
                <a:srgbClr val="FFC000">
                  <a:lumMod val="105000"/>
                  <a:satMod val="103000"/>
                  <a:tint val="73000"/>
                </a:srgbClr>
              </a:gs>
              <a:gs pos="100000">
                <a:srgbClr val="FFC000">
                  <a:lumMod val="105000"/>
                  <a:satMod val="109000"/>
                  <a:tint val="81000"/>
                </a:srgbClr>
              </a:gs>
            </a:gsLst>
            <a:lin ang="5400000" scaled="0"/>
          </a:gradFill>
          <a:ln w="6350" cap="flat" cmpd="sng" algn="ctr">
            <a:solidFill>
              <a:srgbClr val="FFC00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dirty="0" err="1">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Athenée</a:t>
            </a:r>
            <a:r>
              <a:rPr kumimoji="0" lang="fr-BE" sz="1200" b="1" i="0" u="none" strike="noStrike" kern="0" cap="none" spc="0" normalizeH="0" baseline="0" noProof="0" dirty="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 provincial</a:t>
            </a:r>
            <a:endParaRPr kumimoji="0" lang="fr-BE" sz="1200" b="0" i="0" u="none" strike="sngStrike" kern="0" cap="none" spc="0" normalizeH="0" baseline="0" noProof="0" dirty="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endParaRP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0" cap="none" spc="0" normalizeH="0" baseline="0" noProof="0" dirty="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Maçon</a:t>
            </a:r>
          </a:p>
        </p:txBody>
      </p:sp>
      <p:sp>
        <p:nvSpPr>
          <p:cNvPr id="5" name="ZoneTexte 4">
            <a:extLst>
              <a:ext uri="{FF2B5EF4-FFF2-40B4-BE49-F238E27FC236}">
                <a16:creationId xmlns:a16="http://schemas.microsoft.com/office/drawing/2014/main" id="{9DC5E270-5AFC-4E3F-5FF5-018362951533}"/>
              </a:ext>
            </a:extLst>
          </p:cNvPr>
          <p:cNvSpPr txBox="1"/>
          <p:nvPr/>
        </p:nvSpPr>
        <p:spPr>
          <a:xfrm>
            <a:off x="10053010" y="350210"/>
            <a:ext cx="643051" cy="276999"/>
          </a:xfrm>
          <a:prstGeom prst="rect">
            <a:avLst/>
          </a:prstGeom>
          <a:noFill/>
        </p:spPr>
        <p:txBody>
          <a:bodyPr wrap="square" rtlCol="0">
            <a:spAutoFit/>
          </a:bodyPr>
          <a:lstStyle/>
          <a:p>
            <a:r>
              <a:rPr lang="fr-BE" sz="1200">
                <a:solidFill>
                  <a:srgbClr val="FF0000"/>
                </a:solidFill>
              </a:rPr>
              <a:t>New</a:t>
            </a:r>
          </a:p>
        </p:txBody>
      </p:sp>
      <p:sp>
        <p:nvSpPr>
          <p:cNvPr id="8" name="ZoneTexte 7">
            <a:extLst>
              <a:ext uri="{FF2B5EF4-FFF2-40B4-BE49-F238E27FC236}">
                <a16:creationId xmlns:a16="http://schemas.microsoft.com/office/drawing/2014/main" id="{786A3B1B-C2B9-3496-67D8-B2A291FEE1D8}"/>
              </a:ext>
            </a:extLst>
          </p:cNvPr>
          <p:cNvSpPr txBox="1"/>
          <p:nvPr/>
        </p:nvSpPr>
        <p:spPr>
          <a:xfrm>
            <a:off x="309330" y="219788"/>
            <a:ext cx="3233090" cy="954107"/>
          </a:xfrm>
          <a:prstGeom prst="rect">
            <a:avLst/>
          </a:prstGeom>
          <a:noFill/>
        </p:spPr>
        <p:txBody>
          <a:bodyPr wrap="square">
            <a:spAutoFit/>
          </a:bodyPr>
          <a:lstStyle/>
          <a:p>
            <a:pPr algn="l" fontAlgn="b"/>
            <a:r>
              <a:rPr lang="fr-BE" sz="2800" b="1">
                <a:solidFill>
                  <a:schemeClr val="accent2">
                    <a:lumMod val="75000"/>
                  </a:schemeClr>
                </a:solidFill>
                <a:latin typeface="Tenorite" panose="00000500000000000000" pitchFamily="2" charset="0"/>
                <a:ea typeface="+mj-ea"/>
                <a:cs typeface="+mj-cs"/>
              </a:rPr>
              <a:t>F1703 Ouvrier de la maçonnerie</a:t>
            </a:r>
          </a:p>
        </p:txBody>
      </p:sp>
    </p:spTree>
    <p:extLst>
      <p:ext uri="{BB962C8B-B14F-4D97-AF65-F5344CB8AC3E}">
        <p14:creationId xmlns:p14="http://schemas.microsoft.com/office/powerpoint/2010/main" val="422393016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au 2">
            <a:extLst>
              <a:ext uri="{FF2B5EF4-FFF2-40B4-BE49-F238E27FC236}">
                <a16:creationId xmlns:a16="http://schemas.microsoft.com/office/drawing/2014/main" id="{F0EDE995-E168-CCED-99A6-2B586237BB81}"/>
              </a:ext>
            </a:extLst>
          </p:cNvPr>
          <p:cNvGraphicFramePr>
            <a:graphicFrameLocks noGrp="1"/>
          </p:cNvGraphicFramePr>
          <p:nvPr>
            <p:extLst>
              <p:ext uri="{D42A27DB-BD31-4B8C-83A1-F6EECF244321}">
                <p14:modId xmlns:p14="http://schemas.microsoft.com/office/powerpoint/2010/main" val="1441218357"/>
              </p:ext>
            </p:extLst>
          </p:nvPr>
        </p:nvGraphicFramePr>
        <p:xfrm>
          <a:off x="874602" y="868737"/>
          <a:ext cx="10442795" cy="2927583"/>
        </p:xfrm>
        <a:graphic>
          <a:graphicData uri="http://schemas.openxmlformats.org/drawingml/2006/table">
            <a:tbl>
              <a:tblPr firstRow="1">
                <a:tableStyleId>{3C2FFA5D-87B4-456A-9821-1D502468CF0F}</a:tableStyleId>
              </a:tblPr>
              <a:tblGrid>
                <a:gridCol w="527277">
                  <a:extLst>
                    <a:ext uri="{9D8B030D-6E8A-4147-A177-3AD203B41FA5}">
                      <a16:colId xmlns:a16="http://schemas.microsoft.com/office/drawing/2014/main" val="2287370018"/>
                    </a:ext>
                  </a:extLst>
                </a:gridCol>
                <a:gridCol w="2462023">
                  <a:extLst>
                    <a:ext uri="{9D8B030D-6E8A-4147-A177-3AD203B41FA5}">
                      <a16:colId xmlns:a16="http://schemas.microsoft.com/office/drawing/2014/main" val="1521804213"/>
                    </a:ext>
                  </a:extLst>
                </a:gridCol>
                <a:gridCol w="727826">
                  <a:extLst>
                    <a:ext uri="{9D8B030D-6E8A-4147-A177-3AD203B41FA5}">
                      <a16:colId xmlns:a16="http://schemas.microsoft.com/office/drawing/2014/main" val="2322474546"/>
                    </a:ext>
                  </a:extLst>
                </a:gridCol>
                <a:gridCol w="603682">
                  <a:extLst>
                    <a:ext uri="{9D8B030D-6E8A-4147-A177-3AD203B41FA5}">
                      <a16:colId xmlns:a16="http://schemas.microsoft.com/office/drawing/2014/main" val="755170941"/>
                    </a:ext>
                  </a:extLst>
                </a:gridCol>
                <a:gridCol w="4722920">
                  <a:extLst>
                    <a:ext uri="{9D8B030D-6E8A-4147-A177-3AD203B41FA5}">
                      <a16:colId xmlns:a16="http://schemas.microsoft.com/office/drawing/2014/main" val="3773329289"/>
                    </a:ext>
                  </a:extLst>
                </a:gridCol>
                <a:gridCol w="1399067">
                  <a:extLst>
                    <a:ext uri="{9D8B030D-6E8A-4147-A177-3AD203B41FA5}">
                      <a16:colId xmlns:a16="http://schemas.microsoft.com/office/drawing/2014/main" val="4259096970"/>
                    </a:ext>
                  </a:extLst>
                </a:gridCol>
              </a:tblGrid>
              <a:tr h="574273">
                <a:tc>
                  <a:txBody>
                    <a:bodyPr/>
                    <a:lstStyle/>
                    <a:p>
                      <a:pPr algn="l" fontAlgn="b"/>
                      <a:r>
                        <a:rPr lang="fr-BE" sz="1100" u="none" strike="noStrike">
                          <a:effectLst/>
                        </a:rPr>
                        <a:t>Code Rome V3</a:t>
                      </a:r>
                      <a:endParaRPr lang="fr-BE" sz="1100" b="0" i="0" u="none" strike="noStrike">
                        <a:solidFill>
                          <a:srgbClr val="000000"/>
                        </a:solidFill>
                        <a:effectLst/>
                        <a:latin typeface="Calibri" panose="020F0502020204030204" pitchFamily="34" charset="0"/>
                      </a:endParaRPr>
                    </a:p>
                  </a:txBody>
                  <a:tcPr marL="6350" marR="6350" marT="6350" marB="0" anchor="ctr"/>
                </a:tc>
                <a:tc>
                  <a:txBody>
                    <a:bodyPr/>
                    <a:lstStyle/>
                    <a:p>
                      <a:pPr algn="l" fontAlgn="b"/>
                      <a:r>
                        <a:rPr lang="fr-BE" sz="1100" u="none" strike="noStrike">
                          <a:effectLst/>
                        </a:rPr>
                        <a:t>Intitulé métier</a:t>
                      </a:r>
                      <a:endParaRPr lang="fr-BE" sz="1100" b="0" i="0" u="none" strike="noStrike">
                        <a:solidFill>
                          <a:srgbClr val="000000"/>
                        </a:solidFill>
                        <a:effectLst/>
                        <a:latin typeface="Calibri" panose="020F0502020204030204" pitchFamily="34" charset="0"/>
                      </a:endParaRPr>
                    </a:p>
                  </a:txBody>
                  <a:tcPr marL="6350" marR="6350" marT="6350" marB="0" anchor="ctr"/>
                </a:tc>
                <a:tc>
                  <a:txBody>
                    <a:bodyPr/>
                    <a:lstStyle/>
                    <a:p>
                      <a:pPr algn="l" fontAlgn="b"/>
                      <a:r>
                        <a:rPr lang="fr-BE" sz="1100" u="none" strike="noStrike">
                          <a:effectLst/>
                        </a:rPr>
                        <a:t>Pénurie</a:t>
                      </a:r>
                      <a:endParaRPr lang="fr-BE" sz="1100" b="0" i="0" u="none" strike="noStrike">
                        <a:solidFill>
                          <a:srgbClr val="000000"/>
                        </a:solidFill>
                        <a:effectLst/>
                        <a:latin typeface="Calibri" panose="020F0502020204030204" pitchFamily="34" charset="0"/>
                      </a:endParaRPr>
                    </a:p>
                  </a:txBody>
                  <a:tcPr marL="6350" marR="6350" marT="6350" marB="0" anchor="ctr"/>
                </a:tc>
                <a:tc>
                  <a:txBody>
                    <a:bodyPr/>
                    <a:lstStyle/>
                    <a:p>
                      <a:pPr algn="l" fontAlgn="b"/>
                      <a:r>
                        <a:rPr lang="fr-BE" sz="1100" u="none" strike="noStrike">
                          <a:effectLst/>
                        </a:rPr>
                        <a:t>Fonction critique</a:t>
                      </a:r>
                      <a:endParaRPr lang="fr-BE" sz="1100" b="0" i="0" u="none" strike="noStrike">
                        <a:solidFill>
                          <a:srgbClr val="000000"/>
                        </a:solidFill>
                        <a:effectLst/>
                        <a:latin typeface="Calibri" panose="020F0502020204030204" pitchFamily="34" charset="0"/>
                      </a:endParaRPr>
                    </a:p>
                  </a:txBody>
                  <a:tcPr marL="6350" marR="6350" marT="6350" marB="0" anchor="ctr"/>
                </a:tc>
                <a:tc>
                  <a:txBody>
                    <a:bodyPr/>
                    <a:lstStyle/>
                    <a:p>
                      <a:pPr algn="l" fontAlgn="b"/>
                      <a:r>
                        <a:rPr lang="fr-BE" sz="1100" u="none" strike="noStrike">
                          <a:effectLst/>
                        </a:rPr>
                        <a:t>Contexte</a:t>
                      </a:r>
                      <a:endParaRPr lang="fr-BE" sz="1100" b="0" i="0" u="none" strike="noStrike">
                        <a:solidFill>
                          <a:srgbClr val="000000"/>
                        </a:solidFill>
                        <a:effectLst/>
                        <a:latin typeface="Calibri" panose="020F0502020204030204" pitchFamily="34" charset="0"/>
                      </a:endParaRPr>
                    </a:p>
                  </a:txBody>
                  <a:tcPr marL="6350" marR="6350" marT="6350" marB="0" anchor="ctr"/>
                </a:tc>
                <a:tc>
                  <a:txBody>
                    <a:bodyPr/>
                    <a:lstStyle/>
                    <a:p>
                      <a:pPr algn="l" fontAlgn="b"/>
                      <a:r>
                        <a:rPr lang="fr-BE" sz="1100" b="0" i="0" u="none" strike="noStrike">
                          <a:solidFill>
                            <a:srgbClr val="000000"/>
                          </a:solidFill>
                          <a:effectLst/>
                          <a:latin typeface="Calibri" panose="020F0502020204030204" pitchFamily="34" charset="0"/>
                        </a:rPr>
                        <a:t>Proposition</a:t>
                      </a:r>
                    </a:p>
                  </a:txBody>
                  <a:tcPr marL="6350" marR="6350" marT="6350" marB="0" anchor="ctr"/>
                </a:tc>
                <a:extLst>
                  <a:ext uri="{0D108BD9-81ED-4DB2-BD59-A6C34878D82A}">
                    <a16:rowId xmlns:a16="http://schemas.microsoft.com/office/drawing/2014/main" val="1904673409"/>
                  </a:ext>
                </a:extLst>
              </a:tr>
              <a:tr h="389945">
                <a:tc>
                  <a:txBody>
                    <a:bodyPr/>
                    <a:lstStyle/>
                    <a:p>
                      <a:pPr algn="l" fontAlgn="b"/>
                      <a:r>
                        <a:rPr lang="fr-BE" sz="1100" b="0" i="0" u="none" strike="noStrike">
                          <a:solidFill>
                            <a:srgbClr val="000000"/>
                          </a:solidFill>
                          <a:effectLst/>
                          <a:latin typeface="Calibri" panose="020F0502020204030204" pitchFamily="34" charset="0"/>
                        </a:rPr>
                        <a:t>F1701 </a:t>
                      </a:r>
                    </a:p>
                  </a:txBody>
                  <a:tcPr marL="6350" marR="6350" marT="6350" marB="0"/>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fr-BE" sz="1100" u="none" strike="noStrike">
                          <a:effectLst/>
                        </a:rPr>
                        <a:t>Coffreur</a:t>
                      </a:r>
                      <a:endParaRPr lang="fr-BE" sz="1100" b="0" i="0" u="none" strike="noStrike">
                        <a:solidFill>
                          <a:srgbClr val="000000"/>
                        </a:solidFill>
                        <a:effectLst/>
                        <a:latin typeface="Calibri" panose="020F0502020204030204" pitchFamily="34" charset="0"/>
                      </a:endParaRPr>
                    </a:p>
                    <a:p>
                      <a:pPr algn="l" fontAlgn="b"/>
                      <a:endParaRPr lang="fr-BE" sz="1100" b="0" i="0" u="none" strike="noStrike">
                        <a:solidFill>
                          <a:srgbClr val="000000"/>
                        </a:solidFill>
                        <a:effectLst/>
                        <a:latin typeface="Calibri" panose="020F0502020204030204" pitchFamily="34" charset="0"/>
                      </a:endParaRPr>
                    </a:p>
                  </a:txBody>
                  <a:tcPr marL="6350" marR="6350" marT="6350" marB="0"/>
                </a:tc>
                <a:tc>
                  <a:txBody>
                    <a:bodyPr/>
                    <a:lstStyle/>
                    <a:p>
                      <a:pPr algn="ctr" fontAlgn="b"/>
                      <a:r>
                        <a:rPr lang="fr-BE" sz="1100" u="none" strike="noStrike">
                          <a:effectLst/>
                        </a:rPr>
                        <a:t>x</a:t>
                      </a:r>
                      <a:endParaRPr lang="fr-BE" sz="1100" b="0" i="0" u="none" strike="noStrike">
                        <a:solidFill>
                          <a:srgbClr val="000000"/>
                        </a:solidFill>
                        <a:effectLst/>
                        <a:latin typeface="Calibri" panose="020F0502020204030204" pitchFamily="34" charset="0"/>
                      </a:endParaRPr>
                    </a:p>
                  </a:txBody>
                  <a:tcPr marL="6350" marR="6350" marT="6350" marB="0"/>
                </a:tc>
                <a:tc>
                  <a:txBody>
                    <a:bodyPr/>
                    <a:lstStyle/>
                    <a:p>
                      <a:pPr algn="ctr" fontAlgn="b"/>
                      <a:endParaRPr lang="fr-BE" sz="1100" b="0" i="0" u="none" strike="noStrike">
                        <a:solidFill>
                          <a:srgbClr val="000000"/>
                        </a:solidFill>
                        <a:effectLst/>
                        <a:latin typeface="Calibri" panose="020F0502020204030204" pitchFamily="34" charset="0"/>
                      </a:endParaRPr>
                    </a:p>
                  </a:txBody>
                  <a:tcPr marL="6350" marR="6350" marT="6350" marB="0"/>
                </a:tc>
                <a:tc>
                  <a:txBody>
                    <a:bodyPr/>
                    <a:lstStyle/>
                    <a:p>
                      <a:pPr algn="l" fontAlgn="b"/>
                      <a:endParaRPr lang="fr-BE" sz="1100" b="1" u="none" strike="noStrike" dirty="0">
                        <a:solidFill>
                          <a:schemeClr val="accent2">
                            <a:lumMod val="75000"/>
                          </a:schemeClr>
                        </a:solidFill>
                        <a:effectLst/>
                      </a:endParaRPr>
                    </a:p>
                    <a:p>
                      <a:pPr algn="l" fontAlgn="b"/>
                      <a:r>
                        <a:rPr lang="fr-BE" sz="1100" b="1" u="none" strike="noStrike" dirty="0">
                          <a:solidFill>
                            <a:schemeClr val="accent2">
                              <a:lumMod val="75000"/>
                            </a:schemeClr>
                          </a:solidFill>
                          <a:effectLst/>
                        </a:rPr>
                        <a:t>Opportunité d’emploi</a:t>
                      </a:r>
                    </a:p>
                    <a:p>
                      <a:pPr marL="171450" indent="-171450" algn="l" fontAlgn="b">
                        <a:buFont typeface="Arial" panose="020B0604020202020204" pitchFamily="34" charset="0"/>
                        <a:buChar char="•"/>
                      </a:pPr>
                      <a:r>
                        <a:rPr lang="fr-BE" sz="1100" b="0" u="none" strike="noStrike" dirty="0">
                          <a:solidFill>
                            <a:srgbClr val="000000"/>
                          </a:solidFill>
                          <a:effectLst/>
                        </a:rPr>
                        <a:t> 33 OE sur le Bassin </a:t>
                      </a:r>
                    </a:p>
                    <a:p>
                      <a:pPr marL="171450" indent="-171450" algn="l" fontAlgn="b">
                        <a:buFont typeface="Arial" panose="020B0604020202020204" pitchFamily="34" charset="0"/>
                        <a:buChar char="•"/>
                      </a:pPr>
                      <a:r>
                        <a:rPr lang="fr-BE" sz="1100" b="0" u="none" strike="noStrike" dirty="0">
                          <a:solidFill>
                            <a:srgbClr val="000000"/>
                          </a:solidFill>
                          <a:effectLst/>
                        </a:rPr>
                        <a:t> 508 OE en Wallonie</a:t>
                      </a:r>
                    </a:p>
                    <a:p>
                      <a:pPr algn="l" fontAlgn="b"/>
                      <a:endParaRPr lang="fr-BE" sz="1100" b="0" u="none" strike="noStrike" dirty="0">
                        <a:solidFill>
                          <a:srgbClr val="000000"/>
                        </a:solidFill>
                        <a:effectLst/>
                      </a:endParaRPr>
                    </a:p>
                    <a:p>
                      <a:pPr algn="l" fontAlgn="b"/>
                      <a:r>
                        <a:rPr lang="fr-BE" sz="1100" b="0" u="none" strike="noStrike" dirty="0">
                          <a:solidFill>
                            <a:srgbClr val="000000"/>
                          </a:solidFill>
                          <a:effectLst/>
                        </a:rPr>
                        <a:t> </a:t>
                      </a:r>
                      <a:r>
                        <a:rPr lang="fr-BE" sz="1100" b="1" u="none" strike="noStrike" dirty="0">
                          <a:solidFill>
                            <a:schemeClr val="accent2">
                              <a:lumMod val="75000"/>
                            </a:schemeClr>
                          </a:solidFill>
                          <a:effectLst/>
                        </a:rPr>
                        <a:t>Formation :</a:t>
                      </a:r>
                    </a:p>
                    <a:p>
                      <a:pPr algn="l" fontAlgn="b"/>
                      <a:r>
                        <a:rPr lang="fr-BE" sz="1100" b="1" u="none" strike="noStrike" dirty="0">
                          <a:solidFill>
                            <a:schemeClr val="tx1"/>
                          </a:solidFill>
                          <a:effectLst/>
                        </a:rPr>
                        <a:t>Pas de formation sur le territoire</a:t>
                      </a:r>
                    </a:p>
                    <a:p>
                      <a:pPr algn="l" fontAlgn="b"/>
                      <a:endParaRPr lang="fr-BE" sz="1100" b="1" u="none" strike="noStrike" dirty="0">
                        <a:solidFill>
                          <a:schemeClr val="tx1"/>
                        </a:solidFill>
                        <a:effectLst/>
                      </a:endParaRPr>
                    </a:p>
                    <a:p>
                      <a:pPr algn="l" fontAlgn="b"/>
                      <a:r>
                        <a:rPr lang="fr-BE" sz="1100" b="1" u="none" strike="noStrike" dirty="0">
                          <a:solidFill>
                            <a:schemeClr val="accent2">
                              <a:lumMod val="75000"/>
                            </a:schemeClr>
                          </a:solidFill>
                          <a:effectLst/>
                        </a:rPr>
                        <a:t>Avis des experts de l’atelier « Construction »</a:t>
                      </a:r>
                    </a:p>
                    <a:p>
                      <a:pPr algn="l" fontAlgn="b"/>
                      <a:r>
                        <a:rPr lang="fr-BE" sz="1100" b="0" u="none" strike="noStrike" dirty="0">
                          <a:solidFill>
                            <a:schemeClr val="tx1"/>
                          </a:solidFill>
                          <a:effectLst/>
                        </a:rPr>
                        <a:t>Le développement d’une offre de formation ne semble pas pertinent. Les compétences  font parties du métiers de maçon et s’acquièrent principalement par la pratique sur chantier. Il y a peu de demande de coffreur s« spécifiques »</a:t>
                      </a:r>
                    </a:p>
                    <a:p>
                      <a:pPr algn="l" fontAlgn="b"/>
                      <a:endParaRPr lang="fr-BE" sz="1100" b="1" u="none" strike="noStrike" dirty="0">
                        <a:solidFill>
                          <a:srgbClr val="000000"/>
                        </a:solidFill>
                        <a:effectLst/>
                      </a:endParaRPr>
                    </a:p>
                    <a:p>
                      <a:pPr algn="l" fontAlgn="b"/>
                      <a:endParaRPr lang="fr-BE" sz="1100" b="0" i="0" u="none" strike="noStrike" dirty="0">
                        <a:solidFill>
                          <a:srgbClr val="000000"/>
                        </a:solidFill>
                        <a:effectLst/>
                        <a:latin typeface="Calibri" panose="020F0502020204030204" pitchFamily="34" charset="0"/>
                      </a:endParaRPr>
                    </a:p>
                  </a:txBody>
                  <a:tcPr marL="6350" marR="6350" marT="6350" marB="0"/>
                </a:tc>
                <a:tc>
                  <a:txBody>
                    <a:bodyPr/>
                    <a:lstStyle/>
                    <a:p>
                      <a:pPr marL="171450" indent="-171450" algn="ctr" fontAlgn="b">
                        <a:buFont typeface="Arial" panose="020B0604020202020204" pitchFamily="34" charset="0"/>
                        <a:buChar char="•"/>
                      </a:pPr>
                      <a:r>
                        <a:rPr lang="fr-BE" sz="1100" b="0" i="0" u="none" strike="noStrike" dirty="0">
                          <a:solidFill>
                            <a:srgbClr val="000000"/>
                          </a:solidFill>
                          <a:effectLst/>
                          <a:latin typeface="Calibri" panose="020F0502020204030204" pitchFamily="34" charset="0"/>
                        </a:rPr>
                        <a:t> </a:t>
                      </a:r>
                    </a:p>
                  </a:txBody>
                  <a:tcPr marL="6350" marR="6350" marT="6350" marB="0"/>
                </a:tc>
                <a:extLst>
                  <a:ext uri="{0D108BD9-81ED-4DB2-BD59-A6C34878D82A}">
                    <a16:rowId xmlns:a16="http://schemas.microsoft.com/office/drawing/2014/main" val="3056833061"/>
                  </a:ext>
                </a:extLst>
              </a:tr>
            </a:tbl>
          </a:graphicData>
        </a:graphic>
      </p:graphicFrame>
      <p:sp>
        <p:nvSpPr>
          <p:cNvPr id="5" name="Titre 3">
            <a:extLst>
              <a:ext uri="{FF2B5EF4-FFF2-40B4-BE49-F238E27FC236}">
                <a16:creationId xmlns:a16="http://schemas.microsoft.com/office/drawing/2014/main" id="{8335220F-0486-AC2D-D32E-94365A09CBFA}"/>
              </a:ext>
            </a:extLst>
          </p:cNvPr>
          <p:cNvSpPr txBox="1">
            <a:spLocks noGrp="1"/>
          </p:cNvSpPr>
          <p:nvPr>
            <p:ph type="title"/>
          </p:nvPr>
        </p:nvSpPr>
        <p:spPr>
          <a:xfrm>
            <a:off x="367420" y="147842"/>
            <a:ext cx="10515600" cy="1164609"/>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br>
              <a:rPr lang="fr-BE" sz="2800" b="1">
                <a:solidFill>
                  <a:schemeClr val="accent2">
                    <a:lumMod val="75000"/>
                  </a:schemeClr>
                </a:solidFill>
                <a:latin typeface="Tenorite" panose="00000500000000000000" pitchFamily="2" charset="0"/>
              </a:rPr>
            </a:br>
            <a:br>
              <a:rPr lang="fr-BE" sz="2800" b="1">
                <a:solidFill>
                  <a:schemeClr val="accent2">
                    <a:lumMod val="75000"/>
                  </a:schemeClr>
                </a:solidFill>
                <a:latin typeface="Tenorite" panose="00000500000000000000" pitchFamily="2" charset="0"/>
              </a:rPr>
            </a:br>
            <a:br>
              <a:rPr lang="fr-BE" sz="2800" b="1">
                <a:solidFill>
                  <a:schemeClr val="accent2">
                    <a:lumMod val="75000"/>
                  </a:schemeClr>
                </a:solidFill>
                <a:latin typeface="Tenorite" panose="00000500000000000000" pitchFamily="2" charset="0"/>
              </a:rPr>
            </a:br>
            <a:br>
              <a:rPr lang="fr-BE" sz="2800" b="1">
                <a:solidFill>
                  <a:srgbClr val="FFC000"/>
                </a:solidFill>
                <a:latin typeface="Tenorite" panose="00000500000000000000" pitchFamily="2" charset="0"/>
              </a:rPr>
            </a:br>
            <a:endParaRPr lang="fr-BE" sz="2800" b="1">
              <a:solidFill>
                <a:srgbClr val="FFC000"/>
              </a:solidFill>
              <a:latin typeface="Tenorite" panose="00000500000000000000" pitchFamily="2" charset="0"/>
            </a:endParaRPr>
          </a:p>
        </p:txBody>
      </p:sp>
      <p:sp>
        <p:nvSpPr>
          <p:cNvPr id="4" name="ZoneTexte 3">
            <a:extLst>
              <a:ext uri="{FF2B5EF4-FFF2-40B4-BE49-F238E27FC236}">
                <a16:creationId xmlns:a16="http://schemas.microsoft.com/office/drawing/2014/main" id="{914A98A6-EC70-ABCC-E2B5-6DD10C2835FE}"/>
              </a:ext>
            </a:extLst>
          </p:cNvPr>
          <p:cNvSpPr txBox="1"/>
          <p:nvPr/>
        </p:nvSpPr>
        <p:spPr>
          <a:xfrm>
            <a:off x="623655" y="171818"/>
            <a:ext cx="10620747" cy="523220"/>
          </a:xfrm>
          <a:prstGeom prst="rect">
            <a:avLst/>
          </a:prstGeom>
          <a:noFill/>
        </p:spPr>
        <p:txBody>
          <a:bodyPr wrap="square">
            <a:spAutoFit/>
          </a:bodyPr>
          <a:lstStyle/>
          <a:p>
            <a:pPr algn="l" fontAlgn="b"/>
            <a:r>
              <a:rPr lang="fr-BE" sz="2800" b="1">
                <a:solidFill>
                  <a:schemeClr val="accent2">
                    <a:lumMod val="75000"/>
                  </a:schemeClr>
                </a:solidFill>
                <a:latin typeface="Tenorite" panose="00000500000000000000" pitchFamily="2" charset="0"/>
                <a:ea typeface="+mj-ea"/>
                <a:cs typeface="+mj-cs"/>
              </a:rPr>
              <a:t>F1701 Coffreur</a:t>
            </a:r>
          </a:p>
        </p:txBody>
      </p:sp>
      <mc:AlternateContent xmlns:mc="http://schemas.openxmlformats.org/markup-compatibility/2006" xmlns:pslz="http://schemas.microsoft.com/office/powerpoint/2016/slidezoom">
        <mc:Choice Requires="pslz">
          <p:graphicFrame>
            <p:nvGraphicFramePr>
              <p:cNvPr id="10" name="Zoom de diapositive 9">
                <a:extLst>
                  <a:ext uri="{FF2B5EF4-FFF2-40B4-BE49-F238E27FC236}">
                    <a16:creationId xmlns:a16="http://schemas.microsoft.com/office/drawing/2014/main" id="{1B417349-CD94-66EE-67E6-5DE508B03FC8}"/>
                  </a:ext>
                </a:extLst>
              </p:cNvPr>
              <p:cNvGraphicFramePr>
                <a:graphicFrameLocks noChangeAspect="1"/>
              </p:cNvGraphicFramePr>
              <p:nvPr>
                <p:extLst>
                  <p:ext uri="{D42A27DB-BD31-4B8C-83A1-F6EECF244321}">
                    <p14:modId xmlns:p14="http://schemas.microsoft.com/office/powerpoint/2010/main" val="2076319422"/>
                  </p:ext>
                </p:extLst>
              </p:nvPr>
            </p:nvGraphicFramePr>
            <p:xfrm>
              <a:off x="4286250" y="4045148"/>
              <a:ext cx="4248150" cy="2389585"/>
            </p:xfrm>
            <a:graphic>
              <a:graphicData uri="http://schemas.microsoft.com/office/powerpoint/2016/slidezoom">
                <pslz:sldZm>
                  <pslz:sldZmObj sldId="550" cId="3774361312">
                    <pslz:zmPr id="{68E5443C-5A7B-457A-86F4-75B0E5476502}" returnToParent="0" transitionDur="1000">
                      <p166:blipFill xmlns:p166="http://schemas.microsoft.com/office/powerpoint/2016/6/main">
                        <a:blip r:embed="rId3"/>
                        <a:stretch>
                          <a:fillRect/>
                        </a:stretch>
                      </p166:blipFill>
                      <p166:spPr xmlns:p166="http://schemas.microsoft.com/office/powerpoint/2016/6/main">
                        <a:xfrm>
                          <a:off x="0" y="0"/>
                          <a:ext cx="4248150" cy="2389585"/>
                        </a:xfrm>
                        <a:prstGeom prst="rect">
                          <a:avLst/>
                        </a:prstGeom>
                        <a:ln w="3175">
                          <a:solidFill>
                            <a:prstClr val="ltGray"/>
                          </a:solidFill>
                        </a:ln>
                      </p166:spPr>
                    </pslz:zmPr>
                  </pslz:sldZmObj>
                </pslz:sldZm>
              </a:graphicData>
            </a:graphic>
          </p:graphicFrame>
        </mc:Choice>
        <mc:Fallback xmlns="">
          <p:pic>
            <p:nvPicPr>
              <p:cNvPr id="10" name="Zoom de diapositive 9">
                <a:hlinkClick r:id="rId4" action="ppaction://hlinksldjump"/>
                <a:extLst>
                  <a:ext uri="{FF2B5EF4-FFF2-40B4-BE49-F238E27FC236}">
                    <a16:creationId xmlns:a16="http://schemas.microsoft.com/office/drawing/2014/main" id="{1B417349-CD94-66EE-67E6-5DE508B03FC8}"/>
                  </a:ext>
                </a:extLst>
              </p:cNvPr>
              <p:cNvPicPr>
                <a:picLocks noGrp="1" noRot="1" noChangeAspect="1" noMove="1" noResize="1" noEditPoints="1" noAdjustHandles="1" noChangeArrowheads="1" noChangeShapeType="1"/>
              </p:cNvPicPr>
              <p:nvPr/>
            </p:nvPicPr>
            <p:blipFill>
              <a:blip r:embed="rId5"/>
              <a:stretch>
                <a:fillRect/>
              </a:stretch>
            </p:blipFill>
            <p:spPr>
              <a:xfrm>
                <a:off x="4286250" y="4045148"/>
                <a:ext cx="4248150" cy="2389585"/>
              </a:xfrm>
              <a:prstGeom prst="rect">
                <a:avLst/>
              </a:prstGeom>
              <a:ln w="3175">
                <a:solidFill>
                  <a:prstClr val="ltGray"/>
                </a:solidFill>
              </a:ln>
            </p:spPr>
          </p:pic>
        </mc:Fallback>
      </mc:AlternateContent>
    </p:spTree>
    <p:extLst>
      <p:ext uri="{BB962C8B-B14F-4D97-AF65-F5344CB8AC3E}">
        <p14:creationId xmlns:p14="http://schemas.microsoft.com/office/powerpoint/2010/main" val="133232190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8" name="Image 7"/>
          <p:cNvPicPr/>
          <p:nvPr/>
        </p:nvPicPr>
        <p:blipFill>
          <a:blip r:embed="rId2"/>
          <a:srcRect/>
          <a:stretch>
            <a:fillRect/>
          </a:stretch>
        </p:blipFill>
        <p:spPr bwMode="auto">
          <a:xfrm>
            <a:off x="1814945" y="886691"/>
            <a:ext cx="8880763" cy="5195454"/>
          </a:xfrm>
          <a:prstGeom prst="rect">
            <a:avLst/>
          </a:prstGeom>
          <a:noFill/>
          <a:ln w="9525">
            <a:noFill/>
            <a:miter lim="800000"/>
            <a:headEnd/>
            <a:tailEnd/>
          </a:ln>
        </p:spPr>
      </p:pic>
      <p:sp>
        <p:nvSpPr>
          <p:cNvPr id="16" name="ZoneTexte 15">
            <a:extLst>
              <a:ext uri="{FF2B5EF4-FFF2-40B4-BE49-F238E27FC236}">
                <a16:creationId xmlns:a16="http://schemas.microsoft.com/office/drawing/2014/main" id="{36547CAC-D439-4416-8235-C9866C871E70}"/>
              </a:ext>
            </a:extLst>
          </p:cNvPr>
          <p:cNvSpPr txBox="1"/>
          <p:nvPr/>
        </p:nvSpPr>
        <p:spPr>
          <a:xfrm>
            <a:off x="219075" y="137171"/>
            <a:ext cx="184731"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ZoneTexte 1">
            <a:extLst>
              <a:ext uri="{FF2B5EF4-FFF2-40B4-BE49-F238E27FC236}">
                <a16:creationId xmlns:a16="http://schemas.microsoft.com/office/drawing/2014/main" id="{454D0165-F698-4219-A6D9-15947A123B4D}"/>
              </a:ext>
            </a:extLst>
          </p:cNvPr>
          <p:cNvSpPr txBox="1"/>
          <p:nvPr/>
        </p:nvSpPr>
        <p:spPr>
          <a:xfrm>
            <a:off x="2828925" y="2505694"/>
            <a:ext cx="6136945" cy="369332"/>
          </a:xfrm>
          <a:prstGeom prst="rect">
            <a:avLst/>
          </a:prstGeom>
          <a:solidFill>
            <a:schemeClr val="accent2">
              <a:lumMod val="60000"/>
              <a:lumOff val="40000"/>
            </a:schemeClr>
          </a:solidFill>
        </p:spPr>
        <p:txBody>
          <a:bodyPr wrap="square" rtlCol="0">
            <a:spAutoFit/>
          </a:bodyPr>
          <a:lstStyle/>
          <a:p>
            <a:pPr algn="ctr"/>
            <a:r>
              <a:rPr lang="fr-BE"/>
              <a:t>Pas de formation sur le Bassin</a:t>
            </a:r>
          </a:p>
        </p:txBody>
      </p:sp>
      <p:sp>
        <p:nvSpPr>
          <p:cNvPr id="4" name="ZoneTexte 3">
            <a:extLst>
              <a:ext uri="{FF2B5EF4-FFF2-40B4-BE49-F238E27FC236}">
                <a16:creationId xmlns:a16="http://schemas.microsoft.com/office/drawing/2014/main" id="{3383DB11-FCF7-1CC2-686E-1602660ACEE2}"/>
              </a:ext>
            </a:extLst>
          </p:cNvPr>
          <p:cNvSpPr txBox="1"/>
          <p:nvPr/>
        </p:nvSpPr>
        <p:spPr>
          <a:xfrm>
            <a:off x="311440" y="321837"/>
            <a:ext cx="6094520" cy="369332"/>
          </a:xfrm>
          <a:prstGeom prst="rect">
            <a:avLst/>
          </a:prstGeom>
          <a:noFill/>
        </p:spPr>
        <p:txBody>
          <a:bodyPr wrap="square">
            <a:spAutoFit/>
          </a:bodyPr>
          <a:lstStyle/>
          <a:p>
            <a:r>
              <a:rPr lang="fr-BE" sz="1800" b="1">
                <a:solidFill>
                  <a:schemeClr val="accent2">
                    <a:lumMod val="75000"/>
                  </a:schemeClr>
                </a:solidFill>
                <a:latin typeface="Tenorite" panose="00000500000000000000" pitchFamily="2" charset="0"/>
              </a:rPr>
              <a:t>F1701 Coffreur</a:t>
            </a:r>
            <a:endParaRPr lang="fr-BE"/>
          </a:p>
        </p:txBody>
      </p:sp>
    </p:spTree>
    <p:extLst>
      <p:ext uri="{BB962C8B-B14F-4D97-AF65-F5344CB8AC3E}">
        <p14:creationId xmlns:p14="http://schemas.microsoft.com/office/powerpoint/2010/main" val="377436131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Diagramme 10">
            <a:extLst>
              <a:ext uri="{FF2B5EF4-FFF2-40B4-BE49-F238E27FC236}">
                <a16:creationId xmlns:a16="http://schemas.microsoft.com/office/drawing/2014/main" id="{5A02A3E5-1996-4C6C-BC53-79CC1C50BA33}"/>
              </a:ext>
            </a:extLst>
          </p:cNvPr>
          <p:cNvGraphicFramePr/>
          <p:nvPr>
            <p:extLst>
              <p:ext uri="{D42A27DB-BD31-4B8C-83A1-F6EECF244321}">
                <p14:modId xmlns:p14="http://schemas.microsoft.com/office/powerpoint/2010/main" val="2680825111"/>
              </p:ext>
            </p:extLst>
          </p:nvPr>
        </p:nvGraphicFramePr>
        <p:xfrm>
          <a:off x="5131293" y="877296"/>
          <a:ext cx="6724342" cy="50019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2" name="Image 11">
            <a:extLst>
              <a:ext uri="{FF2B5EF4-FFF2-40B4-BE49-F238E27FC236}">
                <a16:creationId xmlns:a16="http://schemas.microsoft.com/office/drawing/2014/main" id="{EA543AF6-0050-4DFB-B7F8-D6AD6AB0BC71}"/>
              </a:ext>
            </a:extLst>
          </p:cNvPr>
          <p:cNvPicPr>
            <a:picLocks noChangeAspect="1"/>
          </p:cNvPicPr>
          <p:nvPr/>
        </p:nvPicPr>
        <p:blipFill>
          <a:blip r:embed="rId7"/>
          <a:stretch>
            <a:fillRect/>
          </a:stretch>
        </p:blipFill>
        <p:spPr>
          <a:xfrm>
            <a:off x="516371" y="324353"/>
            <a:ext cx="1756312" cy="2081325"/>
          </a:xfrm>
          <a:prstGeom prst="rect">
            <a:avLst/>
          </a:prstGeom>
        </p:spPr>
      </p:pic>
      <p:sp>
        <p:nvSpPr>
          <p:cNvPr id="13" name="ZoneTexte 12">
            <a:extLst>
              <a:ext uri="{FF2B5EF4-FFF2-40B4-BE49-F238E27FC236}">
                <a16:creationId xmlns:a16="http://schemas.microsoft.com/office/drawing/2014/main" id="{D626B912-2E9A-4A6E-9A3C-6C0995FEF81D}"/>
              </a:ext>
            </a:extLst>
          </p:cNvPr>
          <p:cNvSpPr txBox="1"/>
          <p:nvPr/>
        </p:nvSpPr>
        <p:spPr>
          <a:xfrm>
            <a:off x="1482571" y="3429000"/>
            <a:ext cx="2885243"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8000" b="0" i="0" u="none" strike="noStrike" kern="1200" cap="none" spc="0" normalizeH="0" baseline="0" noProof="0">
                <a:ln>
                  <a:noFill/>
                </a:ln>
                <a:solidFill>
                  <a:srgbClr val="F1B372">
                    <a:lumMod val="50000"/>
                  </a:srgbClr>
                </a:solidFill>
                <a:effectLst/>
                <a:uLnTx/>
                <a:uFillTx/>
                <a:latin typeface="Calibri" panose="020F0502020204030204"/>
                <a:ea typeface="+mn-ea"/>
                <a:cs typeface="+mn-cs"/>
              </a:rPr>
              <a:t>Merci</a:t>
            </a:r>
          </a:p>
        </p:txBody>
      </p:sp>
    </p:spTree>
    <p:extLst>
      <p:ext uri="{BB962C8B-B14F-4D97-AF65-F5344CB8AC3E}">
        <p14:creationId xmlns:p14="http://schemas.microsoft.com/office/powerpoint/2010/main" val="3956850341"/>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Image 2"/>
          <p:cNvPicPr/>
          <p:nvPr/>
        </p:nvPicPr>
        <p:blipFill>
          <a:blip r:embed="rId2"/>
          <a:srcRect/>
          <a:stretch>
            <a:fillRect/>
          </a:stretch>
        </p:blipFill>
        <p:spPr bwMode="auto">
          <a:xfrm>
            <a:off x="1856509" y="1007196"/>
            <a:ext cx="8880763" cy="5195454"/>
          </a:xfrm>
          <a:prstGeom prst="rect">
            <a:avLst/>
          </a:prstGeom>
          <a:noFill/>
          <a:ln w="9525">
            <a:noFill/>
            <a:miter lim="800000"/>
            <a:headEnd/>
            <a:tailEnd/>
          </a:ln>
        </p:spPr>
      </p:pic>
      <p:sp>
        <p:nvSpPr>
          <p:cNvPr id="6" name="Rectangle 5">
            <a:extLst>
              <a:ext uri="{FF2B5EF4-FFF2-40B4-BE49-F238E27FC236}">
                <a16:creationId xmlns:a16="http://schemas.microsoft.com/office/drawing/2014/main" id="{AA1B78AE-C49F-4C44-9B88-1F9A60C294DA}"/>
              </a:ext>
            </a:extLst>
          </p:cNvPr>
          <p:cNvSpPr/>
          <p:nvPr/>
        </p:nvSpPr>
        <p:spPr>
          <a:xfrm>
            <a:off x="9730948" y="2460920"/>
            <a:ext cx="2012647" cy="739630"/>
          </a:xfrm>
          <a:prstGeom prst="wedgeRectCallout">
            <a:avLst>
              <a:gd name="adj1" fmla="val -152901"/>
              <a:gd name="adj2" fmla="val 99150"/>
            </a:avLst>
          </a:prstGeom>
          <a:gradFill rotWithShape="1">
            <a:gsLst>
              <a:gs pos="0">
                <a:srgbClr val="70AD47">
                  <a:lumMod val="110000"/>
                  <a:satMod val="105000"/>
                  <a:tint val="67000"/>
                </a:srgbClr>
              </a:gs>
              <a:gs pos="50000">
                <a:srgbClr val="70AD47">
                  <a:lumMod val="105000"/>
                  <a:satMod val="103000"/>
                  <a:tint val="73000"/>
                </a:srgbClr>
              </a:gs>
              <a:gs pos="100000">
                <a:srgbClr val="70AD47">
                  <a:lumMod val="105000"/>
                  <a:satMod val="109000"/>
                  <a:tint val="81000"/>
                </a:srgbClr>
              </a:gs>
            </a:gsLst>
            <a:lin ang="5400000" scaled="0"/>
          </a:gradFill>
          <a:ln w="6350" cap="flat" cmpd="sng" algn="ctr">
            <a:solidFill>
              <a:srgbClr val="70AD47"/>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45720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LE FOREM (partenariat) :</a:t>
            </a:r>
            <a:r>
              <a:rPr kumimoji="0" lang="fr-BE" sz="1200" b="0" i="0" u="none" strike="noStrike" kern="0" cap="none" spc="0" normalizeH="0" baseline="0" noProof="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                                                              </a:t>
            </a:r>
          </a:p>
          <a:p>
            <a:pPr marL="0" marR="0" lvl="0" indent="0" defTabSz="457200" eaLnBrk="1" fontAlgn="auto" latinLnBrk="0" hangingPunct="1">
              <a:lnSpc>
                <a:spcPct val="107000"/>
              </a:lnSpc>
              <a:spcBef>
                <a:spcPts val="0"/>
              </a:spcBef>
              <a:spcAft>
                <a:spcPts val="800"/>
              </a:spcAft>
              <a:buClrTx/>
              <a:buSzTx/>
              <a:buFontTx/>
              <a:buNone/>
              <a:tabLst/>
              <a:defRPr/>
            </a:pPr>
            <a:r>
              <a:rPr kumimoji="0" lang="fr-BE" sz="1200" b="0" i="0" u="none" strike="noStrike" kern="0" cap="none" spc="0" normalizeH="0" baseline="0" noProof="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 Assistant métreur-deviseur </a:t>
            </a:r>
          </a:p>
          <a:p>
            <a:pPr marL="0" marR="0" lvl="0" indent="0" defTabSz="457200" eaLnBrk="1" fontAlgn="auto" latinLnBrk="0" hangingPunct="1">
              <a:lnSpc>
                <a:spcPct val="107000"/>
              </a:lnSpc>
              <a:spcBef>
                <a:spcPts val="0"/>
              </a:spcBef>
              <a:spcAft>
                <a:spcPts val="800"/>
              </a:spcAft>
              <a:buClrTx/>
              <a:buSzTx/>
              <a:buFontTx/>
              <a:buNone/>
              <a:tabLst/>
              <a:defRPr/>
            </a:pPr>
            <a:r>
              <a:rPr kumimoji="0" lang="fr-BE" sz="700" b="0" i="0" u="none" strike="noStrike" kern="0" cap="none" spc="0" normalizeH="0" baseline="0" noProof="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 </a:t>
            </a:r>
            <a:endParaRPr kumimoji="0" lang="fr-BE" sz="1100" b="0" i="0" u="none" strike="noStrike" kern="0" cap="none" spc="0" normalizeH="0" baseline="0" noProof="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endParaRPr>
          </a:p>
        </p:txBody>
      </p:sp>
      <p:sp>
        <p:nvSpPr>
          <p:cNvPr id="8" name="Rectangle 4">
            <a:extLst>
              <a:ext uri="{FF2B5EF4-FFF2-40B4-BE49-F238E27FC236}">
                <a16:creationId xmlns:a16="http://schemas.microsoft.com/office/drawing/2014/main" id="{D912C0B0-9FB2-4B69-BF55-EEA66229B100}"/>
              </a:ext>
            </a:extLst>
          </p:cNvPr>
          <p:cNvSpPr/>
          <p:nvPr/>
        </p:nvSpPr>
        <p:spPr>
          <a:xfrm>
            <a:off x="718447" y="2211365"/>
            <a:ext cx="2515149" cy="499110"/>
          </a:xfrm>
          <a:prstGeom prst="wedgeRectCallout">
            <a:avLst>
              <a:gd name="adj1" fmla="val 126100"/>
              <a:gd name="adj2" fmla="val 276742"/>
            </a:avLst>
          </a:prstGeom>
          <a:solidFill>
            <a:srgbClr val="ED7D31">
              <a:lumMod val="60000"/>
              <a:lumOff val="40000"/>
            </a:srgbClr>
          </a:solidFill>
          <a:ln w="6350" cap="flat" cmpd="sng" algn="ctr">
            <a:solidFill>
              <a:srgbClr val="ED7D31">
                <a:lumMod val="60000"/>
                <a:lumOff val="4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defTabSz="457200" eaLnBrk="1" fontAlgn="auto" latinLnBrk="0" hangingPunct="1">
              <a:lnSpc>
                <a:spcPct val="107000"/>
              </a:lnSpc>
              <a:spcBef>
                <a:spcPts val="0"/>
              </a:spcBef>
              <a:spcAft>
                <a:spcPts val="800"/>
              </a:spcAft>
              <a:buClrTx/>
              <a:buSzTx/>
              <a:buFontTx/>
              <a:buNone/>
              <a:tabLst/>
              <a:defRPr/>
            </a:pPr>
            <a:r>
              <a:rPr kumimoji="0" lang="fr-BE" sz="1200" b="1" i="0" u="none" strike="noStrike" kern="0" cap="none" spc="0" normalizeH="0" baseline="0" noProof="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IFAPME </a:t>
            </a:r>
            <a:r>
              <a:rPr kumimoji="0" lang="fr-BE" sz="1200" b="0" i="0" u="none" strike="noStrike" kern="0" cap="none" spc="0" normalizeH="0" baseline="0" noProof="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                                                              Métreur deviseur à orientation PEB</a:t>
            </a:r>
          </a:p>
        </p:txBody>
      </p:sp>
      <p:sp>
        <p:nvSpPr>
          <p:cNvPr id="4" name="Titre 3">
            <a:extLst>
              <a:ext uri="{FF2B5EF4-FFF2-40B4-BE49-F238E27FC236}">
                <a16:creationId xmlns:a16="http://schemas.microsoft.com/office/drawing/2014/main" id="{D0C8EEB6-367A-8FFB-BF8B-4E946D21E7E0}"/>
              </a:ext>
            </a:extLst>
          </p:cNvPr>
          <p:cNvSpPr txBox="1">
            <a:spLocks/>
          </p:cNvSpPr>
          <p:nvPr/>
        </p:nvSpPr>
        <p:spPr>
          <a:xfrm>
            <a:off x="277424" y="341720"/>
            <a:ext cx="9720072" cy="671421"/>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BE" sz="2800" b="1">
                <a:solidFill>
                  <a:schemeClr val="accent2">
                    <a:lumMod val="75000"/>
                  </a:schemeClr>
                </a:solidFill>
                <a:latin typeface="Tenorite" panose="00000500000000000000" pitchFamily="2" charset="0"/>
              </a:rPr>
              <a:t>F1108 Métreur-deviseur</a:t>
            </a:r>
            <a:br>
              <a:rPr lang="fr-BE" sz="2800" b="1">
                <a:solidFill>
                  <a:srgbClr val="FFC000"/>
                </a:solidFill>
                <a:latin typeface="Tenorite" panose="00000500000000000000" pitchFamily="2" charset="0"/>
              </a:rPr>
            </a:br>
            <a:br>
              <a:rPr lang="fr-BE" sz="2800" b="1">
                <a:solidFill>
                  <a:srgbClr val="FFC000"/>
                </a:solidFill>
                <a:latin typeface="Tenorite" panose="00000500000000000000" pitchFamily="2" charset="0"/>
              </a:rPr>
            </a:br>
            <a:endParaRPr lang="fr-BE" sz="2800" b="1">
              <a:solidFill>
                <a:srgbClr val="FFC000"/>
              </a:solidFill>
              <a:latin typeface="Tenorite" panose="00000500000000000000" pitchFamily="2" charset="0"/>
            </a:endParaRPr>
          </a:p>
        </p:txBody>
      </p:sp>
    </p:spTree>
    <p:extLst>
      <p:ext uri="{BB962C8B-B14F-4D97-AF65-F5344CB8AC3E}">
        <p14:creationId xmlns:p14="http://schemas.microsoft.com/office/powerpoint/2010/main" val="2350007516"/>
      </p:ext>
    </p:extLst>
  </p:cSld>
  <p:clrMapOvr>
    <a:masterClrMapping/>
  </p:clrMapOvr>
</p:sld>
</file>

<file path=ppt/slides/slide3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Image 2"/>
          <p:cNvPicPr/>
          <p:nvPr/>
        </p:nvPicPr>
        <p:blipFill>
          <a:blip r:embed="rId2"/>
          <a:srcRect/>
          <a:stretch>
            <a:fillRect/>
          </a:stretch>
        </p:blipFill>
        <p:spPr bwMode="auto">
          <a:xfrm>
            <a:off x="1956680" y="944383"/>
            <a:ext cx="8880763" cy="5195454"/>
          </a:xfrm>
          <a:prstGeom prst="rect">
            <a:avLst/>
          </a:prstGeom>
          <a:noFill/>
          <a:ln w="9525">
            <a:noFill/>
            <a:miter lim="800000"/>
            <a:headEnd/>
            <a:tailEnd/>
          </a:ln>
        </p:spPr>
      </p:pic>
      <p:sp>
        <p:nvSpPr>
          <p:cNvPr id="8" name="ZoneTexte 7">
            <a:extLst>
              <a:ext uri="{FF2B5EF4-FFF2-40B4-BE49-F238E27FC236}">
                <a16:creationId xmlns:a16="http://schemas.microsoft.com/office/drawing/2014/main" id="{4A2512C7-6F08-BDA5-237C-4B06FE35D1F6}"/>
              </a:ext>
            </a:extLst>
          </p:cNvPr>
          <p:cNvSpPr txBox="1"/>
          <p:nvPr/>
        </p:nvSpPr>
        <p:spPr>
          <a:xfrm>
            <a:off x="2698812" y="2902998"/>
            <a:ext cx="6418555" cy="369332"/>
          </a:xfrm>
          <a:prstGeom prst="rect">
            <a:avLst/>
          </a:prstGeom>
          <a:solidFill>
            <a:schemeClr val="accent2">
              <a:lumMod val="60000"/>
              <a:lumOff val="40000"/>
            </a:schemeClr>
          </a:solidFill>
        </p:spPr>
        <p:txBody>
          <a:bodyPr wrap="square" rtlCol="0">
            <a:spAutoFit/>
          </a:bodyPr>
          <a:lstStyle/>
          <a:p>
            <a:pPr algn="ctr"/>
            <a:r>
              <a:rPr lang="fr-BE"/>
              <a:t>Pas d’offre sur le Bassin</a:t>
            </a:r>
          </a:p>
        </p:txBody>
      </p:sp>
      <p:pic>
        <p:nvPicPr>
          <p:cNvPr id="7" name="Image 6">
            <a:extLst>
              <a:ext uri="{FF2B5EF4-FFF2-40B4-BE49-F238E27FC236}">
                <a16:creationId xmlns:a16="http://schemas.microsoft.com/office/drawing/2014/main" id="{91BB1F88-818E-7684-92F2-1DF7918D7A3F}"/>
              </a:ext>
            </a:extLst>
          </p:cNvPr>
          <p:cNvPicPr>
            <a:picLocks noChangeAspect="1"/>
          </p:cNvPicPr>
          <p:nvPr/>
        </p:nvPicPr>
        <p:blipFill>
          <a:blip r:embed="rId3"/>
          <a:stretch>
            <a:fillRect/>
          </a:stretch>
        </p:blipFill>
        <p:spPr>
          <a:xfrm>
            <a:off x="92001" y="194510"/>
            <a:ext cx="11632176" cy="749873"/>
          </a:xfrm>
          <a:prstGeom prst="rect">
            <a:avLst/>
          </a:prstGeom>
        </p:spPr>
      </p:pic>
    </p:spTree>
    <p:extLst>
      <p:ext uri="{BB962C8B-B14F-4D97-AF65-F5344CB8AC3E}">
        <p14:creationId xmlns:p14="http://schemas.microsoft.com/office/powerpoint/2010/main" val="599007163"/>
      </p:ext>
    </p:extLst>
  </p:cSld>
  <p:clrMapOvr>
    <a:masterClrMapping/>
  </p:clrMapOvr>
</p:sld>
</file>

<file path=ppt/slides/slide49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Image 2"/>
          <p:cNvPicPr/>
          <p:nvPr/>
        </p:nvPicPr>
        <p:blipFill>
          <a:blip r:embed="rId2"/>
          <a:srcRect/>
          <a:stretch>
            <a:fillRect/>
          </a:stretch>
        </p:blipFill>
        <p:spPr bwMode="auto">
          <a:xfrm>
            <a:off x="1814945" y="886691"/>
            <a:ext cx="8880763" cy="5195454"/>
          </a:xfrm>
          <a:prstGeom prst="rect">
            <a:avLst/>
          </a:prstGeom>
          <a:noFill/>
          <a:ln w="9525">
            <a:noFill/>
            <a:miter lim="800000"/>
            <a:headEnd/>
            <a:tailEnd/>
          </a:ln>
        </p:spPr>
      </p:pic>
      <p:sp>
        <p:nvSpPr>
          <p:cNvPr id="5" name="Rectangle 2"/>
          <p:cNvSpPr/>
          <p:nvPr/>
        </p:nvSpPr>
        <p:spPr>
          <a:xfrm>
            <a:off x="387929" y="886691"/>
            <a:ext cx="3063222" cy="1702765"/>
          </a:xfrm>
          <a:prstGeom prst="wedgeRectCallout">
            <a:avLst>
              <a:gd name="adj1" fmla="val 115628"/>
              <a:gd name="adj2" fmla="val 119846"/>
            </a:avLst>
          </a:prstGeom>
          <a:solidFill>
            <a:schemeClr val="accent2">
              <a:lumMod val="60000"/>
              <a:lumOff val="40000"/>
            </a:schemeClr>
          </a:solidFill>
          <a:ln w="6350" cap="flat" cmpd="sng" algn="ctr">
            <a:solidFill>
              <a:schemeClr val="accent2">
                <a:lumMod val="60000"/>
                <a:lumOff val="40000"/>
              </a:scheme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800"/>
              </a:spcAft>
              <a:buClrTx/>
              <a:buSzTx/>
              <a:buFontTx/>
              <a:buNone/>
              <a:tabLst/>
              <a:defRPr/>
            </a:pPr>
            <a:r>
              <a:rPr kumimoji="0" lang="fr-BE" sz="12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IFAPME </a:t>
            </a: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p>
          <a:p>
            <a:pPr marL="171450" marR="0" lvl="0" indent="-171450" algn="l" defTabSz="4572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sng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Menuisier</a:t>
            </a:r>
          </a:p>
          <a:p>
            <a:pPr marL="171450" marR="0" lvl="0" indent="-171450" algn="l" defTabSz="457200" rtl="0" eaLnBrk="1" fontAlgn="auto" latinLnBrk="0" hangingPunct="1">
              <a:lnSpc>
                <a:spcPct val="107000"/>
              </a:lnSpc>
              <a:spcBef>
                <a:spcPts val="0"/>
              </a:spcBef>
              <a:spcAft>
                <a:spcPts val="0"/>
              </a:spcAft>
              <a:buClrTx/>
              <a:buSzTx/>
              <a:buFont typeface="Arial" panose="020B0604020202020204" pitchFamily="34" charset="0"/>
              <a:buChar char="•"/>
              <a:tabLst/>
              <a:defRPr/>
            </a:pPr>
            <a:r>
              <a:rPr lang="fr-BE" sz="1200">
                <a:solidFill>
                  <a:prstClr val="black"/>
                </a:solidFill>
                <a:latin typeface="Calibri" panose="020F0502020204030204" pitchFamily="34" charset="0"/>
                <a:ea typeface="Calibri" panose="020F0502020204030204" pitchFamily="34" charset="0"/>
                <a:cs typeface="Times New Roman" panose="02020603050405020304" pitchFamily="18" charset="0"/>
              </a:rPr>
              <a:t>Entrepreneur menuiser</a:t>
            </a:r>
            <a:endPar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171450" marR="0" lvl="0" indent="-171450" algn="l" defTabSz="4572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sng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Menuisier-charpentier</a:t>
            </a:r>
          </a:p>
          <a:p>
            <a:pPr marL="171450" marR="0" lvl="0" indent="-171450" algn="l" defTabSz="4572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Entrepreneur menuisier charpentier</a:t>
            </a:r>
          </a:p>
          <a:p>
            <a:pPr marL="171450" marR="0" lvl="0" indent="-171450" algn="l" defTabSz="4572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Menuisier d’intérieur</a:t>
            </a:r>
          </a:p>
          <a:p>
            <a:pPr marL="171450" marR="0" lvl="0" indent="-171450" algn="l" defTabSz="4572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strike="sng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Parqueteur</a:t>
            </a:r>
          </a:p>
          <a:p>
            <a:pPr marL="171450" marR="0" lvl="0" indent="-171450" algn="l" defTabSz="4572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Fabricant installateur de fermeture de baies</a:t>
            </a:r>
          </a:p>
        </p:txBody>
      </p:sp>
      <p:sp>
        <p:nvSpPr>
          <p:cNvPr id="8" name="Rectangle 1"/>
          <p:cNvSpPr/>
          <p:nvPr/>
        </p:nvSpPr>
        <p:spPr>
          <a:xfrm>
            <a:off x="152400" y="2707855"/>
            <a:ext cx="2411613" cy="1138862"/>
          </a:xfrm>
          <a:prstGeom prst="wedgeRectCallout">
            <a:avLst>
              <a:gd name="adj1" fmla="val 95836"/>
              <a:gd name="adj2" fmla="val 91127"/>
            </a:avLst>
          </a:prstGeom>
          <a:gradFill rotWithShape="1">
            <a:gsLst>
              <a:gs pos="0">
                <a:srgbClr val="FFC000">
                  <a:lumMod val="110000"/>
                  <a:satMod val="105000"/>
                  <a:tint val="67000"/>
                </a:srgbClr>
              </a:gs>
              <a:gs pos="50000">
                <a:srgbClr val="FFC000">
                  <a:lumMod val="105000"/>
                  <a:satMod val="103000"/>
                  <a:tint val="73000"/>
                </a:srgbClr>
              </a:gs>
              <a:gs pos="100000">
                <a:srgbClr val="FFC000">
                  <a:lumMod val="105000"/>
                  <a:satMod val="109000"/>
                  <a:tint val="81000"/>
                </a:srgbClr>
              </a:gs>
            </a:gsLst>
            <a:lin ang="5400000" scaled="0"/>
          </a:gradFill>
          <a:ln w="6350" cap="flat" cmpd="sng" algn="ctr">
            <a:solidFill>
              <a:srgbClr val="FFC00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endParaRPr kumimoji="0" lang="fr-BE" sz="1200" b="1"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Institut technique et commercial Les aumôniers du travail</a:t>
            </a:r>
            <a:endPar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endParaRP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Menuisier d’intérieur et d’extérieur</a:t>
            </a: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endPar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endParaRP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endPar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endParaRPr>
          </a:p>
        </p:txBody>
      </p:sp>
      <p:sp>
        <p:nvSpPr>
          <p:cNvPr id="9" name="Rectangle 1"/>
          <p:cNvSpPr/>
          <p:nvPr/>
        </p:nvSpPr>
        <p:spPr>
          <a:xfrm>
            <a:off x="5292437" y="5847325"/>
            <a:ext cx="3716363" cy="778926"/>
          </a:xfrm>
          <a:prstGeom prst="wedgeRectCallout">
            <a:avLst>
              <a:gd name="adj1" fmla="val -35987"/>
              <a:gd name="adj2" fmla="val -255740"/>
            </a:avLst>
          </a:prstGeom>
          <a:gradFill rotWithShape="1">
            <a:gsLst>
              <a:gs pos="0">
                <a:srgbClr val="FFC000">
                  <a:lumMod val="110000"/>
                  <a:satMod val="105000"/>
                  <a:tint val="67000"/>
                </a:srgbClr>
              </a:gs>
              <a:gs pos="50000">
                <a:srgbClr val="FFC000">
                  <a:lumMod val="105000"/>
                  <a:satMod val="103000"/>
                  <a:tint val="73000"/>
                </a:srgbClr>
              </a:gs>
              <a:gs pos="100000">
                <a:srgbClr val="FFC000">
                  <a:lumMod val="105000"/>
                  <a:satMod val="109000"/>
                  <a:tint val="81000"/>
                </a:srgbClr>
              </a:gs>
            </a:gsLst>
            <a:lin ang="5400000" scaled="0"/>
          </a:gradFill>
          <a:ln w="6350" cap="flat" cmpd="sng" algn="ctr">
            <a:solidFill>
              <a:srgbClr val="FFC00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Institut technique Saint-Luc</a:t>
            </a:r>
            <a:endPar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endParaRP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Menuisier d’intérieur et d’extérieur</a:t>
            </a:r>
            <a:endPar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endParaRP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Technicien en industrie du bois</a:t>
            </a:r>
          </a:p>
        </p:txBody>
      </p:sp>
      <p:sp>
        <p:nvSpPr>
          <p:cNvPr id="10" name="Rectangle 1"/>
          <p:cNvSpPr/>
          <p:nvPr/>
        </p:nvSpPr>
        <p:spPr>
          <a:xfrm>
            <a:off x="8273347" y="54285"/>
            <a:ext cx="3113925" cy="839194"/>
          </a:xfrm>
          <a:prstGeom prst="wedgeRectCallout">
            <a:avLst>
              <a:gd name="adj1" fmla="val -88325"/>
              <a:gd name="adj2" fmla="val 132773"/>
            </a:avLst>
          </a:prstGeom>
          <a:gradFill rotWithShape="1">
            <a:gsLst>
              <a:gs pos="0">
                <a:srgbClr val="FFC000">
                  <a:lumMod val="110000"/>
                  <a:satMod val="105000"/>
                  <a:tint val="67000"/>
                </a:srgbClr>
              </a:gs>
              <a:gs pos="50000">
                <a:srgbClr val="FFC000">
                  <a:lumMod val="105000"/>
                  <a:satMod val="103000"/>
                  <a:tint val="73000"/>
                </a:srgbClr>
              </a:gs>
              <a:gs pos="100000">
                <a:srgbClr val="FFC000">
                  <a:lumMod val="105000"/>
                  <a:satMod val="109000"/>
                  <a:tint val="81000"/>
                </a:srgbClr>
              </a:gs>
            </a:gsLst>
            <a:lin ang="5400000" scaled="0"/>
          </a:gradFill>
          <a:ln w="6350" cap="flat" cmpd="sng" algn="ctr">
            <a:solidFill>
              <a:srgbClr val="FFC00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Institut technique Saint-Gabriel</a:t>
            </a:r>
            <a:r>
              <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 :</a:t>
            </a:r>
            <a:endParaRPr kumimoji="0" lang="fr-BE" sz="1200" b="0" i="0" u="none" strike="noStrike" kern="0" cap="none" spc="0" normalizeH="0" baseline="0" noProof="0">
              <a:ln>
                <a:noFill/>
              </a:ln>
              <a:solidFill>
                <a:srgbClr val="FF0000"/>
              </a:solidFill>
              <a:effectLst/>
              <a:uLnTx/>
              <a:uFillTx/>
              <a:latin typeface="Calibri" panose="020F0502020204030204"/>
              <a:ea typeface="Calibri" panose="020F0502020204030204" pitchFamily="34" charset="0"/>
              <a:cs typeface="Times New Roman" panose="02020603050405020304" pitchFamily="18" charset="0"/>
            </a:endParaRP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Menuisier d’intérieur et d’extérieur</a:t>
            </a:r>
            <a:endPar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endParaRP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Technicien en industrie du bois</a:t>
            </a:r>
          </a:p>
        </p:txBody>
      </p:sp>
      <p:sp>
        <p:nvSpPr>
          <p:cNvPr id="12" name="Rectangle 2"/>
          <p:cNvSpPr/>
          <p:nvPr/>
        </p:nvSpPr>
        <p:spPr>
          <a:xfrm>
            <a:off x="3284346" y="379590"/>
            <a:ext cx="2713644" cy="572632"/>
          </a:xfrm>
          <a:prstGeom prst="wedgeRectCallout">
            <a:avLst>
              <a:gd name="adj1" fmla="val 64791"/>
              <a:gd name="adj2" fmla="val 243268"/>
            </a:avLst>
          </a:prstGeom>
          <a:gradFill rotWithShape="1">
            <a:gsLst>
              <a:gs pos="0">
                <a:srgbClr val="FFC000">
                  <a:lumMod val="110000"/>
                  <a:satMod val="105000"/>
                  <a:tint val="67000"/>
                </a:srgbClr>
              </a:gs>
              <a:gs pos="50000">
                <a:srgbClr val="FFC000">
                  <a:lumMod val="105000"/>
                  <a:satMod val="103000"/>
                  <a:tint val="73000"/>
                </a:srgbClr>
              </a:gs>
              <a:gs pos="100000">
                <a:srgbClr val="FFC000">
                  <a:lumMod val="105000"/>
                  <a:satMod val="109000"/>
                  <a:tint val="81000"/>
                </a:srgbClr>
              </a:gs>
            </a:gsLst>
            <a:lin ang="5400000" scaled="0"/>
          </a:gradFill>
          <a:ln w="6350" cap="flat" cmpd="sng" algn="ctr">
            <a:solidFill>
              <a:srgbClr val="FFC00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800"/>
              </a:spcAft>
              <a:buClrTx/>
              <a:buSzTx/>
              <a:buFontTx/>
              <a:buNone/>
              <a:tabLst/>
              <a:defRPr/>
            </a:pPr>
            <a:r>
              <a:rPr kumimoji="0" lang="fr-BE" sz="1200" b="1" i="0" u="none" strike="noStrike" kern="1200" cap="none" spc="0" normalizeH="0" baseline="0" noProof="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Athenée</a:t>
            </a:r>
            <a:r>
              <a:rPr kumimoji="0" lang="fr-BE" sz="12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royale Jules Bordet</a:t>
            </a: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t>
            </a:r>
          </a:p>
          <a:p>
            <a:pPr marL="171450" marR="0" lvl="0" indent="-171450" algn="l" defTabSz="457200" rtl="0" eaLnBrk="1" fontAlgn="auto" latinLnBrk="0" hangingPunct="1">
              <a:lnSpc>
                <a:spcPct val="107000"/>
              </a:lnSpc>
              <a:spcBef>
                <a:spcPts val="0"/>
              </a:spcBef>
              <a:spcAft>
                <a:spcPts val="800"/>
              </a:spcAft>
              <a:buClrTx/>
              <a:buSzTx/>
              <a:buFont typeface="Arial" panose="020B0604020202020204" pitchFamily="34" charset="0"/>
              <a:buChar char="•"/>
              <a:tabLst/>
              <a:defRPr/>
            </a:pP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Menuisier d’intérieur et d’extérieur</a:t>
            </a:r>
          </a:p>
        </p:txBody>
      </p:sp>
      <p:sp>
        <p:nvSpPr>
          <p:cNvPr id="13" name="Rectangle 1"/>
          <p:cNvSpPr/>
          <p:nvPr/>
        </p:nvSpPr>
        <p:spPr>
          <a:xfrm>
            <a:off x="8943859" y="4059830"/>
            <a:ext cx="3113925" cy="912390"/>
          </a:xfrm>
          <a:prstGeom prst="wedgeRectCallout">
            <a:avLst>
              <a:gd name="adj1" fmla="val -90995"/>
              <a:gd name="adj2" fmla="val -83499"/>
            </a:avLst>
          </a:prstGeom>
          <a:gradFill rotWithShape="1">
            <a:gsLst>
              <a:gs pos="0">
                <a:srgbClr val="FFC000">
                  <a:lumMod val="110000"/>
                  <a:satMod val="105000"/>
                  <a:tint val="67000"/>
                </a:srgbClr>
              </a:gs>
              <a:gs pos="50000">
                <a:srgbClr val="FFC000">
                  <a:lumMod val="105000"/>
                  <a:satMod val="103000"/>
                  <a:tint val="73000"/>
                </a:srgbClr>
              </a:gs>
              <a:gs pos="100000">
                <a:srgbClr val="FFC000">
                  <a:lumMod val="105000"/>
                  <a:satMod val="109000"/>
                  <a:tint val="81000"/>
                </a:srgbClr>
              </a:gs>
            </a:gsLst>
            <a:lin ang="5400000" scaled="0"/>
          </a:gradFill>
          <a:ln w="6350" cap="flat" cmpd="sng" algn="ctr">
            <a:solidFill>
              <a:srgbClr val="FFC00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Institut technique Saint-Joseph</a:t>
            </a:r>
            <a:r>
              <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 :</a:t>
            </a: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Menuisier d’intérieur et d’extérieur</a:t>
            </a:r>
            <a:endPar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endParaRP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endPar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endParaRPr>
          </a:p>
        </p:txBody>
      </p:sp>
      <p:sp>
        <p:nvSpPr>
          <p:cNvPr id="14" name="Rectangle 2">
            <a:extLst>
              <a:ext uri="{FF2B5EF4-FFF2-40B4-BE49-F238E27FC236}">
                <a16:creationId xmlns:a16="http://schemas.microsoft.com/office/drawing/2014/main" id="{C6D094E4-AA14-482F-BEB1-EC433D7BF5E9}"/>
              </a:ext>
            </a:extLst>
          </p:cNvPr>
          <p:cNvSpPr/>
          <p:nvPr/>
        </p:nvSpPr>
        <p:spPr>
          <a:xfrm>
            <a:off x="9260454" y="4985161"/>
            <a:ext cx="2270299" cy="646782"/>
          </a:xfrm>
          <a:prstGeom prst="wedgeRectCallout">
            <a:avLst>
              <a:gd name="adj1" fmla="val -118126"/>
              <a:gd name="adj2" fmla="val -245116"/>
            </a:avLst>
          </a:prstGeom>
          <a:solidFill>
            <a:schemeClr val="accent5">
              <a:lumMod val="60000"/>
              <a:lumOff val="40000"/>
            </a:schemeClr>
          </a:solidFill>
          <a:ln w="6350" cap="flat" cmpd="sng" algn="ctr">
            <a:solidFill>
              <a:schemeClr val="accent5">
                <a:lumMod val="60000"/>
                <a:lumOff val="40000"/>
              </a:scheme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800"/>
              </a:spcAft>
              <a:buClrTx/>
              <a:buSzTx/>
              <a:buFontTx/>
              <a:buNone/>
              <a:tabLst/>
              <a:defRPr/>
            </a:pPr>
            <a:r>
              <a:rPr kumimoji="0" lang="fr-BE" sz="12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AID Hainaut Centre </a:t>
            </a: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p>
          <a:p>
            <a:pPr marL="171450" marR="0" lvl="0" indent="-171450" algn="l" defTabSz="4572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Menuiserie</a:t>
            </a:r>
          </a:p>
        </p:txBody>
      </p:sp>
      <p:sp>
        <p:nvSpPr>
          <p:cNvPr id="15" name="Rectangle 2">
            <a:extLst>
              <a:ext uri="{FF2B5EF4-FFF2-40B4-BE49-F238E27FC236}">
                <a16:creationId xmlns:a16="http://schemas.microsoft.com/office/drawing/2014/main" id="{4C09A57A-034B-4B87-A9F6-F6DE0DD29FD6}"/>
              </a:ext>
            </a:extLst>
          </p:cNvPr>
          <p:cNvSpPr/>
          <p:nvPr/>
        </p:nvSpPr>
        <p:spPr>
          <a:xfrm>
            <a:off x="152400" y="5896560"/>
            <a:ext cx="2411613" cy="765779"/>
          </a:xfrm>
          <a:prstGeom prst="wedgeRectCallout">
            <a:avLst>
              <a:gd name="adj1" fmla="val 151277"/>
              <a:gd name="adj2" fmla="val -263970"/>
            </a:avLst>
          </a:prstGeom>
          <a:solidFill>
            <a:schemeClr val="bg1">
              <a:lumMod val="75000"/>
            </a:schemeClr>
          </a:solidFill>
          <a:ln w="6350" cap="flat" cmpd="sng" algn="ctr">
            <a:solidFill>
              <a:schemeClr val="bg2">
                <a:lumMod val="75000"/>
              </a:scheme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800"/>
              </a:spcAft>
              <a:buClrTx/>
              <a:buSzTx/>
              <a:buFontTx/>
              <a:buNone/>
              <a:tabLst/>
              <a:defRPr/>
            </a:pPr>
            <a:r>
              <a:rPr kumimoji="0" lang="fr-BE" sz="1200" b="1" i="0" u="none" strike="noStrike" kern="1200" cap="none" spc="0" normalizeH="0" baseline="0" noProof="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Prom</a:t>
            </a:r>
            <a:r>
              <a:rPr kumimoji="0" lang="fr-BE" sz="12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Soc. Secondaire du borinage</a:t>
            </a:r>
            <a:endPar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457200" rtl="0" eaLnBrk="1" fontAlgn="auto" latinLnBrk="0" hangingPunct="1">
              <a:spcBef>
                <a:spcPts val="0"/>
              </a:spcBef>
              <a:buClrTx/>
              <a:buSzTx/>
              <a:buFontTx/>
              <a:buNone/>
              <a:tabLst/>
              <a:defRPr/>
            </a:pPr>
            <a:r>
              <a:rPr kumimoji="0" lang="fr-BE" sz="1200" b="0" i="0" u="none" strike="noStrike" kern="1200" cap="none" spc="0" normalizeH="0" baseline="0" noProof="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Ebeniste</a:t>
            </a:r>
            <a:endParaRPr lang="fr-BE" sz="1200">
              <a:solidFill>
                <a:prstClr val="black"/>
              </a:solidFill>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457200" rtl="0" eaLnBrk="1" fontAlgn="auto" latinLnBrk="0" hangingPunct="1">
              <a:spcBef>
                <a:spcPts val="0"/>
              </a:spcBef>
              <a:buClrTx/>
              <a:buSzTx/>
              <a:buFontTx/>
              <a:buNone/>
              <a:tabLst/>
              <a:defRPr/>
            </a:pP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Menuisier d’intérieur et d’extérieur</a:t>
            </a:r>
          </a:p>
        </p:txBody>
      </p:sp>
      <p:sp>
        <p:nvSpPr>
          <p:cNvPr id="16" name="Rectangle 1">
            <a:extLst>
              <a:ext uri="{FF2B5EF4-FFF2-40B4-BE49-F238E27FC236}">
                <a16:creationId xmlns:a16="http://schemas.microsoft.com/office/drawing/2014/main" id="{6EC5AD81-2C03-4197-9FC8-44345E484639}"/>
              </a:ext>
            </a:extLst>
          </p:cNvPr>
          <p:cNvSpPr/>
          <p:nvPr/>
        </p:nvSpPr>
        <p:spPr>
          <a:xfrm>
            <a:off x="3163718" y="5971307"/>
            <a:ext cx="2058989" cy="765779"/>
          </a:xfrm>
          <a:prstGeom prst="wedgeRectCallout">
            <a:avLst>
              <a:gd name="adj1" fmla="val 59472"/>
              <a:gd name="adj2" fmla="val -270662"/>
            </a:avLst>
          </a:prstGeom>
          <a:solidFill>
            <a:schemeClr val="accent4"/>
          </a:solidFill>
          <a:ln w="6350" cap="flat" cmpd="sng" algn="ctr">
            <a:solidFill>
              <a:schemeClr val="accent4"/>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CEFA - Institut Saint-Luc</a:t>
            </a:r>
            <a:r>
              <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 :               </a:t>
            </a:r>
          </a:p>
          <a:p>
            <a:pPr marL="171450" marR="0" lvl="0" indent="-171450" algn="l" defTabSz="914400" rtl="0" eaLnBrk="1" fontAlgn="auto" latinLnBrk="0" hangingPunct="1">
              <a:lnSpc>
                <a:spcPct val="50000"/>
              </a:lnSpc>
              <a:spcBef>
                <a:spcPts val="0"/>
              </a:spcBef>
              <a:spcAft>
                <a:spcPts val="800"/>
              </a:spcAft>
              <a:buClrTx/>
              <a:buSzTx/>
              <a:buFont typeface="Arial" panose="020B0604020202020204" pitchFamily="34" charset="0"/>
              <a:buChar char="•"/>
              <a:tabLst/>
              <a:defRPr/>
            </a:pPr>
            <a:r>
              <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Menuisier d’intérieur et d’extérieur</a:t>
            </a:r>
          </a:p>
          <a:p>
            <a:pPr marL="171450" marR="0" lvl="0" indent="-171450" algn="l" defTabSz="914400" rtl="0" eaLnBrk="1" fontAlgn="auto" latinLnBrk="0" hangingPunct="1">
              <a:lnSpc>
                <a:spcPct val="50000"/>
              </a:lnSpc>
              <a:spcBef>
                <a:spcPts val="0"/>
              </a:spcBef>
              <a:spcAft>
                <a:spcPts val="800"/>
              </a:spcAft>
              <a:buClrTx/>
              <a:buSzTx/>
              <a:buFont typeface="Arial" panose="020B0604020202020204" pitchFamily="34" charset="0"/>
              <a:buChar char="•"/>
              <a:tabLst/>
              <a:defRPr/>
            </a:pPr>
            <a:r>
              <a:rPr lang="fr-BE" sz="1200" kern="0">
                <a:solidFill>
                  <a:sysClr val="windowText" lastClr="000000"/>
                </a:solidFill>
                <a:latin typeface="Calibri" panose="020F0502020204030204"/>
                <a:ea typeface="Calibri" panose="020F0502020204030204" pitchFamily="34" charset="0"/>
                <a:cs typeface="Times New Roman" panose="02020603050405020304" pitchFamily="18" charset="0"/>
              </a:rPr>
              <a:t>Monteur placeur d’éléments menuisés</a:t>
            </a:r>
            <a:endPar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endParaRPr>
          </a:p>
        </p:txBody>
      </p:sp>
      <p:sp>
        <p:nvSpPr>
          <p:cNvPr id="17" name="Rectangle 1">
            <a:extLst>
              <a:ext uri="{FF2B5EF4-FFF2-40B4-BE49-F238E27FC236}">
                <a16:creationId xmlns:a16="http://schemas.microsoft.com/office/drawing/2014/main" id="{8CCCA0CA-73BF-476C-B5CF-ABC4B79D939F}"/>
              </a:ext>
            </a:extLst>
          </p:cNvPr>
          <p:cNvSpPr/>
          <p:nvPr/>
        </p:nvSpPr>
        <p:spPr>
          <a:xfrm>
            <a:off x="6401112" y="75438"/>
            <a:ext cx="1768739" cy="839194"/>
          </a:xfrm>
          <a:prstGeom prst="wedgeRectCallout">
            <a:avLst>
              <a:gd name="adj1" fmla="val -7757"/>
              <a:gd name="adj2" fmla="val 135603"/>
            </a:avLst>
          </a:prstGeom>
          <a:solidFill>
            <a:schemeClr val="accent4"/>
          </a:solidFill>
          <a:ln w="6350" cap="flat" cmpd="sng" algn="ctr">
            <a:solidFill>
              <a:srgbClr val="FFC00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endParaRPr kumimoji="0" lang="fr-BE" sz="1200" b="1"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CEFA - Institut technique Saint-Gabriel</a:t>
            </a:r>
            <a:r>
              <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 :</a:t>
            </a: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Monteur-placeur d’éléments menuisés</a:t>
            </a:r>
          </a:p>
          <a:p>
            <a:pPr marL="0" marR="0" lvl="0" indent="0" algn="l" defTabSz="914400" rtl="0" eaLnBrk="1" fontAlgn="auto" latinLnBrk="0" hangingPunct="1">
              <a:lnSpc>
                <a:spcPct val="107000"/>
              </a:lnSpc>
              <a:spcBef>
                <a:spcPts val="0"/>
              </a:spcBef>
              <a:spcAft>
                <a:spcPts val="0"/>
              </a:spcAft>
              <a:buClrTx/>
              <a:buSzTx/>
              <a:buFontTx/>
              <a:buNone/>
              <a:tabLst/>
              <a:defRPr/>
            </a:pPr>
            <a:endParaRPr kumimoji="0" lang="fr-BE" sz="1200" b="0" i="0" u="none" strike="noStrike" kern="0" cap="none" spc="0" normalizeH="0" baseline="0" noProof="0">
              <a:ln>
                <a:noFill/>
              </a:ln>
              <a:solidFill>
                <a:srgbClr val="FF0000"/>
              </a:solidFill>
              <a:effectLst/>
              <a:uLnTx/>
              <a:uFillTx/>
              <a:latin typeface="Calibri" panose="020F0502020204030204"/>
              <a:ea typeface="Calibri" panose="020F0502020204030204" pitchFamily="34" charset="0"/>
              <a:cs typeface="Times New Roman" panose="02020603050405020304" pitchFamily="18" charset="0"/>
            </a:endParaRPr>
          </a:p>
        </p:txBody>
      </p:sp>
      <p:sp>
        <p:nvSpPr>
          <p:cNvPr id="18" name="Rectangle 2">
            <a:extLst>
              <a:ext uri="{FF2B5EF4-FFF2-40B4-BE49-F238E27FC236}">
                <a16:creationId xmlns:a16="http://schemas.microsoft.com/office/drawing/2014/main" id="{F9232A47-7F07-4269-85EB-0C0DB3E83485}"/>
              </a:ext>
            </a:extLst>
          </p:cNvPr>
          <p:cNvSpPr/>
          <p:nvPr/>
        </p:nvSpPr>
        <p:spPr>
          <a:xfrm>
            <a:off x="3867709" y="1246100"/>
            <a:ext cx="1354998" cy="680143"/>
          </a:xfrm>
          <a:prstGeom prst="wedgeRectCallout">
            <a:avLst>
              <a:gd name="adj1" fmla="val 116137"/>
              <a:gd name="adj2" fmla="val 83822"/>
            </a:avLst>
          </a:prstGeom>
          <a:solidFill>
            <a:schemeClr val="accent5">
              <a:lumMod val="60000"/>
              <a:lumOff val="40000"/>
            </a:schemeClr>
          </a:solidFill>
          <a:ln w="6350" cap="flat" cmpd="sng" algn="ctr">
            <a:solidFill>
              <a:schemeClr val="accent5">
                <a:lumMod val="60000"/>
                <a:lumOff val="40000"/>
              </a:scheme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800"/>
              </a:spcAft>
              <a:buClrTx/>
              <a:buSzTx/>
              <a:buFontTx/>
              <a:buNone/>
              <a:tabLst/>
              <a:defRPr/>
            </a:pPr>
            <a:r>
              <a:rPr kumimoji="0" lang="fr-BE" sz="12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Le  Quinquet :</a:t>
            </a:r>
            <a:endPar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171450" marR="0" lvl="0" indent="-171450" algn="l" defTabSz="4572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Menuiserie</a:t>
            </a:r>
          </a:p>
        </p:txBody>
      </p:sp>
      <p:sp>
        <p:nvSpPr>
          <p:cNvPr id="19" name="Rectangle 2">
            <a:extLst>
              <a:ext uri="{FF2B5EF4-FFF2-40B4-BE49-F238E27FC236}">
                <a16:creationId xmlns:a16="http://schemas.microsoft.com/office/drawing/2014/main" id="{8FEA723E-8DE2-4953-8810-4D895D708A53}"/>
              </a:ext>
            </a:extLst>
          </p:cNvPr>
          <p:cNvSpPr/>
          <p:nvPr/>
        </p:nvSpPr>
        <p:spPr>
          <a:xfrm>
            <a:off x="8009615" y="5755886"/>
            <a:ext cx="3076647" cy="778925"/>
          </a:xfrm>
          <a:prstGeom prst="wedgeRectCallout">
            <a:avLst>
              <a:gd name="adj1" fmla="val -60753"/>
              <a:gd name="adj2" fmla="val -291028"/>
            </a:avLst>
          </a:prstGeom>
          <a:solidFill>
            <a:schemeClr val="bg1">
              <a:lumMod val="75000"/>
            </a:schemeClr>
          </a:solidFill>
          <a:ln w="6350" cap="flat" cmpd="sng" algn="ctr">
            <a:solidFill>
              <a:schemeClr val="bg2">
                <a:lumMod val="75000"/>
              </a:scheme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800"/>
              </a:spcAft>
              <a:buClrTx/>
              <a:buSzTx/>
              <a:buFontTx/>
              <a:buNone/>
              <a:tabLst/>
              <a:defRPr/>
            </a:pPr>
            <a:r>
              <a:rPr kumimoji="0" lang="fr-BE" sz="12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Institut provincial des arts et métier du centre :</a:t>
            </a:r>
          </a:p>
          <a:p>
            <a:pPr marL="0" marR="0" lvl="0" indent="0" algn="l" defTabSz="457200" rtl="0" eaLnBrk="1" fontAlgn="auto" latinLnBrk="0" hangingPunct="1">
              <a:lnSpc>
                <a:spcPct val="107000"/>
              </a:lnSpc>
              <a:spcBef>
                <a:spcPts val="0"/>
              </a:spcBef>
              <a:spcAft>
                <a:spcPts val="800"/>
              </a:spcAft>
              <a:buClrTx/>
              <a:buSzTx/>
              <a:buFontTx/>
              <a:buNone/>
              <a:tabLst/>
              <a:defRPr/>
            </a:pPr>
            <a:r>
              <a:rPr lang="fr-BE" sz="1200">
                <a:solidFill>
                  <a:prstClr val="black"/>
                </a:solidFill>
                <a:latin typeface="Calibri" panose="020F0502020204030204" pitchFamily="34" charset="0"/>
                <a:ea typeface="Calibri" panose="020F0502020204030204" pitchFamily="34" charset="0"/>
                <a:cs typeface="Times New Roman" panose="02020603050405020304" pitchFamily="18" charset="0"/>
              </a:rPr>
              <a:t>Ouvrier m</a:t>
            </a:r>
            <a:r>
              <a:rPr kumimoji="0" lang="fr-BE" sz="1200" b="0" i="0" u="none" strike="noStrike" kern="1200" cap="none" spc="0" normalizeH="0" baseline="0" noProof="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enuisier</a:t>
            </a:r>
            <a:endPar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20" name="Rectangle 2">
            <a:extLst>
              <a:ext uri="{FF2B5EF4-FFF2-40B4-BE49-F238E27FC236}">
                <a16:creationId xmlns:a16="http://schemas.microsoft.com/office/drawing/2014/main" id="{D401EAE5-460F-4B80-B266-B614BC3A166E}"/>
              </a:ext>
            </a:extLst>
          </p:cNvPr>
          <p:cNvSpPr/>
          <p:nvPr/>
        </p:nvSpPr>
        <p:spPr>
          <a:xfrm>
            <a:off x="87159" y="4246172"/>
            <a:ext cx="1793028" cy="1402370"/>
          </a:xfrm>
          <a:prstGeom prst="wedgeRectCallout">
            <a:avLst>
              <a:gd name="adj1" fmla="val 142237"/>
              <a:gd name="adj2" fmla="val -33454"/>
            </a:avLst>
          </a:prstGeom>
          <a:solidFill>
            <a:schemeClr val="bg1">
              <a:lumMod val="75000"/>
            </a:schemeClr>
          </a:solidFill>
          <a:ln w="6350" cap="flat" cmpd="sng" algn="ctr">
            <a:solidFill>
              <a:schemeClr val="bg2">
                <a:lumMod val="75000"/>
              </a:scheme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800"/>
              </a:spcAft>
              <a:buClrTx/>
              <a:buSzTx/>
              <a:buFontTx/>
              <a:buNone/>
              <a:tabLst/>
              <a:defRPr/>
            </a:pPr>
            <a:r>
              <a:rPr kumimoji="0" lang="fr-BE" sz="12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Institut technique et professionnel du borinage :</a:t>
            </a:r>
            <a:endPar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07000"/>
              </a:lnSpc>
              <a:spcBef>
                <a:spcPts val="0"/>
              </a:spcBef>
              <a:buClrTx/>
              <a:buSzTx/>
              <a:buFontTx/>
              <a:buNone/>
              <a:tabLst/>
              <a:defRPr/>
            </a:pPr>
            <a:r>
              <a:rPr kumimoji="0" lang="fr-BE" sz="1200" b="0" i="0" u="none" strike="sng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Menuisier</a:t>
            </a:r>
          </a:p>
          <a:p>
            <a:pPr marL="0" marR="0" lvl="0" indent="0" algn="l" defTabSz="457200" rtl="0" eaLnBrk="1" fontAlgn="auto" latinLnBrk="0" hangingPunct="1">
              <a:lnSpc>
                <a:spcPct val="107000"/>
              </a:lnSpc>
              <a:spcBef>
                <a:spcPts val="0"/>
              </a:spcBef>
              <a:buClrTx/>
              <a:buSzTx/>
              <a:buFontTx/>
              <a:buNone/>
              <a:tabLst/>
              <a:defRPr/>
            </a:pP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Ouvrier menuisier</a:t>
            </a:r>
          </a:p>
          <a:p>
            <a:pPr marL="0" marR="0" lvl="0" indent="0" algn="l" defTabSz="457200" rtl="0" eaLnBrk="1" fontAlgn="auto" latinLnBrk="0" hangingPunct="1">
              <a:lnSpc>
                <a:spcPct val="107000"/>
              </a:lnSpc>
              <a:spcBef>
                <a:spcPts val="0"/>
              </a:spcBef>
              <a:buClrTx/>
              <a:buSzTx/>
              <a:buFontTx/>
              <a:buNone/>
              <a:tabLst/>
              <a:defRPr/>
            </a:pPr>
            <a:r>
              <a:rPr lang="fr-BE" sz="1200">
                <a:solidFill>
                  <a:prstClr val="black"/>
                </a:solidFill>
                <a:latin typeface="Calibri" panose="020F0502020204030204" pitchFamily="34" charset="0"/>
                <a:ea typeface="Calibri" panose="020F0502020204030204" pitchFamily="34" charset="0"/>
                <a:cs typeface="Times New Roman" panose="02020603050405020304" pitchFamily="18" charset="0"/>
              </a:rPr>
              <a:t>Menuisier d’extérieur</a:t>
            </a:r>
            <a:endPar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23" name="Rectangle 1">
            <a:extLst>
              <a:ext uri="{FF2B5EF4-FFF2-40B4-BE49-F238E27FC236}">
                <a16:creationId xmlns:a16="http://schemas.microsoft.com/office/drawing/2014/main" id="{1A8A7DD7-78DA-4241-BFF9-73CF9E707E48}"/>
              </a:ext>
            </a:extLst>
          </p:cNvPr>
          <p:cNvSpPr/>
          <p:nvPr/>
        </p:nvSpPr>
        <p:spPr>
          <a:xfrm>
            <a:off x="1993696" y="5352022"/>
            <a:ext cx="2677473" cy="559841"/>
          </a:xfrm>
          <a:prstGeom prst="wedgeRectCallout">
            <a:avLst>
              <a:gd name="adj1" fmla="val 43942"/>
              <a:gd name="adj2" fmla="val -111507"/>
            </a:avLst>
          </a:prstGeom>
          <a:solidFill>
            <a:srgbClr val="CC0066"/>
          </a:solidFill>
          <a:ln w="6350" cap="flat" cmpd="sng" algn="ctr">
            <a:solidFill>
              <a:srgbClr val="CC0066"/>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fr-BE" sz="1200" b="0" i="0" u="none" strike="noStrike" kern="0" cap="none" spc="0" normalizeH="0" baseline="0" noProof="0">
                <a:ln>
                  <a:noFill/>
                </a:ln>
                <a:solidFill>
                  <a:prstClr val="white"/>
                </a:solidFill>
                <a:effectLst/>
                <a:uLnTx/>
                <a:uFillTx/>
                <a:latin typeface="Calibri" panose="020F0502020204030204"/>
                <a:ea typeface="Calibri" panose="020F0502020204030204" pitchFamily="34" charset="0"/>
                <a:cs typeface="Times New Roman" panose="02020603050405020304" pitchFamily="18" charset="0"/>
              </a:rPr>
              <a:t>La Cordée</a:t>
            </a: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0" cap="none" spc="0" normalizeH="0" baseline="0" noProof="0">
                <a:ln>
                  <a:noFill/>
                </a:ln>
                <a:solidFill>
                  <a:prstClr val="white"/>
                </a:solidFill>
                <a:effectLst/>
                <a:uLnTx/>
                <a:uFillTx/>
                <a:latin typeface="Calibri" panose="020F0502020204030204"/>
                <a:ea typeface="Calibri" panose="020F0502020204030204" pitchFamily="34" charset="0"/>
                <a:cs typeface="Times New Roman" panose="02020603050405020304" pitchFamily="18" charset="0"/>
              </a:rPr>
              <a:t>Monteur placeur d’éléments menuisés</a:t>
            </a:r>
          </a:p>
        </p:txBody>
      </p:sp>
      <p:sp>
        <p:nvSpPr>
          <p:cNvPr id="22" name="Rectangle 1">
            <a:extLst>
              <a:ext uri="{FF2B5EF4-FFF2-40B4-BE49-F238E27FC236}">
                <a16:creationId xmlns:a16="http://schemas.microsoft.com/office/drawing/2014/main" id="{E9B6A14C-1AB6-4ED3-9AC6-3FAE20CBA3CC}"/>
              </a:ext>
            </a:extLst>
          </p:cNvPr>
          <p:cNvSpPr/>
          <p:nvPr/>
        </p:nvSpPr>
        <p:spPr>
          <a:xfrm>
            <a:off x="8218705" y="929102"/>
            <a:ext cx="2677473" cy="559841"/>
          </a:xfrm>
          <a:prstGeom prst="wedgeRectCallout">
            <a:avLst>
              <a:gd name="adj1" fmla="val -65879"/>
              <a:gd name="adj2" fmla="val 340058"/>
            </a:avLst>
          </a:prstGeom>
          <a:solidFill>
            <a:srgbClr val="CC0066"/>
          </a:solidFill>
          <a:ln w="6350" cap="flat" cmpd="sng" algn="ctr">
            <a:solidFill>
              <a:srgbClr val="CC0066"/>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fr-BE" sz="1200" b="0" i="0" u="none" strike="noStrike" kern="0" cap="none" spc="0" normalizeH="0" baseline="0" noProof="0">
                <a:ln>
                  <a:noFill/>
                </a:ln>
                <a:solidFill>
                  <a:prstClr val="white"/>
                </a:solidFill>
                <a:effectLst/>
                <a:uLnTx/>
                <a:uFillTx/>
                <a:latin typeface="Calibri" panose="020F0502020204030204"/>
                <a:ea typeface="Calibri" panose="020F0502020204030204" pitchFamily="34" charset="0"/>
                <a:cs typeface="Times New Roman" panose="02020603050405020304" pitchFamily="18" charset="0"/>
              </a:rPr>
              <a:t>A.M.I</a:t>
            </a: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0" cap="none" spc="0" normalizeH="0" baseline="0" noProof="0">
                <a:ln>
                  <a:noFill/>
                </a:ln>
                <a:solidFill>
                  <a:prstClr val="white"/>
                </a:solidFill>
                <a:effectLst/>
                <a:uLnTx/>
                <a:uFillTx/>
                <a:latin typeface="Calibri" panose="020F0502020204030204"/>
                <a:ea typeface="Calibri" panose="020F0502020204030204" pitchFamily="34" charset="0"/>
                <a:cs typeface="Times New Roman" panose="02020603050405020304" pitchFamily="18" charset="0"/>
              </a:rPr>
              <a:t>Monteur placeur d’éléments menuisés</a:t>
            </a:r>
          </a:p>
        </p:txBody>
      </p:sp>
      <p:sp>
        <p:nvSpPr>
          <p:cNvPr id="4" name="Rectangle 2"/>
          <p:cNvSpPr/>
          <p:nvPr/>
        </p:nvSpPr>
        <p:spPr>
          <a:xfrm>
            <a:off x="9309100" y="1456586"/>
            <a:ext cx="2713644" cy="1205877"/>
          </a:xfrm>
          <a:prstGeom prst="wedgeRectCallout">
            <a:avLst>
              <a:gd name="adj1" fmla="val -105513"/>
              <a:gd name="adj2" fmla="val 123040"/>
            </a:avLst>
          </a:prstGeom>
          <a:solidFill>
            <a:schemeClr val="accent6">
              <a:lumMod val="60000"/>
              <a:lumOff val="40000"/>
            </a:schemeClr>
          </a:solidFill>
          <a:ln w="6350" cap="flat" cmpd="sng" algn="ctr">
            <a:solidFill>
              <a:schemeClr val="accent6">
                <a:lumMod val="60000"/>
                <a:lumOff val="40000"/>
              </a:scheme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50000"/>
              </a:lnSpc>
              <a:spcBef>
                <a:spcPts val="0"/>
              </a:spcBef>
              <a:spcAft>
                <a:spcPts val="800"/>
              </a:spcAft>
              <a:buClrTx/>
              <a:buSzTx/>
              <a:buFontTx/>
              <a:buNone/>
              <a:tabLst/>
              <a:defRPr/>
            </a:pPr>
            <a:r>
              <a:rPr kumimoji="0" lang="fr-BE" sz="12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Forem :  </a:t>
            </a: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p>
          <a:p>
            <a:pPr marL="171450" marR="0" lvl="0" indent="-171450" algn="l" defTabSz="457200" rtl="0" eaLnBrk="1" fontAlgn="auto" latinLnBrk="0" hangingPunct="1">
              <a:lnSpc>
                <a:spcPct val="50000"/>
              </a:lnSpc>
              <a:spcBef>
                <a:spcPts val="0"/>
              </a:spcBef>
              <a:spcAft>
                <a:spcPts val="800"/>
              </a:spcAft>
              <a:buClrTx/>
              <a:buSzTx/>
              <a:buFont typeface="Arial" panose="020B0604020202020204" pitchFamily="34" charset="0"/>
              <a:buChar char="•"/>
              <a:tabLst/>
              <a:defRPr/>
            </a:pP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Menuisier d’intérieur</a:t>
            </a:r>
          </a:p>
          <a:p>
            <a:pPr marL="171450" marR="0" lvl="0" indent="-171450" algn="l" defTabSz="457200" rtl="0" eaLnBrk="1" fontAlgn="auto" latinLnBrk="0" hangingPunct="1">
              <a:lnSpc>
                <a:spcPct val="50000"/>
              </a:lnSpc>
              <a:spcBef>
                <a:spcPts val="0"/>
              </a:spcBef>
              <a:spcAft>
                <a:spcPts val="800"/>
              </a:spcAft>
              <a:buClrTx/>
              <a:buSzTx/>
              <a:buFont typeface="Arial" panose="020B0604020202020204" pitchFamily="34" charset="0"/>
              <a:buChar char="•"/>
              <a:tabLst/>
              <a:defRPr/>
            </a:pP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Menuisier d’extérieur</a:t>
            </a:r>
          </a:p>
          <a:p>
            <a:pPr marL="171450" marR="0" lvl="0" indent="-171450" algn="l" defTabSz="457200" rtl="0" eaLnBrk="1" fontAlgn="auto" latinLnBrk="0" hangingPunct="1">
              <a:lnSpc>
                <a:spcPct val="50000"/>
              </a:lnSpc>
              <a:spcBef>
                <a:spcPts val="0"/>
              </a:spcBef>
              <a:spcAft>
                <a:spcPts val="800"/>
              </a:spcAft>
              <a:buClrTx/>
              <a:buSzTx/>
              <a:buFont typeface="Arial" panose="020B0604020202020204" pitchFamily="34" charset="0"/>
              <a:buChar char="•"/>
              <a:tabLst/>
              <a:defRPr/>
            </a:pP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Poseur de fermeture menuisée</a:t>
            </a:r>
          </a:p>
          <a:p>
            <a:pPr marL="171450" marR="0" lvl="0" indent="-171450" algn="l" defTabSz="457200" rtl="0" eaLnBrk="1" fontAlgn="auto" latinLnBrk="0" hangingPunct="1">
              <a:lnSpc>
                <a:spcPct val="100000"/>
              </a:lnSpc>
              <a:spcBef>
                <a:spcPts val="0"/>
              </a:spcBef>
              <a:spcAft>
                <a:spcPts val="800"/>
              </a:spcAft>
              <a:buClrTx/>
              <a:buSzTx/>
              <a:buFont typeface="Arial" panose="020B0604020202020204" pitchFamily="34" charset="0"/>
              <a:buChar char="•"/>
              <a:tabLst/>
              <a:defRPr/>
            </a:pP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Opérateur et programmateur sur machine CN bois</a:t>
            </a:r>
          </a:p>
        </p:txBody>
      </p:sp>
      <p:sp>
        <p:nvSpPr>
          <p:cNvPr id="11" name="Rectangle 2"/>
          <p:cNvSpPr/>
          <p:nvPr/>
        </p:nvSpPr>
        <p:spPr>
          <a:xfrm>
            <a:off x="9309100" y="2675404"/>
            <a:ext cx="2713644" cy="708530"/>
          </a:xfrm>
          <a:prstGeom prst="wedgeRectCallout">
            <a:avLst>
              <a:gd name="adj1" fmla="val -82079"/>
              <a:gd name="adj2" fmla="val 152679"/>
            </a:avLst>
          </a:prstGeom>
          <a:gradFill rotWithShape="1">
            <a:gsLst>
              <a:gs pos="0">
                <a:srgbClr val="FFC000">
                  <a:lumMod val="110000"/>
                  <a:satMod val="105000"/>
                  <a:tint val="67000"/>
                </a:srgbClr>
              </a:gs>
              <a:gs pos="50000">
                <a:srgbClr val="FFC000">
                  <a:lumMod val="105000"/>
                  <a:satMod val="103000"/>
                  <a:tint val="73000"/>
                </a:srgbClr>
              </a:gs>
              <a:gs pos="100000">
                <a:srgbClr val="FFC000">
                  <a:lumMod val="105000"/>
                  <a:satMod val="109000"/>
                  <a:tint val="81000"/>
                </a:srgbClr>
              </a:gs>
            </a:gsLst>
            <a:lin ang="5400000" scaled="0"/>
          </a:gradFill>
          <a:ln w="6350" cap="flat" cmpd="sng" algn="ctr">
            <a:solidFill>
              <a:srgbClr val="FFC00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Institut Technique de la CF </a:t>
            </a: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t>
            </a:r>
          </a:p>
          <a:p>
            <a:pPr marL="171450" marR="0" lvl="0" indent="-171450" algn="l" defTabSz="4572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Menuisier d’intérieur et d’extérieur</a:t>
            </a:r>
          </a:p>
          <a:p>
            <a:pPr marL="171450" marR="0" lvl="0" indent="-171450" algn="l" defTabSz="4572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Technicien en industrie du bois</a:t>
            </a:r>
          </a:p>
        </p:txBody>
      </p:sp>
      <p:sp>
        <p:nvSpPr>
          <p:cNvPr id="21" name="Rectangle 1">
            <a:extLst>
              <a:ext uri="{FF2B5EF4-FFF2-40B4-BE49-F238E27FC236}">
                <a16:creationId xmlns:a16="http://schemas.microsoft.com/office/drawing/2014/main" id="{01CA84D8-CFB5-463D-A9BF-10A5C08420A9}"/>
              </a:ext>
            </a:extLst>
          </p:cNvPr>
          <p:cNvSpPr/>
          <p:nvPr/>
        </p:nvSpPr>
        <p:spPr>
          <a:xfrm>
            <a:off x="9260454" y="3462262"/>
            <a:ext cx="2677473" cy="559841"/>
          </a:xfrm>
          <a:prstGeom prst="wedgeRectCallout">
            <a:avLst>
              <a:gd name="adj1" fmla="val -103379"/>
              <a:gd name="adj2" fmla="val -15429"/>
            </a:avLst>
          </a:prstGeom>
          <a:solidFill>
            <a:srgbClr val="CC0066"/>
          </a:solidFill>
          <a:ln w="6350" cap="flat" cmpd="sng" algn="ctr">
            <a:solidFill>
              <a:srgbClr val="CC0066"/>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fr-BE" sz="1200" b="0" i="0" u="none" strike="noStrike" kern="0" cap="none" spc="0" normalizeH="0" baseline="0" noProof="0">
                <a:ln>
                  <a:noFill/>
                </a:ln>
                <a:solidFill>
                  <a:prstClr val="white"/>
                </a:solidFill>
                <a:effectLst/>
                <a:uLnTx/>
                <a:uFillTx/>
                <a:latin typeface="Calibri" panose="020F0502020204030204"/>
                <a:ea typeface="Calibri" panose="020F0502020204030204" pitchFamily="34" charset="0"/>
                <a:cs typeface="Times New Roman" panose="02020603050405020304" pitchFamily="18" charset="0"/>
              </a:rPr>
              <a:t>E.P.S.I.S</a:t>
            </a: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0" cap="none" spc="0" normalizeH="0" baseline="0" noProof="0">
                <a:ln>
                  <a:noFill/>
                </a:ln>
                <a:solidFill>
                  <a:prstClr val="white"/>
                </a:solidFill>
                <a:effectLst/>
                <a:uLnTx/>
                <a:uFillTx/>
                <a:latin typeface="Calibri" panose="020F0502020204030204"/>
                <a:ea typeface="Calibri" panose="020F0502020204030204" pitchFamily="34" charset="0"/>
                <a:cs typeface="Times New Roman" panose="02020603050405020304" pitchFamily="18" charset="0"/>
              </a:rPr>
              <a:t>Monteur placeur d’éléments menuisés</a:t>
            </a:r>
          </a:p>
        </p:txBody>
      </p:sp>
      <p:sp>
        <p:nvSpPr>
          <p:cNvPr id="6" name="Titre 3">
            <a:extLst>
              <a:ext uri="{FF2B5EF4-FFF2-40B4-BE49-F238E27FC236}">
                <a16:creationId xmlns:a16="http://schemas.microsoft.com/office/drawing/2014/main" id="{8EC716EF-9A70-BF6B-E5C7-BCD8C4DC47DD}"/>
              </a:ext>
            </a:extLst>
          </p:cNvPr>
          <p:cNvSpPr txBox="1">
            <a:spLocks/>
          </p:cNvSpPr>
          <p:nvPr/>
        </p:nvSpPr>
        <p:spPr>
          <a:xfrm>
            <a:off x="321322" y="224096"/>
            <a:ext cx="2859528" cy="487773"/>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BE" sz="2800" b="1">
                <a:solidFill>
                  <a:schemeClr val="accent2">
                    <a:lumMod val="75000"/>
                  </a:schemeClr>
                </a:solidFill>
                <a:latin typeface="Tenorite" panose="00000500000000000000" pitchFamily="2" charset="0"/>
              </a:rPr>
              <a:t>F1607: Menuisier</a:t>
            </a:r>
            <a:br>
              <a:rPr lang="fr-BE" sz="2800" b="1">
                <a:solidFill>
                  <a:schemeClr val="accent2">
                    <a:lumMod val="75000"/>
                  </a:schemeClr>
                </a:solidFill>
                <a:latin typeface="Tenorite" panose="00000500000000000000" pitchFamily="2" charset="0"/>
              </a:rPr>
            </a:br>
            <a:br>
              <a:rPr lang="fr-BE" sz="2800" b="1">
                <a:solidFill>
                  <a:schemeClr val="accent2">
                    <a:lumMod val="75000"/>
                  </a:schemeClr>
                </a:solidFill>
                <a:latin typeface="Tenorite" panose="00000500000000000000" pitchFamily="2" charset="0"/>
              </a:rPr>
            </a:br>
            <a:br>
              <a:rPr lang="fr-BE" sz="2800" b="1">
                <a:solidFill>
                  <a:srgbClr val="FFC000"/>
                </a:solidFill>
                <a:latin typeface="Tenorite" panose="00000500000000000000" pitchFamily="2" charset="0"/>
              </a:rPr>
            </a:br>
            <a:endParaRPr lang="fr-BE" sz="2800" b="1">
              <a:solidFill>
                <a:srgbClr val="FFC000"/>
              </a:solidFill>
              <a:latin typeface="Tenorite" panose="00000500000000000000" pitchFamily="2" charset="0"/>
            </a:endParaRPr>
          </a:p>
        </p:txBody>
      </p:sp>
      <p:sp>
        <p:nvSpPr>
          <p:cNvPr id="7" name="ZoneTexte 6">
            <a:extLst>
              <a:ext uri="{FF2B5EF4-FFF2-40B4-BE49-F238E27FC236}">
                <a16:creationId xmlns:a16="http://schemas.microsoft.com/office/drawing/2014/main" id="{0801786D-2E89-6139-56C1-E8FCAB2E0A4E}"/>
              </a:ext>
            </a:extLst>
          </p:cNvPr>
          <p:cNvSpPr txBox="1"/>
          <p:nvPr/>
        </p:nvSpPr>
        <p:spPr>
          <a:xfrm>
            <a:off x="1496292" y="5388633"/>
            <a:ext cx="870315" cy="261610"/>
          </a:xfrm>
          <a:prstGeom prst="rect">
            <a:avLst/>
          </a:prstGeom>
          <a:noFill/>
        </p:spPr>
        <p:txBody>
          <a:bodyPr wrap="square" rtlCol="0">
            <a:spAutoFit/>
          </a:bodyPr>
          <a:lstStyle/>
          <a:p>
            <a:r>
              <a:rPr lang="fr-BE" sz="1100">
                <a:solidFill>
                  <a:srgbClr val="FF0000"/>
                </a:solidFill>
              </a:rPr>
              <a:t>New</a:t>
            </a:r>
          </a:p>
        </p:txBody>
      </p:sp>
    </p:spTree>
    <p:extLst>
      <p:ext uri="{BB962C8B-B14F-4D97-AF65-F5344CB8AC3E}">
        <p14:creationId xmlns:p14="http://schemas.microsoft.com/office/powerpoint/2010/main" val="3622562924"/>
      </p:ext>
    </p:extLst>
  </p:cSld>
  <p:clrMapOvr>
    <a:masterClrMapping/>
  </p:clrMapOvr>
</p:sld>
</file>

<file path=ppt/slides/slide5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Image 2"/>
          <p:cNvPicPr/>
          <p:nvPr/>
        </p:nvPicPr>
        <p:blipFill>
          <a:blip r:embed="rId2"/>
          <a:srcRect/>
          <a:stretch>
            <a:fillRect/>
          </a:stretch>
        </p:blipFill>
        <p:spPr bwMode="auto">
          <a:xfrm>
            <a:off x="1956680" y="964407"/>
            <a:ext cx="8880763" cy="5195454"/>
          </a:xfrm>
          <a:prstGeom prst="rect">
            <a:avLst/>
          </a:prstGeom>
          <a:noFill/>
          <a:ln w="9525">
            <a:noFill/>
            <a:miter lim="800000"/>
            <a:headEnd/>
            <a:tailEnd/>
          </a:ln>
        </p:spPr>
      </p:pic>
      <p:sp>
        <p:nvSpPr>
          <p:cNvPr id="6" name="Rectangle 1"/>
          <p:cNvSpPr/>
          <p:nvPr/>
        </p:nvSpPr>
        <p:spPr>
          <a:xfrm>
            <a:off x="9789790" y="4680394"/>
            <a:ext cx="2047193" cy="1044523"/>
          </a:xfrm>
          <a:prstGeom prst="wedgeRectCallout">
            <a:avLst>
              <a:gd name="adj1" fmla="val -101012"/>
              <a:gd name="adj2" fmla="val -87273"/>
            </a:avLst>
          </a:prstGeom>
          <a:gradFill rotWithShape="1">
            <a:gsLst>
              <a:gs pos="0">
                <a:srgbClr val="FFC000">
                  <a:lumMod val="110000"/>
                  <a:satMod val="105000"/>
                  <a:tint val="67000"/>
                </a:srgbClr>
              </a:gs>
              <a:gs pos="50000">
                <a:srgbClr val="FFC000">
                  <a:lumMod val="105000"/>
                  <a:satMod val="103000"/>
                  <a:tint val="73000"/>
                </a:srgbClr>
              </a:gs>
              <a:gs pos="100000">
                <a:srgbClr val="FFC000">
                  <a:lumMod val="105000"/>
                  <a:satMod val="109000"/>
                  <a:tint val="81000"/>
                </a:srgbClr>
              </a:gs>
            </a:gsLst>
            <a:lin ang="5400000" scaled="0"/>
          </a:gradFill>
          <a:ln w="6350" cap="flat" cmpd="sng" algn="ctr">
            <a:solidFill>
              <a:srgbClr val="FFC00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Institut technique de la CF</a:t>
            </a:r>
            <a:endPar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endParaRP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sng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Ouvrier qualifié CGO</a:t>
            </a: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sng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Complément en tech. spécialisées CGO</a:t>
            </a: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Maçon</a:t>
            </a:r>
          </a:p>
        </p:txBody>
      </p:sp>
      <p:sp>
        <p:nvSpPr>
          <p:cNvPr id="9" name="Rectangle 1"/>
          <p:cNvSpPr/>
          <p:nvPr/>
        </p:nvSpPr>
        <p:spPr>
          <a:xfrm>
            <a:off x="101249" y="3176909"/>
            <a:ext cx="2563091" cy="759785"/>
          </a:xfrm>
          <a:prstGeom prst="wedgeRectCallout">
            <a:avLst>
              <a:gd name="adj1" fmla="val 92997"/>
              <a:gd name="adj2" fmla="val 109648"/>
            </a:avLst>
          </a:prstGeom>
          <a:gradFill rotWithShape="1">
            <a:gsLst>
              <a:gs pos="0">
                <a:srgbClr val="FFC000">
                  <a:lumMod val="110000"/>
                  <a:satMod val="105000"/>
                  <a:tint val="67000"/>
                </a:srgbClr>
              </a:gs>
              <a:gs pos="50000">
                <a:srgbClr val="FFC000">
                  <a:lumMod val="105000"/>
                  <a:satMod val="103000"/>
                  <a:tint val="73000"/>
                </a:srgbClr>
              </a:gs>
              <a:gs pos="100000">
                <a:srgbClr val="FFC000">
                  <a:lumMod val="105000"/>
                  <a:satMod val="109000"/>
                  <a:tint val="81000"/>
                </a:srgbClr>
              </a:gs>
            </a:gsLst>
            <a:lin ang="5400000" scaled="0"/>
          </a:gradFill>
          <a:ln w="6350" cap="flat" cmpd="sng" algn="ctr">
            <a:solidFill>
              <a:srgbClr val="FFC00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Institut technique et commercial Les aumôniers du travail</a:t>
            </a:r>
            <a:endPar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endParaRP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sng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Ouvrier qualifié en CGO</a:t>
            </a: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Maçon</a:t>
            </a:r>
          </a:p>
        </p:txBody>
      </p:sp>
      <p:sp>
        <p:nvSpPr>
          <p:cNvPr id="10" name="Rectangle 1"/>
          <p:cNvSpPr/>
          <p:nvPr/>
        </p:nvSpPr>
        <p:spPr>
          <a:xfrm>
            <a:off x="107685" y="5391044"/>
            <a:ext cx="2376585" cy="829042"/>
          </a:xfrm>
          <a:prstGeom prst="wedgeRectCallout">
            <a:avLst>
              <a:gd name="adj1" fmla="val 104574"/>
              <a:gd name="adj2" fmla="val -141199"/>
            </a:avLst>
          </a:prstGeom>
          <a:gradFill rotWithShape="1">
            <a:gsLst>
              <a:gs pos="0">
                <a:srgbClr val="FFC000">
                  <a:lumMod val="110000"/>
                  <a:satMod val="105000"/>
                  <a:tint val="67000"/>
                </a:srgbClr>
              </a:gs>
              <a:gs pos="50000">
                <a:srgbClr val="FFC000">
                  <a:lumMod val="105000"/>
                  <a:satMod val="103000"/>
                  <a:tint val="73000"/>
                </a:srgbClr>
              </a:gs>
              <a:gs pos="100000">
                <a:srgbClr val="FFC000">
                  <a:lumMod val="105000"/>
                  <a:satMod val="109000"/>
                  <a:tint val="81000"/>
                </a:srgbClr>
              </a:gs>
            </a:gsLst>
            <a:lin ang="5400000" scaled="0"/>
          </a:gradFill>
          <a:ln w="6350" cap="flat" cmpd="sng" algn="ctr">
            <a:solidFill>
              <a:srgbClr val="FFC00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Lycée provincial </a:t>
            </a:r>
            <a:r>
              <a:rPr kumimoji="0" lang="fr-BE" sz="1200" b="1" i="0" u="none" strike="noStrike" kern="0" cap="none" spc="0" normalizeH="0" baseline="0" noProof="0" err="1">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Hornu</a:t>
            </a:r>
            <a:r>
              <a:rPr kumimoji="0" lang="fr-BE" sz="1200" b="1"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-Colfontaine</a:t>
            </a:r>
            <a:endPar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endParaRP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sng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Ouvrier qualifié en CGO</a:t>
            </a: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Maçon</a:t>
            </a:r>
          </a:p>
        </p:txBody>
      </p:sp>
      <p:sp>
        <p:nvSpPr>
          <p:cNvPr id="11" name="Rectangle 1"/>
          <p:cNvSpPr/>
          <p:nvPr/>
        </p:nvSpPr>
        <p:spPr>
          <a:xfrm>
            <a:off x="9544187" y="3944204"/>
            <a:ext cx="2436647" cy="646782"/>
          </a:xfrm>
          <a:prstGeom prst="wedgeRectCallout">
            <a:avLst>
              <a:gd name="adj1" fmla="val -119827"/>
              <a:gd name="adj2" fmla="val -86199"/>
            </a:avLst>
          </a:prstGeom>
          <a:gradFill rotWithShape="1">
            <a:gsLst>
              <a:gs pos="0">
                <a:srgbClr val="FFC000">
                  <a:lumMod val="110000"/>
                  <a:satMod val="105000"/>
                  <a:tint val="67000"/>
                </a:srgbClr>
              </a:gs>
              <a:gs pos="50000">
                <a:srgbClr val="FFC000">
                  <a:lumMod val="105000"/>
                  <a:satMod val="103000"/>
                  <a:tint val="73000"/>
                </a:srgbClr>
              </a:gs>
              <a:gs pos="100000">
                <a:srgbClr val="FFC000">
                  <a:lumMod val="105000"/>
                  <a:satMod val="109000"/>
                  <a:tint val="81000"/>
                </a:srgbClr>
              </a:gs>
            </a:gsLst>
            <a:lin ang="5400000" scaled="0"/>
          </a:gradFill>
          <a:ln w="6350" cap="flat" cmpd="sng" algn="ctr">
            <a:solidFill>
              <a:srgbClr val="FFC00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Institut technique Saint-Joseph</a:t>
            </a:r>
            <a:r>
              <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 :</a:t>
            </a: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sng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Ouvrier qualifié en CGO</a:t>
            </a: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Maçon</a:t>
            </a:r>
          </a:p>
        </p:txBody>
      </p:sp>
      <p:sp>
        <p:nvSpPr>
          <p:cNvPr id="14" name="Rectangle 1"/>
          <p:cNvSpPr/>
          <p:nvPr/>
        </p:nvSpPr>
        <p:spPr>
          <a:xfrm>
            <a:off x="4367292" y="178209"/>
            <a:ext cx="3113925" cy="786198"/>
          </a:xfrm>
          <a:prstGeom prst="wedgeRectCallout">
            <a:avLst>
              <a:gd name="adj1" fmla="val 12358"/>
              <a:gd name="adj2" fmla="val 243195"/>
            </a:avLst>
          </a:prstGeom>
          <a:gradFill rotWithShape="1">
            <a:gsLst>
              <a:gs pos="0">
                <a:srgbClr val="FFC000">
                  <a:lumMod val="110000"/>
                  <a:satMod val="105000"/>
                  <a:tint val="67000"/>
                </a:srgbClr>
              </a:gs>
              <a:gs pos="50000">
                <a:srgbClr val="FFC000">
                  <a:lumMod val="105000"/>
                  <a:satMod val="103000"/>
                  <a:tint val="73000"/>
                </a:srgbClr>
              </a:gs>
              <a:gs pos="100000">
                <a:srgbClr val="FFC000">
                  <a:lumMod val="105000"/>
                  <a:satMod val="109000"/>
                  <a:tint val="81000"/>
                </a:srgbClr>
              </a:gs>
            </a:gsLst>
            <a:lin ang="5400000" scaled="0"/>
          </a:gradFill>
          <a:ln w="6350" cap="flat" cmpd="sng" algn="ctr">
            <a:solidFill>
              <a:srgbClr val="FFC00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Lycée provincial des sciences et des technologies</a:t>
            </a:r>
            <a:endPar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endParaRP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sng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Ouvrier qualifié en CGO</a:t>
            </a: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Maçon</a:t>
            </a:r>
          </a:p>
        </p:txBody>
      </p:sp>
      <p:sp>
        <p:nvSpPr>
          <p:cNvPr id="16" name="Rectangle 2"/>
          <p:cNvSpPr/>
          <p:nvPr/>
        </p:nvSpPr>
        <p:spPr>
          <a:xfrm>
            <a:off x="4801960" y="6055779"/>
            <a:ext cx="1237356" cy="533364"/>
          </a:xfrm>
          <a:prstGeom prst="wedgeRectCallout">
            <a:avLst>
              <a:gd name="adj1" fmla="val -47735"/>
              <a:gd name="adj2" fmla="val -296184"/>
            </a:avLst>
          </a:prstGeom>
          <a:solidFill>
            <a:schemeClr val="accent6">
              <a:lumMod val="60000"/>
              <a:lumOff val="40000"/>
            </a:schemeClr>
          </a:solidFill>
          <a:ln w="6350" cap="flat" cmpd="sng" algn="ctr">
            <a:solidFill>
              <a:schemeClr val="accent6">
                <a:lumMod val="60000"/>
                <a:lumOff val="40000"/>
              </a:scheme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Forem :  </a:t>
            </a: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p>
          <a:p>
            <a:pPr marL="171450" marR="0" lvl="0" indent="-171450" algn="l" defTabSz="4572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Maçon</a:t>
            </a:r>
          </a:p>
        </p:txBody>
      </p:sp>
      <p:sp>
        <p:nvSpPr>
          <p:cNvPr id="18" name="Rectangle 2"/>
          <p:cNvSpPr/>
          <p:nvPr/>
        </p:nvSpPr>
        <p:spPr>
          <a:xfrm>
            <a:off x="605284" y="1744679"/>
            <a:ext cx="2702791" cy="802448"/>
          </a:xfrm>
          <a:prstGeom prst="wedgeRectCallout">
            <a:avLst>
              <a:gd name="adj1" fmla="val 116739"/>
              <a:gd name="adj2" fmla="val 236768"/>
            </a:avLst>
          </a:prstGeom>
          <a:solidFill>
            <a:schemeClr val="accent2">
              <a:lumMod val="60000"/>
              <a:lumOff val="40000"/>
            </a:schemeClr>
          </a:solidFill>
          <a:ln w="6350" cap="flat" cmpd="sng" algn="ctr">
            <a:solidFill>
              <a:schemeClr val="accent2">
                <a:lumMod val="60000"/>
                <a:lumOff val="40000"/>
              </a:scheme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IFAPME </a:t>
            </a: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p>
          <a:p>
            <a:pPr marL="171450" marR="0" lvl="0" indent="-171450" algn="l" defTabSz="4572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Maçon – bétonneur</a:t>
            </a:r>
          </a:p>
          <a:p>
            <a:pPr marL="171450" marR="0" lvl="0" indent="-171450" algn="l" defTabSz="4572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Maçon</a:t>
            </a:r>
          </a:p>
          <a:p>
            <a:pPr marL="171450" marR="0" lvl="0" indent="-171450" algn="l" defTabSz="4572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Entrepreneur maçonnerie et béton</a:t>
            </a:r>
          </a:p>
        </p:txBody>
      </p:sp>
      <p:sp>
        <p:nvSpPr>
          <p:cNvPr id="19" name="Rectangle 2"/>
          <p:cNvSpPr/>
          <p:nvPr/>
        </p:nvSpPr>
        <p:spPr>
          <a:xfrm>
            <a:off x="8804222" y="5971618"/>
            <a:ext cx="2270299" cy="646782"/>
          </a:xfrm>
          <a:prstGeom prst="wedgeRectCallout">
            <a:avLst>
              <a:gd name="adj1" fmla="val -102413"/>
              <a:gd name="adj2" fmla="val -354464"/>
            </a:avLst>
          </a:prstGeom>
          <a:solidFill>
            <a:schemeClr val="accent5">
              <a:lumMod val="60000"/>
              <a:lumOff val="40000"/>
            </a:schemeClr>
          </a:solidFill>
          <a:ln w="6350" cap="flat" cmpd="sng" algn="ctr">
            <a:solidFill>
              <a:schemeClr val="accent5">
                <a:lumMod val="60000"/>
                <a:lumOff val="40000"/>
              </a:scheme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800"/>
              </a:spcAft>
              <a:buClrTx/>
              <a:buSzTx/>
              <a:buFontTx/>
              <a:buNone/>
              <a:tabLst/>
              <a:defRPr/>
            </a:pPr>
            <a:r>
              <a:rPr kumimoji="0" lang="fr-BE" sz="12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AID Hainaut Centre </a:t>
            </a: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p>
          <a:p>
            <a:pPr marL="171450" marR="0" lvl="0" indent="-171450" algn="l" defTabSz="4572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Maçonnerie</a:t>
            </a:r>
          </a:p>
        </p:txBody>
      </p:sp>
      <p:sp>
        <p:nvSpPr>
          <p:cNvPr id="20" name="Rectangle 2"/>
          <p:cNvSpPr/>
          <p:nvPr/>
        </p:nvSpPr>
        <p:spPr>
          <a:xfrm>
            <a:off x="2484270" y="1163956"/>
            <a:ext cx="2270299" cy="646782"/>
          </a:xfrm>
          <a:prstGeom prst="wedgeRectCallout">
            <a:avLst>
              <a:gd name="adj1" fmla="val 81326"/>
              <a:gd name="adj2" fmla="val 367626"/>
            </a:avLst>
          </a:prstGeom>
          <a:solidFill>
            <a:schemeClr val="accent5">
              <a:lumMod val="60000"/>
              <a:lumOff val="40000"/>
            </a:schemeClr>
          </a:solidFill>
          <a:ln w="6350" cap="flat" cmpd="sng" algn="ctr">
            <a:solidFill>
              <a:schemeClr val="accent5">
                <a:lumMod val="60000"/>
                <a:lumOff val="40000"/>
              </a:scheme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800"/>
              </a:spcAft>
              <a:buClrTx/>
              <a:buSzTx/>
              <a:buFontTx/>
              <a:buNone/>
              <a:tabLst/>
              <a:defRPr/>
            </a:pPr>
            <a:r>
              <a:rPr kumimoji="0" lang="fr-BE" sz="12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Borinage 2000 </a:t>
            </a: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p>
          <a:p>
            <a:pPr marL="171450" marR="0" lvl="0" indent="-171450" algn="l" defTabSz="4572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Maçonnerie gros-</a:t>
            </a:r>
            <a:r>
              <a:rPr kumimoji="0" lang="fr-BE" sz="1200" b="0" i="0" u="none" strike="noStrike" kern="1200" cap="none" spc="0" normalizeH="0" baseline="0" noProof="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oeuvre</a:t>
            </a:r>
            <a:endPar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21" name="Rectangle 1"/>
          <p:cNvSpPr/>
          <p:nvPr/>
        </p:nvSpPr>
        <p:spPr>
          <a:xfrm>
            <a:off x="6277636" y="5933557"/>
            <a:ext cx="2407161" cy="597072"/>
          </a:xfrm>
          <a:prstGeom prst="wedgeRectCallout">
            <a:avLst>
              <a:gd name="adj1" fmla="val -72491"/>
              <a:gd name="adj2" fmla="val -305050"/>
            </a:avLst>
          </a:prstGeom>
          <a:solidFill>
            <a:schemeClr val="accent4"/>
          </a:solidFill>
          <a:ln w="6350" cap="flat" cmpd="sng" algn="ctr">
            <a:solidFill>
              <a:srgbClr val="FFC00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CEFA Institut </a:t>
            </a:r>
            <a:r>
              <a:rPr kumimoji="0" lang="fr-BE" sz="1200" b="1" i="0" u="none" strike="noStrike" kern="0" cap="none" spc="0" normalizeH="0" baseline="0" noProof="0" err="1">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saint-Luc</a:t>
            </a:r>
            <a:endPar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endParaRP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Maçon</a:t>
            </a: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lang="fr-BE" sz="1200" kern="0">
                <a:solidFill>
                  <a:sysClr val="windowText" lastClr="000000"/>
                </a:solidFill>
                <a:latin typeface="Calibri" panose="020F0502020204030204"/>
                <a:ea typeface="Calibri" panose="020F0502020204030204" pitchFamily="34" charset="0"/>
                <a:cs typeface="Times New Roman" panose="02020603050405020304" pitchFamily="18" charset="0"/>
              </a:rPr>
              <a:t>Jointoyeur – Ravaleur de façades</a:t>
            </a:r>
            <a:endPar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endParaRPr>
          </a:p>
        </p:txBody>
      </p:sp>
      <p:sp>
        <p:nvSpPr>
          <p:cNvPr id="24" name="Rectangle 1"/>
          <p:cNvSpPr/>
          <p:nvPr/>
        </p:nvSpPr>
        <p:spPr>
          <a:xfrm>
            <a:off x="2871545" y="6130924"/>
            <a:ext cx="1495747" cy="487157"/>
          </a:xfrm>
          <a:prstGeom prst="wedgeRectCallout">
            <a:avLst>
              <a:gd name="adj1" fmla="val 48578"/>
              <a:gd name="adj2" fmla="val -344523"/>
            </a:avLst>
          </a:prstGeom>
          <a:solidFill>
            <a:schemeClr val="bg1">
              <a:lumMod val="75000"/>
            </a:schemeClr>
          </a:solidFill>
          <a:ln w="6350" cap="flat" cmpd="sng" algn="ctr">
            <a:solidFill>
              <a:schemeClr val="bg2">
                <a:lumMod val="75000"/>
              </a:scheme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BE" sz="1200" b="1" i="0" u="none" strike="noStrike" kern="1200" cap="none" spc="0" normalizeH="0" baseline="0" noProof="0">
                <a:ln>
                  <a:noFill/>
                </a:ln>
                <a:solidFill>
                  <a:prstClr val="black"/>
                </a:solidFill>
                <a:effectLst/>
                <a:uLnTx/>
                <a:uFillTx/>
                <a:latin typeface="Calibri" panose="020F0502020204030204"/>
                <a:ea typeface="+mn-ea"/>
                <a:cs typeface="+mn-cs"/>
              </a:rPr>
              <a:t>IEPSCF Colfontaine:</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200" b="0" i="0" u="none" strike="noStrike" kern="1200" cap="none" spc="0" normalizeH="0" baseline="0" noProof="0">
                <a:ln>
                  <a:noFill/>
                </a:ln>
                <a:solidFill>
                  <a:prstClr val="black"/>
                </a:solidFill>
                <a:effectLst/>
                <a:uLnTx/>
                <a:uFillTx/>
                <a:latin typeface="Calibri" panose="020F0502020204030204"/>
                <a:ea typeface="+mn-ea"/>
                <a:cs typeface="+mn-cs"/>
              </a:rPr>
              <a:t>Ouvrier maçon</a:t>
            </a:r>
          </a:p>
        </p:txBody>
      </p:sp>
      <p:sp>
        <p:nvSpPr>
          <p:cNvPr id="22" name="Rectangle 1">
            <a:extLst>
              <a:ext uri="{FF2B5EF4-FFF2-40B4-BE49-F238E27FC236}">
                <a16:creationId xmlns:a16="http://schemas.microsoft.com/office/drawing/2014/main" id="{AADF4E74-E70B-4293-AF5C-49A02C3341E9}"/>
              </a:ext>
            </a:extLst>
          </p:cNvPr>
          <p:cNvSpPr/>
          <p:nvPr/>
        </p:nvSpPr>
        <p:spPr>
          <a:xfrm>
            <a:off x="9677072" y="1577570"/>
            <a:ext cx="2292796" cy="507157"/>
          </a:xfrm>
          <a:prstGeom prst="wedgeRectCallout">
            <a:avLst>
              <a:gd name="adj1" fmla="val -118229"/>
              <a:gd name="adj2" fmla="val 344321"/>
            </a:avLst>
          </a:prstGeom>
          <a:solidFill>
            <a:schemeClr val="accent4"/>
          </a:solidFill>
          <a:ln w="6350" cap="flat" cmpd="sng" algn="ctr">
            <a:solidFill>
              <a:schemeClr val="accent4"/>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Institut Provincial Leon </a:t>
            </a:r>
            <a:r>
              <a:rPr kumimoji="0" lang="fr-BE" sz="1200" b="1" i="0" u="none" strike="noStrike" kern="0" cap="none" spc="0" normalizeH="0" baseline="0" noProof="0" err="1">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Hurez</a:t>
            </a:r>
            <a:endPar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endParaRP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Maçon</a:t>
            </a:r>
          </a:p>
        </p:txBody>
      </p:sp>
      <p:sp>
        <p:nvSpPr>
          <p:cNvPr id="27" name="Rectangle 1">
            <a:extLst>
              <a:ext uri="{FF2B5EF4-FFF2-40B4-BE49-F238E27FC236}">
                <a16:creationId xmlns:a16="http://schemas.microsoft.com/office/drawing/2014/main" id="{156D8237-6CB6-4E9C-A12C-794FE946EB75}"/>
              </a:ext>
            </a:extLst>
          </p:cNvPr>
          <p:cNvSpPr/>
          <p:nvPr/>
        </p:nvSpPr>
        <p:spPr>
          <a:xfrm>
            <a:off x="9544187" y="2297239"/>
            <a:ext cx="2292796" cy="507157"/>
          </a:xfrm>
          <a:prstGeom prst="wedgeRectCallout">
            <a:avLst>
              <a:gd name="adj1" fmla="val -89742"/>
              <a:gd name="adj2" fmla="val 255342"/>
            </a:avLst>
          </a:prstGeom>
          <a:solidFill>
            <a:schemeClr val="accent4"/>
          </a:solidFill>
          <a:ln w="6350" cap="flat" cmpd="sng" algn="ctr">
            <a:solidFill>
              <a:schemeClr val="accent4"/>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ITCF Morlanwelz</a:t>
            </a:r>
            <a:endPar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endParaRP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Maçon</a:t>
            </a:r>
          </a:p>
        </p:txBody>
      </p:sp>
      <p:sp>
        <p:nvSpPr>
          <p:cNvPr id="17" name="Rectangle 2"/>
          <p:cNvSpPr/>
          <p:nvPr/>
        </p:nvSpPr>
        <p:spPr>
          <a:xfrm>
            <a:off x="10187545" y="2990299"/>
            <a:ext cx="1149929" cy="533364"/>
          </a:xfrm>
          <a:prstGeom prst="wedgeRectCallout">
            <a:avLst>
              <a:gd name="adj1" fmla="val -252423"/>
              <a:gd name="adj2" fmla="val 70477"/>
            </a:avLst>
          </a:prstGeom>
          <a:solidFill>
            <a:schemeClr val="accent6">
              <a:lumMod val="60000"/>
              <a:lumOff val="40000"/>
            </a:schemeClr>
          </a:solidFill>
          <a:ln w="6350" cap="flat" cmpd="sng" algn="ctr">
            <a:solidFill>
              <a:schemeClr val="accent6">
                <a:lumMod val="60000"/>
                <a:lumOff val="40000"/>
              </a:scheme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Forem :  </a:t>
            </a: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p>
          <a:p>
            <a:pPr marL="171450" marR="0" lvl="0" indent="-171450" algn="l" defTabSz="4572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Maçon</a:t>
            </a:r>
          </a:p>
        </p:txBody>
      </p:sp>
      <p:sp>
        <p:nvSpPr>
          <p:cNvPr id="28" name="Rectangle 1">
            <a:extLst>
              <a:ext uri="{FF2B5EF4-FFF2-40B4-BE49-F238E27FC236}">
                <a16:creationId xmlns:a16="http://schemas.microsoft.com/office/drawing/2014/main" id="{2B7D713E-7214-4A2F-A217-8B00B655012F}"/>
              </a:ext>
            </a:extLst>
          </p:cNvPr>
          <p:cNvSpPr/>
          <p:nvPr/>
        </p:nvSpPr>
        <p:spPr>
          <a:xfrm>
            <a:off x="158145" y="4588596"/>
            <a:ext cx="1640279" cy="520206"/>
          </a:xfrm>
          <a:prstGeom prst="wedgeRectCallout">
            <a:avLst>
              <a:gd name="adj1" fmla="val 198886"/>
              <a:gd name="adj2" fmla="val -28707"/>
            </a:avLst>
          </a:prstGeom>
          <a:solidFill>
            <a:srgbClr val="CC0066"/>
          </a:solidFill>
          <a:ln w="6350" cap="flat" cmpd="sng" algn="ctr">
            <a:solidFill>
              <a:srgbClr val="CC0066"/>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fr-BE" sz="1200" b="0" i="0" u="none" strike="noStrike" kern="0" cap="none" spc="0" normalizeH="0" baseline="0" noProof="0">
                <a:ln>
                  <a:noFill/>
                </a:ln>
                <a:solidFill>
                  <a:prstClr val="white"/>
                </a:solidFill>
                <a:effectLst/>
                <a:uLnTx/>
                <a:uFillTx/>
                <a:latin typeface="Calibri" panose="020F0502020204030204"/>
                <a:ea typeface="Calibri" panose="020F0502020204030204" pitchFamily="34" charset="0"/>
                <a:cs typeface="Times New Roman" panose="02020603050405020304" pitchFamily="18" charset="0"/>
              </a:rPr>
              <a:t>La cordée</a:t>
            </a: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0" cap="none" spc="0" normalizeH="0" baseline="0" noProof="0">
                <a:ln>
                  <a:noFill/>
                </a:ln>
                <a:solidFill>
                  <a:prstClr val="white"/>
                </a:solidFill>
                <a:effectLst/>
                <a:uLnTx/>
                <a:uFillTx/>
                <a:latin typeface="Calibri" panose="020F0502020204030204"/>
                <a:ea typeface="Calibri" panose="020F0502020204030204" pitchFamily="34" charset="0"/>
                <a:cs typeface="Times New Roman" panose="02020603050405020304" pitchFamily="18" charset="0"/>
              </a:rPr>
              <a:t>Maçon</a:t>
            </a:r>
          </a:p>
        </p:txBody>
      </p:sp>
      <p:sp>
        <p:nvSpPr>
          <p:cNvPr id="29" name="Rectangle 1">
            <a:extLst>
              <a:ext uri="{FF2B5EF4-FFF2-40B4-BE49-F238E27FC236}">
                <a16:creationId xmlns:a16="http://schemas.microsoft.com/office/drawing/2014/main" id="{50AF3D1D-DA69-4C89-86CD-CB2085449EBF}"/>
              </a:ext>
            </a:extLst>
          </p:cNvPr>
          <p:cNvSpPr/>
          <p:nvPr/>
        </p:nvSpPr>
        <p:spPr>
          <a:xfrm>
            <a:off x="9341949" y="3506580"/>
            <a:ext cx="893371" cy="453996"/>
          </a:xfrm>
          <a:prstGeom prst="wedgeRectCallout">
            <a:avLst>
              <a:gd name="adj1" fmla="val -194877"/>
              <a:gd name="adj2" fmla="val 17758"/>
            </a:avLst>
          </a:prstGeom>
          <a:solidFill>
            <a:srgbClr val="CC0066"/>
          </a:solidFill>
          <a:ln w="6350" cap="flat" cmpd="sng" algn="ctr">
            <a:solidFill>
              <a:srgbClr val="CC0066"/>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fr-BE" sz="1200" b="0" i="0" u="none" strike="noStrike" kern="0" cap="none" spc="0" normalizeH="0" baseline="0" noProof="0">
                <a:ln>
                  <a:noFill/>
                </a:ln>
                <a:solidFill>
                  <a:prstClr val="white"/>
                </a:solidFill>
                <a:effectLst/>
                <a:uLnTx/>
                <a:uFillTx/>
                <a:latin typeface="Calibri" panose="020F0502020204030204"/>
                <a:ea typeface="Calibri" panose="020F0502020204030204" pitchFamily="34" charset="0"/>
                <a:cs typeface="Times New Roman" panose="02020603050405020304" pitchFamily="18" charset="0"/>
              </a:rPr>
              <a:t>A.M.I.</a:t>
            </a: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0" cap="none" spc="0" normalizeH="0" baseline="0" noProof="0">
                <a:ln>
                  <a:noFill/>
                </a:ln>
                <a:solidFill>
                  <a:prstClr val="white"/>
                </a:solidFill>
                <a:effectLst/>
                <a:uLnTx/>
                <a:uFillTx/>
                <a:latin typeface="Calibri" panose="020F0502020204030204"/>
                <a:ea typeface="Calibri" panose="020F0502020204030204" pitchFamily="34" charset="0"/>
                <a:cs typeface="Times New Roman" panose="02020603050405020304" pitchFamily="18" charset="0"/>
              </a:rPr>
              <a:t>Maçon</a:t>
            </a:r>
          </a:p>
        </p:txBody>
      </p:sp>
      <p:sp>
        <p:nvSpPr>
          <p:cNvPr id="30" name="Rectangle 1">
            <a:extLst>
              <a:ext uri="{FF2B5EF4-FFF2-40B4-BE49-F238E27FC236}">
                <a16:creationId xmlns:a16="http://schemas.microsoft.com/office/drawing/2014/main" id="{D3246B72-5CB8-4990-BF7A-2277226FC881}"/>
              </a:ext>
            </a:extLst>
          </p:cNvPr>
          <p:cNvSpPr/>
          <p:nvPr/>
        </p:nvSpPr>
        <p:spPr>
          <a:xfrm>
            <a:off x="4755402" y="1103731"/>
            <a:ext cx="897253" cy="449704"/>
          </a:xfrm>
          <a:prstGeom prst="wedgeRectCallout">
            <a:avLst>
              <a:gd name="adj1" fmla="val 111588"/>
              <a:gd name="adj2" fmla="val 205371"/>
            </a:avLst>
          </a:prstGeom>
          <a:solidFill>
            <a:srgbClr val="CC0066"/>
          </a:solidFill>
          <a:ln w="6350" cap="flat" cmpd="sng" algn="ctr">
            <a:solidFill>
              <a:srgbClr val="CC0066"/>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fr-BE" sz="1200" b="0" i="0" u="none" strike="noStrike" kern="0" cap="none" spc="0" normalizeH="0" baseline="0" noProof="0">
                <a:ln>
                  <a:noFill/>
                </a:ln>
                <a:solidFill>
                  <a:prstClr val="white"/>
                </a:solidFill>
                <a:effectLst/>
                <a:uLnTx/>
                <a:uFillTx/>
                <a:latin typeface="Calibri" panose="020F0502020204030204"/>
                <a:ea typeface="Calibri" panose="020F0502020204030204" pitchFamily="34" charset="0"/>
                <a:cs typeface="Times New Roman" panose="02020603050405020304" pitchFamily="18" charset="0"/>
              </a:rPr>
              <a:t>EPSIS</a:t>
            </a: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sngStrike" kern="0" cap="none" spc="0" normalizeH="0" baseline="0" noProof="0">
                <a:ln>
                  <a:noFill/>
                </a:ln>
                <a:solidFill>
                  <a:prstClr val="white"/>
                </a:solidFill>
                <a:effectLst/>
                <a:uLnTx/>
                <a:uFillTx/>
                <a:latin typeface="Calibri" panose="020F0502020204030204"/>
                <a:ea typeface="Calibri" panose="020F0502020204030204" pitchFamily="34" charset="0"/>
                <a:cs typeface="Times New Roman" panose="02020603050405020304" pitchFamily="18" charset="0"/>
              </a:rPr>
              <a:t>Maçon</a:t>
            </a:r>
          </a:p>
        </p:txBody>
      </p:sp>
      <p:sp>
        <p:nvSpPr>
          <p:cNvPr id="31" name="Rectangle 1">
            <a:extLst>
              <a:ext uri="{FF2B5EF4-FFF2-40B4-BE49-F238E27FC236}">
                <a16:creationId xmlns:a16="http://schemas.microsoft.com/office/drawing/2014/main" id="{00B4BAD1-E71A-428E-8AC2-D13BE26966E2}"/>
              </a:ext>
            </a:extLst>
          </p:cNvPr>
          <p:cNvSpPr/>
          <p:nvPr/>
        </p:nvSpPr>
        <p:spPr>
          <a:xfrm>
            <a:off x="379936" y="4002542"/>
            <a:ext cx="1640279" cy="520206"/>
          </a:xfrm>
          <a:prstGeom prst="wedgeRectCallout">
            <a:avLst>
              <a:gd name="adj1" fmla="val 194542"/>
              <a:gd name="adj2" fmla="val -17294"/>
            </a:avLst>
          </a:prstGeom>
          <a:solidFill>
            <a:srgbClr val="CC0066"/>
          </a:solidFill>
          <a:ln w="6350" cap="flat" cmpd="sng" algn="ctr">
            <a:solidFill>
              <a:srgbClr val="CC0066"/>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fr-BE" sz="1200" b="0" i="0" u="none" strike="noStrike" kern="0" cap="none" spc="0" normalizeH="0" baseline="0" noProof="0">
                <a:ln>
                  <a:noFill/>
                </a:ln>
                <a:solidFill>
                  <a:prstClr val="white"/>
                </a:solidFill>
                <a:effectLst/>
                <a:uLnTx/>
                <a:uFillTx/>
                <a:latin typeface="Calibri" panose="020F0502020204030204"/>
                <a:ea typeface="Calibri" panose="020F0502020204030204" pitchFamily="34" charset="0"/>
                <a:cs typeface="Times New Roman" panose="02020603050405020304" pitchFamily="18" charset="0"/>
              </a:rPr>
              <a:t>EPSESCF</a:t>
            </a: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0" cap="none" spc="0" normalizeH="0" baseline="0" noProof="0">
                <a:ln>
                  <a:noFill/>
                </a:ln>
                <a:solidFill>
                  <a:prstClr val="white"/>
                </a:solidFill>
                <a:effectLst/>
                <a:uLnTx/>
                <a:uFillTx/>
                <a:latin typeface="Calibri" panose="020F0502020204030204"/>
                <a:ea typeface="Calibri" panose="020F0502020204030204" pitchFamily="34" charset="0"/>
                <a:cs typeface="Times New Roman" panose="02020603050405020304" pitchFamily="18" charset="0"/>
              </a:rPr>
              <a:t>Maçon</a:t>
            </a:r>
          </a:p>
        </p:txBody>
      </p:sp>
      <p:sp>
        <p:nvSpPr>
          <p:cNvPr id="26" name="Rectangle 1">
            <a:extLst>
              <a:ext uri="{FF2B5EF4-FFF2-40B4-BE49-F238E27FC236}">
                <a16:creationId xmlns:a16="http://schemas.microsoft.com/office/drawing/2014/main" id="{82E57C2C-C48B-4E7E-99CA-CD1847F49DA5}"/>
              </a:ext>
            </a:extLst>
          </p:cNvPr>
          <p:cNvSpPr/>
          <p:nvPr/>
        </p:nvSpPr>
        <p:spPr>
          <a:xfrm>
            <a:off x="663389" y="2612975"/>
            <a:ext cx="2159208" cy="521271"/>
          </a:xfrm>
          <a:prstGeom prst="wedgeRectCallout">
            <a:avLst>
              <a:gd name="adj1" fmla="val 97624"/>
              <a:gd name="adj2" fmla="val 262150"/>
            </a:avLst>
          </a:prstGeom>
          <a:solidFill>
            <a:schemeClr val="accent4"/>
          </a:solidFill>
          <a:ln w="6350" cap="flat" cmpd="sng" algn="ctr">
            <a:solidFill>
              <a:srgbClr val="FFC00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CEFA Institut </a:t>
            </a:r>
            <a:r>
              <a:rPr kumimoji="0" lang="fr-BE" sz="1200" b="1" i="0" u="none" strike="noStrike" kern="0" cap="none" spc="0" normalizeH="0" baseline="0" noProof="0" err="1">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saint-Luc</a:t>
            </a:r>
            <a:endParaRPr kumimoji="0" lang="fr-BE" sz="1200" b="1"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endParaRP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sng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Ouvrier qualifié en CGO</a:t>
            </a: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sng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Maçon</a:t>
            </a:r>
          </a:p>
        </p:txBody>
      </p:sp>
      <p:sp>
        <p:nvSpPr>
          <p:cNvPr id="4" name="Rectangle 1">
            <a:extLst>
              <a:ext uri="{FF2B5EF4-FFF2-40B4-BE49-F238E27FC236}">
                <a16:creationId xmlns:a16="http://schemas.microsoft.com/office/drawing/2014/main" id="{543C89F1-0A6B-B507-244F-05F96BBAF8CA}"/>
              </a:ext>
            </a:extLst>
          </p:cNvPr>
          <p:cNvSpPr/>
          <p:nvPr/>
        </p:nvSpPr>
        <p:spPr>
          <a:xfrm>
            <a:off x="9228138" y="120052"/>
            <a:ext cx="2292796" cy="507157"/>
          </a:xfrm>
          <a:prstGeom prst="wedgeRectCallout">
            <a:avLst>
              <a:gd name="adj1" fmla="val -118229"/>
              <a:gd name="adj2" fmla="val 344321"/>
            </a:avLst>
          </a:prstGeom>
          <a:solidFill>
            <a:schemeClr val="accent4"/>
          </a:solidFill>
          <a:ln w="6350" cap="flat" cmpd="sng" algn="ctr">
            <a:solidFill>
              <a:schemeClr val="accent4"/>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Institut Technique Saint Gabriel</a:t>
            </a:r>
            <a:endPar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endParaRP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Maçon</a:t>
            </a:r>
          </a:p>
        </p:txBody>
      </p:sp>
      <p:sp>
        <p:nvSpPr>
          <p:cNvPr id="32" name="Rectangle 1">
            <a:extLst>
              <a:ext uri="{FF2B5EF4-FFF2-40B4-BE49-F238E27FC236}">
                <a16:creationId xmlns:a16="http://schemas.microsoft.com/office/drawing/2014/main" id="{984A27ED-451D-4294-A1F1-1D52D0BCC344}"/>
              </a:ext>
            </a:extLst>
          </p:cNvPr>
          <p:cNvSpPr/>
          <p:nvPr/>
        </p:nvSpPr>
        <p:spPr>
          <a:xfrm>
            <a:off x="8400796" y="4588596"/>
            <a:ext cx="897253" cy="449704"/>
          </a:xfrm>
          <a:prstGeom prst="wedgeRectCallout">
            <a:avLst>
              <a:gd name="adj1" fmla="val -108220"/>
              <a:gd name="adj2" fmla="val -197309"/>
            </a:avLst>
          </a:prstGeom>
          <a:solidFill>
            <a:srgbClr val="CC0066"/>
          </a:solidFill>
          <a:ln w="6350" cap="flat" cmpd="sng" algn="ctr">
            <a:solidFill>
              <a:srgbClr val="CC0066"/>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fr-BE" sz="1200" b="0" i="0" u="none" strike="noStrike" kern="0" cap="none" spc="0" normalizeH="0" baseline="0" noProof="0">
                <a:ln>
                  <a:noFill/>
                </a:ln>
                <a:solidFill>
                  <a:prstClr val="white"/>
                </a:solidFill>
                <a:effectLst/>
                <a:uLnTx/>
                <a:uFillTx/>
                <a:latin typeface="Calibri" panose="020F0502020204030204"/>
                <a:ea typeface="Calibri" panose="020F0502020204030204" pitchFamily="34" charset="0"/>
                <a:cs typeface="Times New Roman" panose="02020603050405020304" pitchFamily="18" charset="0"/>
              </a:rPr>
              <a:t>EPSIS</a:t>
            </a: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0" cap="none" spc="0" normalizeH="0" baseline="0" noProof="0">
                <a:ln>
                  <a:noFill/>
                </a:ln>
                <a:solidFill>
                  <a:prstClr val="white"/>
                </a:solidFill>
                <a:effectLst/>
                <a:uLnTx/>
                <a:uFillTx/>
                <a:latin typeface="Calibri" panose="020F0502020204030204"/>
                <a:ea typeface="Calibri" panose="020F0502020204030204" pitchFamily="34" charset="0"/>
                <a:cs typeface="Times New Roman" panose="02020603050405020304" pitchFamily="18" charset="0"/>
              </a:rPr>
              <a:t>Maçon</a:t>
            </a:r>
          </a:p>
        </p:txBody>
      </p:sp>
      <p:sp>
        <p:nvSpPr>
          <p:cNvPr id="33" name="Rectangle 2">
            <a:extLst>
              <a:ext uri="{FF2B5EF4-FFF2-40B4-BE49-F238E27FC236}">
                <a16:creationId xmlns:a16="http://schemas.microsoft.com/office/drawing/2014/main" id="{23C3880A-EA98-4E68-823B-721CB6170FC1}"/>
              </a:ext>
            </a:extLst>
          </p:cNvPr>
          <p:cNvSpPr/>
          <p:nvPr/>
        </p:nvSpPr>
        <p:spPr>
          <a:xfrm>
            <a:off x="7532530" y="141645"/>
            <a:ext cx="1506696" cy="802448"/>
          </a:xfrm>
          <a:prstGeom prst="wedgeRectCallout">
            <a:avLst>
              <a:gd name="adj1" fmla="val -43039"/>
              <a:gd name="adj2" fmla="val 145090"/>
            </a:avLst>
          </a:prstGeom>
          <a:solidFill>
            <a:schemeClr val="accent2">
              <a:lumMod val="60000"/>
              <a:lumOff val="40000"/>
            </a:schemeClr>
          </a:solidFill>
          <a:ln w="6350" cap="flat" cmpd="sng" algn="ctr">
            <a:solidFill>
              <a:schemeClr val="accent2">
                <a:lumMod val="60000"/>
                <a:lumOff val="40000"/>
              </a:scheme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IFAPME </a:t>
            </a: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p>
          <a:p>
            <a:pPr marL="171450" marR="0" lvl="0" indent="-171450" algn="l" defTabSz="4572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sng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Maçon – bétonneur</a:t>
            </a:r>
          </a:p>
          <a:p>
            <a:pPr marL="171450" marR="0" lvl="0" indent="-171450" algn="l" defTabSz="4572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sng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Maçon</a:t>
            </a:r>
          </a:p>
        </p:txBody>
      </p:sp>
      <p:sp>
        <p:nvSpPr>
          <p:cNvPr id="13" name="Rectangle 1"/>
          <p:cNvSpPr/>
          <p:nvPr/>
        </p:nvSpPr>
        <p:spPr>
          <a:xfrm>
            <a:off x="9172674" y="716617"/>
            <a:ext cx="1996446" cy="597892"/>
          </a:xfrm>
          <a:prstGeom prst="wedgeRectCallout">
            <a:avLst>
              <a:gd name="adj1" fmla="val -112369"/>
              <a:gd name="adj2" fmla="val 471582"/>
            </a:avLst>
          </a:prstGeom>
          <a:gradFill rotWithShape="1">
            <a:gsLst>
              <a:gs pos="0">
                <a:srgbClr val="FFC000">
                  <a:lumMod val="110000"/>
                  <a:satMod val="105000"/>
                  <a:tint val="67000"/>
                </a:srgbClr>
              </a:gs>
              <a:gs pos="50000">
                <a:srgbClr val="FFC000">
                  <a:lumMod val="105000"/>
                  <a:satMod val="103000"/>
                  <a:tint val="73000"/>
                </a:srgbClr>
              </a:gs>
              <a:gs pos="100000">
                <a:srgbClr val="FFC000">
                  <a:lumMod val="105000"/>
                  <a:satMod val="109000"/>
                  <a:tint val="81000"/>
                </a:srgbClr>
              </a:gs>
            </a:gsLst>
            <a:lin ang="5400000" scaled="0"/>
          </a:gradFill>
          <a:ln w="6350" cap="flat" cmpd="sng" algn="ctr">
            <a:solidFill>
              <a:srgbClr val="FFC000"/>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err="1">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Athenée</a:t>
            </a:r>
            <a:r>
              <a:rPr kumimoji="0" lang="fr-BE" sz="1200" b="1"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 provincial</a:t>
            </a:r>
            <a:endPar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endParaRP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sng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Ouvrier qualifié en CGO</a:t>
            </a:r>
          </a:p>
          <a:p>
            <a:pPr marL="171450" marR="0" lvl="0" indent="-171450" algn="l" defTabSz="914400" rtl="0" eaLnBrk="1" fontAlgn="auto" latinLnBrk="0" hangingPunct="1">
              <a:lnSpc>
                <a:spcPct val="107000"/>
              </a:lnSpc>
              <a:spcBef>
                <a:spcPts val="0"/>
              </a:spcBef>
              <a:spcAft>
                <a:spcPts val="0"/>
              </a:spcAft>
              <a:buClrTx/>
              <a:buSzTx/>
              <a:buFont typeface="Arial" panose="020B0604020202020204" pitchFamily="34" charset="0"/>
              <a:buChar char="•"/>
              <a:tabLst/>
              <a:defRPr/>
            </a:pPr>
            <a:r>
              <a:rPr kumimoji="0" lang="fr-BE" sz="1200" b="0" i="0" u="none" strike="noStrike" kern="0" cap="none" spc="0" normalizeH="0" baseline="0" noProof="0">
                <a:ln>
                  <a:noFill/>
                </a:ln>
                <a:solidFill>
                  <a:sysClr val="windowText" lastClr="000000"/>
                </a:solidFill>
                <a:effectLst/>
                <a:uLnTx/>
                <a:uFillTx/>
                <a:latin typeface="Calibri" panose="020F0502020204030204"/>
                <a:ea typeface="Calibri" panose="020F0502020204030204" pitchFamily="34" charset="0"/>
                <a:cs typeface="Times New Roman" panose="02020603050405020304" pitchFamily="18" charset="0"/>
              </a:rPr>
              <a:t>Maçon</a:t>
            </a:r>
          </a:p>
        </p:txBody>
      </p:sp>
      <p:sp>
        <p:nvSpPr>
          <p:cNvPr id="5" name="ZoneTexte 4">
            <a:extLst>
              <a:ext uri="{FF2B5EF4-FFF2-40B4-BE49-F238E27FC236}">
                <a16:creationId xmlns:a16="http://schemas.microsoft.com/office/drawing/2014/main" id="{9DC5E270-5AFC-4E3F-5FF5-018362951533}"/>
              </a:ext>
            </a:extLst>
          </p:cNvPr>
          <p:cNvSpPr txBox="1"/>
          <p:nvPr/>
        </p:nvSpPr>
        <p:spPr>
          <a:xfrm>
            <a:off x="10053010" y="350210"/>
            <a:ext cx="643051" cy="276999"/>
          </a:xfrm>
          <a:prstGeom prst="rect">
            <a:avLst/>
          </a:prstGeom>
          <a:noFill/>
        </p:spPr>
        <p:txBody>
          <a:bodyPr wrap="square" rtlCol="0">
            <a:spAutoFit/>
          </a:bodyPr>
          <a:lstStyle/>
          <a:p>
            <a:r>
              <a:rPr lang="fr-BE" sz="1200">
                <a:solidFill>
                  <a:srgbClr val="FF0000"/>
                </a:solidFill>
              </a:rPr>
              <a:t>New</a:t>
            </a:r>
          </a:p>
        </p:txBody>
      </p:sp>
      <p:sp>
        <p:nvSpPr>
          <p:cNvPr id="8" name="ZoneTexte 7">
            <a:extLst>
              <a:ext uri="{FF2B5EF4-FFF2-40B4-BE49-F238E27FC236}">
                <a16:creationId xmlns:a16="http://schemas.microsoft.com/office/drawing/2014/main" id="{786A3B1B-C2B9-3496-67D8-B2A291FEE1D8}"/>
              </a:ext>
            </a:extLst>
          </p:cNvPr>
          <p:cNvSpPr txBox="1"/>
          <p:nvPr/>
        </p:nvSpPr>
        <p:spPr>
          <a:xfrm>
            <a:off x="309330" y="219788"/>
            <a:ext cx="3233090" cy="954107"/>
          </a:xfrm>
          <a:prstGeom prst="rect">
            <a:avLst/>
          </a:prstGeom>
          <a:noFill/>
        </p:spPr>
        <p:txBody>
          <a:bodyPr wrap="square">
            <a:spAutoFit/>
          </a:bodyPr>
          <a:lstStyle/>
          <a:p>
            <a:pPr algn="l" fontAlgn="b"/>
            <a:r>
              <a:rPr lang="fr-BE" sz="2800" b="1">
                <a:solidFill>
                  <a:schemeClr val="accent2">
                    <a:lumMod val="75000"/>
                  </a:schemeClr>
                </a:solidFill>
                <a:latin typeface="Tenorite" panose="00000500000000000000" pitchFamily="2" charset="0"/>
                <a:ea typeface="+mj-ea"/>
                <a:cs typeface="+mj-cs"/>
              </a:rPr>
              <a:t>F1703 Ouvrier de la maçonnerie</a:t>
            </a:r>
          </a:p>
        </p:txBody>
      </p:sp>
    </p:spTree>
    <p:extLst>
      <p:ext uri="{BB962C8B-B14F-4D97-AF65-F5344CB8AC3E}">
        <p14:creationId xmlns:p14="http://schemas.microsoft.com/office/powerpoint/2010/main" val="4223930167"/>
      </p:ext>
    </p:extLst>
  </p:cSld>
  <p:clrMapOvr>
    <a:masterClrMapping/>
  </p:clrMapOvr>
</p:sld>
</file>

<file path=ppt/slides/slide5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8" name="Image 7"/>
          <p:cNvPicPr/>
          <p:nvPr/>
        </p:nvPicPr>
        <p:blipFill>
          <a:blip r:embed="rId2"/>
          <a:srcRect/>
          <a:stretch>
            <a:fillRect/>
          </a:stretch>
        </p:blipFill>
        <p:spPr bwMode="auto">
          <a:xfrm>
            <a:off x="1814945" y="886691"/>
            <a:ext cx="8880763" cy="5195454"/>
          </a:xfrm>
          <a:prstGeom prst="rect">
            <a:avLst/>
          </a:prstGeom>
          <a:noFill/>
          <a:ln w="9525">
            <a:noFill/>
            <a:miter lim="800000"/>
            <a:headEnd/>
            <a:tailEnd/>
          </a:ln>
        </p:spPr>
      </p:pic>
      <p:sp>
        <p:nvSpPr>
          <p:cNvPr id="16" name="ZoneTexte 15">
            <a:extLst>
              <a:ext uri="{FF2B5EF4-FFF2-40B4-BE49-F238E27FC236}">
                <a16:creationId xmlns:a16="http://schemas.microsoft.com/office/drawing/2014/main" id="{36547CAC-D439-4416-8235-C9866C871E70}"/>
              </a:ext>
            </a:extLst>
          </p:cNvPr>
          <p:cNvSpPr txBox="1"/>
          <p:nvPr/>
        </p:nvSpPr>
        <p:spPr>
          <a:xfrm>
            <a:off x="219075" y="137171"/>
            <a:ext cx="184731"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ZoneTexte 1">
            <a:extLst>
              <a:ext uri="{FF2B5EF4-FFF2-40B4-BE49-F238E27FC236}">
                <a16:creationId xmlns:a16="http://schemas.microsoft.com/office/drawing/2014/main" id="{454D0165-F698-4219-A6D9-15947A123B4D}"/>
              </a:ext>
            </a:extLst>
          </p:cNvPr>
          <p:cNvSpPr txBox="1"/>
          <p:nvPr/>
        </p:nvSpPr>
        <p:spPr>
          <a:xfrm>
            <a:off x="2828925" y="2505694"/>
            <a:ext cx="6136945" cy="369332"/>
          </a:xfrm>
          <a:prstGeom prst="rect">
            <a:avLst/>
          </a:prstGeom>
          <a:solidFill>
            <a:schemeClr val="accent2">
              <a:lumMod val="60000"/>
              <a:lumOff val="40000"/>
            </a:schemeClr>
          </a:solidFill>
        </p:spPr>
        <p:txBody>
          <a:bodyPr wrap="square" rtlCol="0">
            <a:spAutoFit/>
          </a:bodyPr>
          <a:lstStyle/>
          <a:p>
            <a:pPr algn="ctr"/>
            <a:r>
              <a:rPr lang="fr-BE"/>
              <a:t>Pas de formation sur le Bassin</a:t>
            </a:r>
          </a:p>
        </p:txBody>
      </p:sp>
      <p:sp>
        <p:nvSpPr>
          <p:cNvPr id="4" name="ZoneTexte 3">
            <a:extLst>
              <a:ext uri="{FF2B5EF4-FFF2-40B4-BE49-F238E27FC236}">
                <a16:creationId xmlns:a16="http://schemas.microsoft.com/office/drawing/2014/main" id="{3383DB11-FCF7-1CC2-686E-1602660ACEE2}"/>
              </a:ext>
            </a:extLst>
          </p:cNvPr>
          <p:cNvSpPr txBox="1"/>
          <p:nvPr/>
        </p:nvSpPr>
        <p:spPr>
          <a:xfrm>
            <a:off x="311440" y="321837"/>
            <a:ext cx="6094520" cy="369332"/>
          </a:xfrm>
          <a:prstGeom prst="rect">
            <a:avLst/>
          </a:prstGeom>
          <a:noFill/>
        </p:spPr>
        <p:txBody>
          <a:bodyPr wrap="square">
            <a:spAutoFit/>
          </a:bodyPr>
          <a:lstStyle/>
          <a:p>
            <a:r>
              <a:rPr lang="fr-BE" sz="1800" b="1">
                <a:solidFill>
                  <a:schemeClr val="accent2">
                    <a:lumMod val="75000"/>
                  </a:schemeClr>
                </a:solidFill>
                <a:latin typeface="Tenorite" panose="00000500000000000000" pitchFamily="2" charset="0"/>
              </a:rPr>
              <a:t>F1701 Coffreur</a:t>
            </a:r>
            <a:endParaRPr lang="fr-BE"/>
          </a:p>
        </p:txBody>
      </p:sp>
    </p:spTree>
    <p:extLst>
      <p:ext uri="{BB962C8B-B14F-4D97-AF65-F5344CB8AC3E}">
        <p14:creationId xmlns:p14="http://schemas.microsoft.com/office/powerpoint/2010/main" val="3774361312"/>
      </p:ext>
    </p:extLst>
  </p:cSld>
  <p:clrMapOvr>
    <a:masterClrMapping/>
  </p:clrMapOvr>
</p:sld>
</file>

<file path=ppt/theme/theme1.xml><?xml version="1.0" encoding="utf-8"?>
<a:theme xmlns:a="http://schemas.openxmlformats.org/drawingml/2006/main" name="Thème Office">
  <a:themeElements>
    <a:clrScheme name="Mé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Mé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3.xml><?xml version="1.0" encoding="utf-8"?>
<a:theme xmlns:a="http://schemas.openxmlformats.org/drawingml/2006/main" name="1_Office Them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2_Thème Office">
  <a:themeElements>
    <a:clrScheme name="Bassin 2">
      <a:dk1>
        <a:sysClr val="windowText" lastClr="000000"/>
      </a:dk1>
      <a:lt1>
        <a:sysClr val="window" lastClr="FFFFFF"/>
      </a:lt1>
      <a:dk2>
        <a:srgbClr val="44546A"/>
      </a:dk2>
      <a:lt2>
        <a:srgbClr val="E7E6E6"/>
      </a:lt2>
      <a:accent1>
        <a:srgbClr val="708872"/>
      </a:accent1>
      <a:accent2>
        <a:srgbClr val="CDD84B"/>
      </a:accent2>
      <a:accent3>
        <a:srgbClr val="DD026F"/>
      </a:accent3>
      <a:accent4>
        <a:srgbClr val="B4222F"/>
      </a:accent4>
      <a:accent5>
        <a:srgbClr val="F1B372"/>
      </a:accent5>
      <a:accent6>
        <a:srgbClr val="63A7DA"/>
      </a:accent6>
      <a:hlink>
        <a:srgbClr val="63A7DA"/>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Thème Office">
  <a:themeElements>
    <a:clrScheme name="Mé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0.xml><?xml version="1.0" encoding="utf-8"?>
<a:theme xmlns:a="http://schemas.openxmlformats.org/drawingml/2006/main" name="1_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Mé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themeOverride>
</file>

<file path=ppt/theme/themeOverride2.xml><?xml version="1.0" encoding="utf-8"?>
<a:themeOverride xmlns:a="http://schemas.openxmlformats.org/drawingml/2006/main">
  <a:clrScheme name="Mé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3.xml><?xml version="1.0" encoding="utf-8"?>
<a:themeOverride xmlns:a="http://schemas.openxmlformats.org/drawingml/2006/main">
  <a:clrScheme name="Papi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themeOverride>
</file>

<file path=ppt/theme/themeOverride14.xml><?xml version="1.0" encoding="utf-8"?>
<a:themeOverride xmlns:a="http://schemas.openxmlformats.org/drawingml/2006/main">
  <a:clrScheme name="Mé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themeOverride>
</file>

<file path=ppt/theme/themeOverride15.xml><?xml version="1.0" encoding="utf-8"?>
<a:themeOverride xmlns:a="http://schemas.openxmlformats.org/drawingml/2006/main">
  <a:clrScheme name="Mé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themeOverride>
</file>

<file path=docProps/app.xml><?xml version="1.0" encoding="utf-8"?>
<Properties xmlns="http://schemas.openxmlformats.org/officeDocument/2006/extended-properties" xmlns:vt="http://schemas.openxmlformats.org/officeDocument/2006/docPropsVTypes">
  <TotalTime>279</TotalTime>
  <Words>6582</Words>
  <Application>Microsoft Office PowerPoint</Application>
  <PresentationFormat>Grand écran</PresentationFormat>
  <Paragraphs>1089</Paragraphs>
  <Slides>58</Slides>
  <Notes>22</Notes>
  <HiddenSlides>20</HiddenSlides>
  <MMClips>0</MMClips>
  <ScaleCrop>false</ScaleCrop>
  <HeadingPairs>
    <vt:vector size="4" baseType="variant">
      <vt:variant>
        <vt:lpstr>Thème</vt:lpstr>
      </vt:variant>
      <vt:variant>
        <vt:i4>5</vt:i4>
      </vt:variant>
      <vt:variant>
        <vt:lpstr>Titres des diapositives</vt:lpstr>
      </vt:variant>
      <vt:variant>
        <vt:i4>58</vt:i4>
      </vt:variant>
    </vt:vector>
  </HeadingPairs>
  <TitlesOfParts>
    <vt:vector size="63" baseType="lpstr">
      <vt:lpstr>Thème Office</vt:lpstr>
      <vt:lpstr>Office Theme</vt:lpstr>
      <vt:lpstr>1_Office Theme</vt:lpstr>
      <vt:lpstr>1_Thème Office</vt:lpstr>
      <vt:lpstr>2_Thème Office</vt:lpstr>
      <vt:lpstr>Diagnostic Secteur Construction</vt:lpstr>
      <vt:lpstr> Thématiques communes - Métiers Prioritaires  IBEFE Hainaut-Centre</vt:lpstr>
      <vt:lpstr>Identifications des thématiques communes</vt:lpstr>
      <vt:lpstr>Identifications des thématiques communes</vt:lpstr>
      <vt:lpstr>16 métiers prioritaires identifiés en 2022 dans les Thématiques Communes de l’IBEFE Hainaut-Centre  </vt:lpstr>
      <vt:lpstr>Actualisation des métiers prioritaires Propositions 2023</vt:lpstr>
      <vt:lpstr>Proposition d’actualisation des métiers prioritaires 2023 pour le secteur de la construction</vt:lpstr>
      <vt:lpstr>L’emploi sur le Bassin Hainaut-Centre</vt:lpstr>
      <vt:lpstr>8301 emplois salariés en Hainaut centre (2021)</vt:lpstr>
      <vt:lpstr>4.222 emplois indépendants en Hainaut centre (2020)</vt:lpstr>
      <vt:lpstr>Opportunités d’emploi 2022 sur le Bassin Hainaut-Centre</vt:lpstr>
      <vt:lpstr>Les opportunités d’emploi du secteur en 2022 sur le Bassin* </vt:lpstr>
      <vt:lpstr>Présentation PowerPoint</vt:lpstr>
      <vt:lpstr>Présentation PowerPoint</vt:lpstr>
      <vt:lpstr>Offre de formation/enseignement  &amp; Métiers Prioritaires  de l’IBEFE Hainaut-Centre</vt:lpstr>
      <vt:lpstr>Aperçu des opérateurs</vt:lpstr>
      <vt:lpstr>  F1104 Dessinateur de la construction  </vt:lpstr>
      <vt:lpstr>Présentation PowerPoint</vt:lpstr>
      <vt:lpstr>  F1108 Métreur-deviseur  </vt:lpstr>
      <vt:lpstr>Présentation PowerPoint</vt:lpstr>
      <vt:lpstr>  F1201 Conducteur de travaux  </vt:lpstr>
      <vt:lpstr>Présentation PowerPoint</vt:lpstr>
      <vt:lpstr>  F1302 Conducteur d’engins de chantier  </vt:lpstr>
      <vt:lpstr>Présentation PowerPoint</vt:lpstr>
      <vt:lpstr>   F1501 Charpentier - F1503 Constructeur monteur de bâtiment en structure bois    </vt:lpstr>
      <vt:lpstr>Présentation PowerPoint</vt:lpstr>
      <vt:lpstr>  F1601 Plafonneur - cimentier  </vt:lpstr>
      <vt:lpstr>Présentation PowerPoint</vt:lpstr>
      <vt:lpstr>  F1602 Installateur électricien résidentiel  </vt:lpstr>
      <vt:lpstr>Présentation PowerPoint</vt:lpstr>
      <vt:lpstr>  F1603 Installateur / Monteur en chauffage et sanitaire  </vt:lpstr>
      <vt:lpstr>Présentation PowerPoint</vt:lpstr>
      <vt:lpstr>  F1603 Technicien en ventilation mécanique contrôlée résidentielle  </vt:lpstr>
      <vt:lpstr>Présentation PowerPoint</vt:lpstr>
      <vt:lpstr>  F1606 Peintre décorateur  </vt:lpstr>
      <vt:lpstr>Présentation PowerPoint</vt:lpstr>
      <vt:lpstr>  F1608 Carreleur  </vt:lpstr>
      <vt:lpstr>Présentation PowerPoint</vt:lpstr>
      <vt:lpstr>  F1610 Couvreur  </vt:lpstr>
      <vt:lpstr>Présentation PowerPoint</vt:lpstr>
      <vt:lpstr>  F1612 Tailleur de pierres - Marbrier  </vt:lpstr>
      <vt:lpstr>Présentation PowerPoint</vt:lpstr>
      <vt:lpstr>  F1613 Etancheur  </vt:lpstr>
      <vt:lpstr>Présentation PowerPoint</vt:lpstr>
      <vt:lpstr>  F1702 Ouvrier de voirie  </vt:lpstr>
      <vt:lpstr>Présentation PowerPoint</vt:lpstr>
      <vt:lpstr>Présentation PowerPoint</vt:lpstr>
      <vt:lpstr>Présentation PowerPoint</vt:lpstr>
      <vt:lpstr>Présentation PowerPoint</vt:lpstr>
      <vt:lpstr>Présentation PowerPoint</vt:lpstr>
      <vt:lpstr>Les fonctions critiques du secteur non dentifiées comme Métiers Prioritaires IBEFE</vt:lpstr>
      <vt:lpstr>  F1607: Menuisier / Menuisière de chantier d'extérieur             Menuisier / Menuisière de chantier d'intérieur             Vitrier / Vitrière    </vt:lpstr>
      <vt:lpstr>Présentation PowerPoint</vt:lpstr>
      <vt:lpstr>Présentation PowerPoint</vt:lpstr>
      <vt:lpstr>Présentation PowerPoint</vt:lpstr>
      <vt:lpstr>    </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Commerce &amp; Support Entreprise</dc:title>
  <dc:creator>SALMON Isabelle</dc:creator>
  <cp:lastModifiedBy>SALMON Isabelle</cp:lastModifiedBy>
  <cp:revision>9</cp:revision>
  <cp:lastPrinted>2023-09-01T09:12:13Z</cp:lastPrinted>
  <dcterms:created xsi:type="dcterms:W3CDTF">2021-03-16T14:26:29Z</dcterms:created>
  <dcterms:modified xsi:type="dcterms:W3CDTF">2023-09-12T07:13:07Z</dcterms:modified>
</cp:coreProperties>
</file>